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8" r:id="rId4"/>
    <p:sldId id="266" r:id="rId5"/>
    <p:sldId id="275" r:id="rId6"/>
    <p:sldId id="267" r:id="rId7"/>
    <p:sldId id="279" r:id="rId8"/>
    <p:sldId id="280" r:id="rId9"/>
    <p:sldId id="272" r:id="rId10"/>
    <p:sldId id="281" r:id="rId11"/>
    <p:sldId id="263" r:id="rId12"/>
    <p:sldId id="273" r:id="rId13"/>
    <p:sldId id="274" r:id="rId14"/>
    <p:sldId id="264" r:id="rId15"/>
    <p:sldId id="276" r:id="rId16"/>
    <p:sldId id="258" r:id="rId17"/>
    <p:sldId id="269" r:id="rId18"/>
    <p:sldId id="261" r:id="rId19"/>
    <p:sldId id="260" r:id="rId20"/>
    <p:sldId id="277" r:id="rId21"/>
    <p:sldId id="25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6392" r="21846" b="8805"/>
          <a:stretch/>
        </p:blipFill>
        <p:spPr>
          <a:xfrm>
            <a:off x="1328997" y="23529"/>
            <a:ext cx="6519603" cy="6834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6392" r="21846" b="8805"/>
          <a:stretch/>
        </p:blipFill>
        <p:spPr>
          <a:xfrm>
            <a:off x="0" y="0"/>
            <a:ext cx="1109403" cy="11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8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2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5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CC55-8AC8-47E7-9DC3-F156EB199F1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D642-FE67-428A-A5B6-94BC95BE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edweb.org/she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Garden Sheds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839200" cy="66294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4495800" y="2514600"/>
            <a:ext cx="1371600" cy="612648"/>
          </a:xfrm>
          <a:prstGeom prst="borderCallout1">
            <a:avLst/>
          </a:prstGeom>
          <a:ln>
            <a:headEnd type="non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Cripple</a:t>
            </a:r>
          </a:p>
          <a:p>
            <a:pPr algn="ctr"/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7315200" y="1075712"/>
            <a:ext cx="1371600" cy="612648"/>
          </a:xfrm>
          <a:prstGeom prst="borderCallout1">
            <a:avLst>
              <a:gd name="adj1" fmla="val 18750"/>
              <a:gd name="adj2" fmla="val -8333"/>
              <a:gd name="adj3" fmla="val 152976"/>
              <a:gd name="adj4" fmla="val -250762"/>
            </a:avLst>
          </a:prstGeom>
          <a:ln>
            <a:headEnd type="non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Header</a:t>
            </a:r>
          </a:p>
          <a:p>
            <a:pPr algn="ctr"/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7086600" y="2667000"/>
            <a:ext cx="1371600" cy="612648"/>
          </a:xfrm>
          <a:prstGeom prst="borderCallout1">
            <a:avLst/>
          </a:prstGeom>
          <a:ln>
            <a:headEnd type="non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</a:t>
            </a:r>
          </a:p>
          <a:p>
            <a:pPr algn="ctr"/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4648200" y="3561201"/>
            <a:ext cx="1371600" cy="612648"/>
          </a:xfrm>
          <a:prstGeom prst="borderCallout1">
            <a:avLst/>
          </a:prstGeom>
          <a:ln>
            <a:headEnd type="non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Trimmer</a:t>
            </a:r>
          </a:p>
          <a:p>
            <a:pPr algn="ctr"/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3112576" y="473163"/>
            <a:ext cx="1371600" cy="612648"/>
          </a:xfrm>
          <a:prstGeom prst="borderCallout1">
            <a:avLst>
              <a:gd name="adj1" fmla="val 18750"/>
              <a:gd name="adj2" fmla="val -8333"/>
              <a:gd name="adj3" fmla="val 226338"/>
              <a:gd name="adj4" fmla="val -23643"/>
            </a:avLst>
          </a:prstGeom>
          <a:ln>
            <a:headEnd type="none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cutting list for the walls using the plan</a:t>
            </a:r>
          </a:p>
          <a:p>
            <a:r>
              <a:rPr lang="en-US" dirty="0" smtClean="0"/>
              <a:t>15 minutes</a:t>
            </a:r>
          </a:p>
          <a:p>
            <a:r>
              <a:rPr lang="en-US" dirty="0" smtClean="0"/>
              <a:t>Common lumber sizes: 2x4x8’, 2x4x10’, 2x4x12’, 2x4x14’, 2x4x16’</a:t>
            </a:r>
          </a:p>
          <a:p>
            <a:r>
              <a:rPr lang="en-US" dirty="0" smtClean="0"/>
              <a:t>No siding or window.  Framing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cut list and process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50306"/>
              </p:ext>
            </p:extLst>
          </p:nvPr>
        </p:nvGraphicFramePr>
        <p:xfrm>
          <a:off x="381000" y="1371600"/>
          <a:ext cx="8077200" cy="3741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2649462"/>
                <a:gridCol w="2839482"/>
                <a:gridCol w="1826256"/>
              </a:tblGrid>
              <a:tr h="209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Qty</a:t>
                      </a:r>
                      <a:endParaRPr lang="en-US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Material</a:t>
                      </a:r>
                      <a:endParaRPr lang="en-US" sz="2000" b="1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Dimension(s)</a:t>
                      </a:r>
                      <a:endParaRPr lang="en-US" sz="2000" b="1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Notes</a:t>
                      </a:r>
                      <a:endParaRPr lang="en-US" sz="2000" b="1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#2 or BTR S4S Fir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2x4x86 3/4"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Studs 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#2 or BTR S4S Fir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2x4x120"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Plate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#2 or BTR S4S Fir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2x4x113"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Plate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#2 or BTR S4S Fir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4x4x27"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Window Header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#2 or BTR S4S Fir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r>
                        <a:rPr lang="en-US" sz="2000" u="none" strike="noStrike" dirty="0" smtClean="0">
                          <a:effectLst/>
                        </a:rPr>
                        <a:t>x4x41 </a:t>
                      </a:r>
                      <a:r>
                        <a:rPr lang="en-US" sz="2000" u="none" strike="noStrike" dirty="0">
                          <a:effectLst/>
                        </a:rPr>
                        <a:t>1/2"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Door Header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#2 or BTR S4S Fir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2x4x27"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Sill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#2 or BTR S4S Fir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2x4x56 3/4"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Cripple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#2 or BTR S4S Fir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2x4x56 3/4"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Window Trimmer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#2 or BTR S4S Fir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2x4x81"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Door Trimmer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#2 or BTR S4S Fir</a:t>
                      </a:r>
                      <a:endParaRPr lang="en-US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2x4x24"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Window Trimmer</a:t>
                      </a:r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74" marR="6974" marT="69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the Process for Bill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is important</a:t>
            </a:r>
          </a:p>
          <a:p>
            <a:r>
              <a:rPr lang="en-US" dirty="0" smtClean="0"/>
              <a:t>Utilization</a:t>
            </a:r>
          </a:p>
          <a:p>
            <a:r>
              <a:rPr lang="en-US" dirty="0" smtClean="0"/>
              <a:t>Standard sizes</a:t>
            </a:r>
          </a:p>
          <a:p>
            <a:r>
              <a:rPr lang="en-US" dirty="0" smtClean="0"/>
              <a:t>Combine similar materials</a:t>
            </a:r>
          </a:p>
          <a:p>
            <a:r>
              <a:rPr lang="en-US" dirty="0" smtClean="0"/>
              <a:t>Use published prices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bill of materials based on the cut list.</a:t>
            </a:r>
          </a:p>
          <a:p>
            <a:r>
              <a:rPr lang="en-US" dirty="0" smtClean="0"/>
              <a:t>20 minutes</a:t>
            </a:r>
          </a:p>
          <a:p>
            <a:r>
              <a:rPr lang="en-US" dirty="0" smtClean="0"/>
              <a:t>(need handout form and pricelist)</a:t>
            </a:r>
          </a:p>
          <a:p>
            <a:r>
              <a:rPr lang="en-US" dirty="0" smtClean="0"/>
              <a:t>(Make a key)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How close did you get?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68044"/>
              </p:ext>
            </p:extLst>
          </p:nvPr>
        </p:nvGraphicFramePr>
        <p:xfrm>
          <a:off x="304800" y="2512060"/>
          <a:ext cx="8610600" cy="298243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71600"/>
                <a:gridCol w="990600"/>
                <a:gridCol w="914400"/>
                <a:gridCol w="990600"/>
                <a:gridCol w="838200"/>
                <a:gridCol w="381000"/>
                <a:gridCol w="3124200"/>
              </a:tblGrid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Material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Units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err="1">
                          <a:effectLst/>
                        </a:rPr>
                        <a:t>Qty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Price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Notes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2x4x8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46.75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Studs, door trimmers, cripple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2x4x10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Plates,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window trimmer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4x4x8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Window trimmer,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sill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77.14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Header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5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Uses/Materials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SAE – student or a small team can build and sell</a:t>
            </a:r>
          </a:p>
          <a:p>
            <a:r>
              <a:rPr lang="en-US" dirty="0" smtClean="0"/>
              <a:t>Class project – Custom build</a:t>
            </a:r>
          </a:p>
          <a:p>
            <a:r>
              <a:rPr lang="en-US" dirty="0" smtClean="0"/>
              <a:t>Team building activity</a:t>
            </a:r>
          </a:p>
          <a:p>
            <a:r>
              <a:rPr lang="en-US" dirty="0" smtClean="0"/>
              <a:t>Lumber yards vs. Home Improvement Stores</a:t>
            </a:r>
          </a:p>
          <a:p>
            <a:r>
              <a:rPr lang="en-US" dirty="0" smtClean="0"/>
              <a:t>Contractor's discounts </a:t>
            </a:r>
          </a:p>
        </p:txBody>
      </p:sp>
    </p:spTree>
    <p:extLst>
      <p:ext uri="{BB962C8B-B14F-4D97-AF65-F5344CB8AC3E}">
        <p14:creationId xmlns:p14="http://schemas.microsoft.com/office/powerpoint/2010/main" val="210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building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Pre-cut lumber </a:t>
            </a:r>
          </a:p>
          <a:p>
            <a:r>
              <a:rPr lang="en-US" dirty="0" smtClean="0"/>
              <a:t>Bundle by use (floors, walls)</a:t>
            </a:r>
          </a:p>
          <a:p>
            <a:r>
              <a:rPr lang="en-US" dirty="0" smtClean="0"/>
              <a:t>Mark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jigs when possible</a:t>
            </a:r>
          </a:p>
          <a:p>
            <a:r>
              <a:rPr lang="en-US" dirty="0" smtClean="0"/>
              <a:t>Check square multiple times</a:t>
            </a:r>
          </a:p>
          <a:p>
            <a:r>
              <a:rPr lang="en-US" dirty="0" smtClean="0"/>
              <a:t>Install siding flat</a:t>
            </a:r>
          </a:p>
          <a:p>
            <a:r>
              <a:rPr lang="en-US" dirty="0" smtClean="0"/>
              <a:t>On some designs you can build roof on the ground.  Think ahead on the attachment. </a:t>
            </a:r>
          </a:p>
          <a:p>
            <a:r>
              <a:rPr lang="en-US" dirty="0" smtClean="0"/>
              <a:t>Look for ways to conserve materials. </a:t>
            </a:r>
          </a:p>
          <a:p>
            <a:r>
              <a:rPr lang="en-US" dirty="0" smtClean="0"/>
              <a:t>Layout plates/joists in pairs.  Check before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complete or in flat sections</a:t>
            </a:r>
          </a:p>
          <a:p>
            <a:r>
              <a:rPr lang="en-US" dirty="0" smtClean="0"/>
              <a:t>Use “peelers” as rollers</a:t>
            </a:r>
          </a:p>
          <a:p>
            <a:r>
              <a:rPr lang="en-US" dirty="0" err="1" smtClean="0"/>
              <a:t>Tiltbed</a:t>
            </a:r>
            <a:r>
              <a:rPr lang="en-US" dirty="0" smtClean="0"/>
              <a:t> trailers are useful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Next level – good example to teach construction skills</a:t>
            </a:r>
          </a:p>
          <a:p>
            <a:pPr lvl="1"/>
            <a:r>
              <a:rPr lang="en-US" dirty="0" smtClean="0"/>
              <a:t>Includes  layout skills – transferable to other projects</a:t>
            </a:r>
          </a:p>
          <a:p>
            <a:pPr lvl="1"/>
            <a:r>
              <a:rPr lang="en-US" dirty="0" smtClean="0"/>
              <a:t>Orientation to plans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Learning Outcomes</a:t>
            </a:r>
          </a:p>
          <a:p>
            <a:r>
              <a:rPr lang="en-US" dirty="0" smtClean="0"/>
              <a:t>Cutting Lists</a:t>
            </a:r>
          </a:p>
          <a:p>
            <a:r>
              <a:rPr lang="en-US" dirty="0" smtClean="0"/>
              <a:t>Bills of Materials</a:t>
            </a:r>
          </a:p>
          <a:p>
            <a:r>
              <a:rPr lang="en-US" dirty="0" smtClean="0"/>
              <a:t>Construction Tips</a:t>
            </a:r>
          </a:p>
          <a:p>
            <a:r>
              <a:rPr lang="en-US" dirty="0" smtClean="0"/>
              <a:t>Customize the Shed</a:t>
            </a:r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518405"/>
            <a:ext cx="9144000" cy="6121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668405"/>
            <a:ext cx="9144000" cy="6121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818405"/>
            <a:ext cx="9144000" cy="612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complete or in flat sections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the design</a:t>
            </a:r>
          </a:p>
          <a:p>
            <a:r>
              <a:rPr lang="en-US" dirty="0" smtClean="0"/>
              <a:t>Trim options</a:t>
            </a:r>
          </a:p>
          <a:p>
            <a:r>
              <a:rPr lang="en-US" dirty="0" smtClean="0"/>
              <a:t>Roof – metal or comp</a:t>
            </a:r>
          </a:p>
          <a:p>
            <a:r>
              <a:rPr lang="en-US" dirty="0" smtClean="0"/>
              <a:t>Shelves</a:t>
            </a:r>
          </a:p>
          <a:p>
            <a:r>
              <a:rPr lang="en-US" dirty="0" smtClean="0"/>
              <a:t>Workbench</a:t>
            </a:r>
          </a:p>
          <a:p>
            <a:r>
              <a:rPr lang="en-US" dirty="0" smtClean="0"/>
              <a:t>Wiring – note likely a code violation use caution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www.agedweb.org/sheds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Books </a:t>
            </a:r>
          </a:p>
          <a:p>
            <a:r>
              <a:rPr lang="en-US" dirty="0" smtClean="0"/>
              <a:t>CAD</a:t>
            </a:r>
          </a:p>
          <a:p>
            <a:pPr lvl="1"/>
            <a:r>
              <a:rPr lang="en-US" dirty="0" smtClean="0"/>
              <a:t>AutoCAD educational version</a:t>
            </a:r>
          </a:p>
          <a:p>
            <a:pPr lvl="1"/>
            <a:r>
              <a:rPr lang="en-US" dirty="0" smtClean="0"/>
              <a:t>Free 2D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a sinker? </a:t>
            </a:r>
            <a:r>
              <a:rPr lang="en-US" b="1" dirty="0" smtClean="0"/>
              <a:t>A vinyl cement coated nail.</a:t>
            </a: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 roof slope is described as 4/12 meaning </a:t>
            </a:r>
            <a:r>
              <a:rPr lang="en-US" dirty="0" smtClean="0"/>
              <a:t>it </a:t>
            </a:r>
            <a:r>
              <a:rPr lang="en-US" b="1" dirty="0" smtClean="0"/>
              <a:t>rises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dirty="0"/>
              <a:t>” for every 12” of </a:t>
            </a:r>
            <a:r>
              <a:rPr lang="en-US" b="1" dirty="0" smtClean="0"/>
              <a:t>run</a:t>
            </a:r>
            <a:r>
              <a:rPr lang="en-US" dirty="0" smtClean="0"/>
              <a:t> . 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actual size of 2” x 4” surfaced lumber is: </a:t>
            </a:r>
            <a:r>
              <a:rPr lang="en-US" b="1" dirty="0" smtClean="0"/>
              <a:t>1 ½”  </a:t>
            </a:r>
            <a:r>
              <a:rPr lang="en-US" b="1" dirty="0"/>
              <a:t>x </a:t>
            </a:r>
            <a:r>
              <a:rPr lang="en-US" b="1" dirty="0" smtClean="0"/>
              <a:t>3 ½”.</a:t>
            </a: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 rafter supports the </a:t>
            </a:r>
            <a:r>
              <a:rPr lang="en-US" b="1" dirty="0" smtClean="0"/>
              <a:t>roof</a:t>
            </a:r>
            <a:r>
              <a:rPr lang="en-US" dirty="0" smtClean="0"/>
              <a:t> </a:t>
            </a:r>
            <a:r>
              <a:rPr lang="en-US" dirty="0"/>
              <a:t>of the building.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 2”x6”x12’ board contains </a:t>
            </a:r>
            <a:r>
              <a:rPr lang="en-US" b="1" dirty="0" smtClean="0"/>
              <a:t>12</a:t>
            </a:r>
            <a:r>
              <a:rPr lang="en-US" dirty="0" smtClean="0"/>
              <a:t> board </a:t>
            </a:r>
            <a:r>
              <a:rPr lang="en-US" dirty="0"/>
              <a:t>feet.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Lumber used for framing commonly comes from </a:t>
            </a:r>
            <a:r>
              <a:rPr lang="en-US" b="1" dirty="0" smtClean="0"/>
              <a:t>fir, hemlock, or spruce </a:t>
            </a:r>
            <a:r>
              <a:rPr lang="en-US" dirty="0"/>
              <a:t>trees.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horizontal framing member at the top of a wall is called </a:t>
            </a:r>
            <a:r>
              <a:rPr lang="en-US" dirty="0" smtClean="0"/>
              <a:t>a </a:t>
            </a:r>
            <a:r>
              <a:rPr lang="en-US" b="1" dirty="0" smtClean="0"/>
              <a:t>plate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Galvanized coating on nails is used to prevent </a:t>
            </a:r>
            <a:r>
              <a:rPr lang="en-US" b="1" dirty="0" smtClean="0"/>
              <a:t>rusting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material used under composition shingles is called </a:t>
            </a:r>
            <a:r>
              <a:rPr lang="en-US" b="1" dirty="0" smtClean="0"/>
              <a:t>roofing felt or tar paper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OSB or plywood is commonly used as </a:t>
            </a:r>
            <a:r>
              <a:rPr lang="en-US" b="1" dirty="0" smtClean="0"/>
              <a:t>sheeting</a:t>
            </a:r>
            <a:r>
              <a:rPr lang="en-US" dirty="0" smtClean="0"/>
              <a:t> </a:t>
            </a:r>
            <a:r>
              <a:rPr lang="en-US" dirty="0"/>
              <a:t>to cover walls or the roof framing.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#1 - What Tools Are Required?</a:t>
            </a:r>
            <a:br>
              <a:rPr lang="en-US" dirty="0" smtClean="0"/>
            </a:br>
            <a:r>
              <a:rPr lang="en-US" dirty="0" smtClean="0"/>
              <a:t>Make your list – required/optiona</a:t>
            </a:r>
            <a:r>
              <a:rPr lang="en-US" dirty="0"/>
              <a:t>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639762"/>
          </a:xfrm>
        </p:spPr>
        <p:txBody>
          <a:bodyPr/>
          <a:lstStyle/>
          <a:p>
            <a:r>
              <a:rPr lang="en-US" dirty="0" smtClean="0"/>
              <a:t>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/>
          <a:lstStyle/>
          <a:p>
            <a:r>
              <a:rPr lang="en-US" dirty="0" smtClean="0"/>
              <a:t>Steel Tape</a:t>
            </a:r>
          </a:p>
          <a:p>
            <a:r>
              <a:rPr lang="en-US" dirty="0" smtClean="0"/>
              <a:t>Framing Square</a:t>
            </a:r>
          </a:p>
          <a:p>
            <a:r>
              <a:rPr lang="en-US" dirty="0" smtClean="0"/>
              <a:t>Circular Saw</a:t>
            </a:r>
          </a:p>
          <a:p>
            <a:r>
              <a:rPr lang="en-US" dirty="0" smtClean="0"/>
              <a:t>Hammer</a:t>
            </a:r>
          </a:p>
          <a:p>
            <a:r>
              <a:rPr lang="en-US" dirty="0" smtClean="0"/>
              <a:t>Utility Knife</a:t>
            </a:r>
          </a:p>
          <a:p>
            <a:r>
              <a:rPr lang="en-US" dirty="0" smtClean="0"/>
              <a:t>Screwdriver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639762"/>
          </a:xfrm>
        </p:spPr>
        <p:txBody>
          <a:bodyPr/>
          <a:lstStyle/>
          <a:p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/>
          <a:p>
            <a:r>
              <a:rPr lang="en-US" dirty="0" smtClean="0"/>
              <a:t>Power Miter Saw</a:t>
            </a:r>
          </a:p>
          <a:p>
            <a:r>
              <a:rPr lang="en-US" dirty="0" smtClean="0"/>
              <a:t>Hammer </a:t>
            </a:r>
            <a:r>
              <a:rPr lang="en-US" dirty="0" err="1" smtClean="0"/>
              <a:t>Tacker</a:t>
            </a:r>
            <a:endParaRPr lang="en-US" dirty="0" smtClean="0"/>
          </a:p>
          <a:p>
            <a:r>
              <a:rPr lang="en-US" dirty="0" smtClean="0"/>
              <a:t>Cat’s Paw</a:t>
            </a:r>
          </a:p>
          <a:p>
            <a:r>
              <a:rPr lang="en-US" dirty="0" smtClean="0"/>
              <a:t>Power screw driver</a:t>
            </a:r>
          </a:p>
          <a:p>
            <a:r>
              <a:rPr lang="en-US" dirty="0" smtClean="0"/>
              <a:t>Level</a:t>
            </a:r>
          </a:p>
          <a:p>
            <a:r>
              <a:rPr lang="en-US" dirty="0" smtClean="0"/>
              <a:t>And ….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Process</a:t>
            </a:r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57388" y="1828800"/>
            <a:ext cx="1185862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100">
                <a:latin typeface="Calibri" pitchFamily="34" charset="0"/>
              </a:rPr>
              <a:t>Plans &amp; drawings</a:t>
            </a:r>
            <a:endParaRPr lang="en-US" altLang="en-US" sz="1800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143250" y="1828800"/>
            <a:ext cx="3089275" cy="1068388"/>
            <a:chOff x="3143250" y="2333625"/>
            <a:chExt cx="3089275" cy="1068388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330700" y="2333625"/>
              <a:ext cx="1901825" cy="9509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 sz="1100" dirty="0">
                  <a:latin typeface="Calibri" pitchFamily="34" charset="0"/>
                </a:rPr>
                <a:t>Cutting Lists</a:t>
              </a:r>
              <a:endParaRPr lang="en-US" altLang="en-US" sz="1800" dirty="0"/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 dirty="0" smtClean="0">
                  <a:latin typeface="Calibri" pitchFamily="34" charset="0"/>
                </a:rPr>
                <a:t>And 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 dirty="0" smtClean="0">
                  <a:latin typeface="Calibri" pitchFamily="34" charset="0"/>
                </a:rPr>
                <a:t>Bill </a:t>
              </a:r>
              <a:r>
                <a:rPr lang="en-US" altLang="en-US" sz="1100" dirty="0">
                  <a:latin typeface="Calibri" pitchFamily="34" charset="0"/>
                </a:rPr>
                <a:t>of </a:t>
              </a:r>
              <a:r>
                <a:rPr lang="en-US" altLang="en-US" sz="1100" dirty="0" smtClean="0">
                  <a:latin typeface="Calibri" pitchFamily="34" charset="0"/>
                </a:rPr>
                <a:t>Materials</a:t>
              </a:r>
              <a:endParaRPr lang="en-US" altLang="en-US" sz="1100" dirty="0">
                <a:latin typeface="Calibri" pitchFamily="34" charset="0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3143250" y="2690813"/>
              <a:ext cx="1187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262313" y="2809875"/>
              <a:ext cx="950912" cy="592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>
                  <a:latin typeface="Calibri" pitchFamily="34" charset="0"/>
                </a:rPr>
                <a:t>Knowledge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>
                  <a:latin typeface="Calibri" pitchFamily="34" charset="0"/>
                </a:rPr>
                <a:t>Of Materials</a:t>
              </a:r>
              <a:endParaRPr lang="en-US" altLang="en-US" sz="1800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4449763" y="2779713"/>
            <a:ext cx="1771650" cy="1792287"/>
            <a:chOff x="4449763" y="3284538"/>
            <a:chExt cx="1771650" cy="1792287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449763" y="4114800"/>
              <a:ext cx="1771650" cy="962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 b="1">
                  <a:latin typeface="Calibri" pitchFamily="34" charset="0"/>
                </a:rPr>
                <a:t>Layout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>
                  <a:latin typeface="Calibri" pitchFamily="34" charset="0"/>
                </a:rPr>
                <a:t>Plan reading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>
                  <a:latin typeface="Calibri" pitchFamily="34" charset="0"/>
                </a:rPr>
                <a:t>Measuring</a:t>
              </a:r>
              <a:endParaRPr lang="en-US" altLang="en-US" sz="180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5400675" y="3284538"/>
              <a:ext cx="0" cy="830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449763" y="4560888"/>
            <a:ext cx="1752600" cy="1754187"/>
            <a:chOff x="4449763" y="5065713"/>
            <a:chExt cx="1752600" cy="1754187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449763" y="5895975"/>
              <a:ext cx="1752600" cy="923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 b="1">
                  <a:latin typeface="Calibri" pitchFamily="34" charset="0"/>
                </a:rPr>
                <a:t>Construction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>
                  <a:latin typeface="Calibri" pitchFamily="34" charset="0"/>
                </a:rPr>
                <a:t>Tool selection &amp; use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100">
                  <a:latin typeface="Calibri" pitchFamily="34" charset="0"/>
                </a:rPr>
                <a:t>Construction Methods</a:t>
              </a:r>
              <a:endParaRPr lang="en-US" altLang="en-US" sz="18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400675" y="5065713"/>
              <a:ext cx="0" cy="830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4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#2 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plan.  What SLOs will students learn by completing the project?</a:t>
            </a:r>
          </a:p>
          <a:p>
            <a:r>
              <a:rPr lang="en-US" dirty="0" smtClean="0"/>
              <a:t>10 min &amp;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Students will:</a:t>
            </a:r>
          </a:p>
          <a:p>
            <a:pPr lvl="0"/>
            <a:r>
              <a:rPr lang="en-US" dirty="0"/>
              <a:t>Read and interpret plans common to wood framed buildings</a:t>
            </a:r>
          </a:p>
          <a:p>
            <a:pPr lvl="0"/>
            <a:r>
              <a:rPr lang="en-US" dirty="0"/>
              <a:t>Identify common parts of a building by name (e.g.; header, cripple)</a:t>
            </a:r>
          </a:p>
          <a:p>
            <a:pPr lvl="0"/>
            <a:r>
              <a:rPr lang="en-US" dirty="0"/>
              <a:t>Create a cut list using the plans</a:t>
            </a:r>
          </a:p>
          <a:p>
            <a:pPr lvl="0"/>
            <a:r>
              <a:rPr lang="en-US" dirty="0"/>
              <a:t>Create a bill of materials and estimate the cost of the building</a:t>
            </a:r>
          </a:p>
          <a:p>
            <a:pPr lvl="0"/>
            <a:r>
              <a:rPr lang="en-US" dirty="0"/>
              <a:t>Identify common fasteners and materials used in wood frame construction</a:t>
            </a:r>
          </a:p>
          <a:p>
            <a:pPr lvl="0"/>
            <a:r>
              <a:rPr lang="en-US" dirty="0"/>
              <a:t>Identify common tools used in wood frame construction</a:t>
            </a:r>
          </a:p>
          <a:p>
            <a:pPr lvl="0"/>
            <a:r>
              <a:rPr lang="en-US" dirty="0"/>
              <a:t>Cut lumber based on a cut list</a:t>
            </a:r>
          </a:p>
          <a:p>
            <a:pPr lvl="0"/>
            <a:r>
              <a:rPr lang="en-US" dirty="0"/>
              <a:t>Layout floor joists</a:t>
            </a:r>
          </a:p>
          <a:p>
            <a:pPr lvl="0"/>
            <a:r>
              <a:rPr lang="en-US" dirty="0"/>
              <a:t>Build a framed floor with joists and sheeting</a:t>
            </a:r>
          </a:p>
          <a:p>
            <a:pPr lvl="0"/>
            <a:r>
              <a:rPr lang="en-US" dirty="0"/>
              <a:t>Square a framed floor or wall section </a:t>
            </a:r>
          </a:p>
        </p:txBody>
      </p:sp>
    </p:spTree>
    <p:extLst>
      <p:ext uri="{BB962C8B-B14F-4D97-AF65-F5344CB8AC3E}">
        <p14:creationId xmlns:p14="http://schemas.microsoft.com/office/powerpoint/2010/main" val="8279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mtClean="0"/>
              <a:t>Layout </a:t>
            </a:r>
            <a:r>
              <a:rPr lang="en-US" dirty="0"/>
              <a:t>wall plates</a:t>
            </a:r>
          </a:p>
          <a:p>
            <a:pPr lvl="0"/>
            <a:r>
              <a:rPr lang="en-US" dirty="0"/>
              <a:t>Assemble a wall with window and door openings</a:t>
            </a:r>
          </a:p>
          <a:p>
            <a:pPr lvl="0"/>
            <a:r>
              <a:rPr lang="en-US" dirty="0"/>
              <a:t>Cut and apply siding to a wall</a:t>
            </a:r>
          </a:p>
          <a:p>
            <a:pPr lvl="0"/>
            <a:r>
              <a:rPr lang="en-US" dirty="0"/>
              <a:t>Install windows</a:t>
            </a:r>
          </a:p>
          <a:p>
            <a:pPr lvl="0"/>
            <a:r>
              <a:rPr lang="en-US" dirty="0"/>
              <a:t>Determine the roof angle and layout with a square</a:t>
            </a:r>
          </a:p>
          <a:p>
            <a:pPr lvl="0"/>
            <a:r>
              <a:rPr lang="en-US" dirty="0"/>
              <a:t>Cut a rafter</a:t>
            </a:r>
          </a:p>
          <a:p>
            <a:pPr lvl="0"/>
            <a:r>
              <a:rPr lang="en-US" dirty="0"/>
              <a:t>Layout rafter locations</a:t>
            </a:r>
          </a:p>
          <a:p>
            <a:pPr lvl="0"/>
            <a:r>
              <a:rPr lang="en-US" dirty="0"/>
              <a:t>Frame a roof</a:t>
            </a:r>
          </a:p>
          <a:p>
            <a:pPr lvl="0"/>
            <a:r>
              <a:rPr lang="en-US" dirty="0"/>
              <a:t>Cut and apply roof sheeting</a:t>
            </a:r>
          </a:p>
          <a:p>
            <a:pPr lvl="0"/>
            <a:r>
              <a:rPr lang="en-US" dirty="0"/>
              <a:t>Install a roofing system such as composition roofing of steel.</a:t>
            </a:r>
          </a:p>
          <a:p>
            <a:pPr lvl="0"/>
            <a:r>
              <a:rPr lang="en-US" dirty="0"/>
              <a:t>Cut and install trim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11966</TotalTime>
  <Words>809</Words>
  <Application>Microsoft Office PowerPoint</Application>
  <PresentationFormat>On-screen Show (4:3)</PresentationFormat>
  <Paragraphs>218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Garden Sheds</vt:lpstr>
      <vt:lpstr>Agenda</vt:lpstr>
      <vt:lpstr>Quiz Key</vt:lpstr>
      <vt:lpstr>Activity #1 - What Tools Are Required? Make your list – required/optional</vt:lpstr>
      <vt:lpstr>Building Process</vt:lpstr>
      <vt:lpstr>Activity #2 Student Learning Outcomes</vt:lpstr>
      <vt:lpstr>Student Learning Outcomes</vt:lpstr>
      <vt:lpstr>Student Learning Outcomes</vt:lpstr>
      <vt:lpstr>PowerPoint Presentation</vt:lpstr>
      <vt:lpstr>PowerPoint Presentation</vt:lpstr>
      <vt:lpstr>Activity #2</vt:lpstr>
      <vt:lpstr>Review cut list and process</vt:lpstr>
      <vt:lpstr>Review the Process for Bill of Materials</vt:lpstr>
      <vt:lpstr>Activity #3</vt:lpstr>
      <vt:lpstr>BOM Key</vt:lpstr>
      <vt:lpstr>Uses/Materials</vt:lpstr>
      <vt:lpstr>Team building activity</vt:lpstr>
      <vt:lpstr>Tips</vt:lpstr>
      <vt:lpstr>Transportation</vt:lpstr>
      <vt:lpstr>Transportation</vt:lpstr>
      <vt:lpstr>Customizations</vt:lpstr>
      <vt:lpstr>Resources</vt:lpstr>
    </vt:vector>
  </TitlesOfParts>
  <Company>CSU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 Sheds</dc:title>
  <dc:creator>Michael Spiess</dc:creator>
  <cp:lastModifiedBy>Michael Spiess</cp:lastModifiedBy>
  <cp:revision>33</cp:revision>
  <dcterms:created xsi:type="dcterms:W3CDTF">2015-06-13T22:43:28Z</dcterms:created>
  <dcterms:modified xsi:type="dcterms:W3CDTF">2015-06-25T01:55:47Z</dcterms:modified>
</cp:coreProperties>
</file>