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15" r:id="rId2"/>
    <p:sldId id="314" r:id="rId3"/>
    <p:sldId id="284" r:id="rId4"/>
    <p:sldId id="285" r:id="rId5"/>
    <p:sldId id="275" r:id="rId6"/>
    <p:sldId id="257" r:id="rId7"/>
    <p:sldId id="258" r:id="rId8"/>
    <p:sldId id="288" r:id="rId9"/>
    <p:sldId id="260" r:id="rId10"/>
    <p:sldId id="302" r:id="rId11"/>
    <p:sldId id="316" r:id="rId12"/>
    <p:sldId id="266" r:id="rId13"/>
    <p:sldId id="265" r:id="rId14"/>
    <p:sldId id="272" r:id="rId15"/>
    <p:sldId id="274" r:id="rId16"/>
    <p:sldId id="286" r:id="rId17"/>
    <p:sldId id="267" r:id="rId18"/>
    <p:sldId id="271" r:id="rId19"/>
    <p:sldId id="270" r:id="rId20"/>
    <p:sldId id="261" r:id="rId21"/>
    <p:sldId id="263" r:id="rId22"/>
    <p:sldId id="264" r:id="rId23"/>
    <p:sldId id="291" r:id="rId24"/>
    <p:sldId id="307" r:id="rId25"/>
    <p:sldId id="308" r:id="rId26"/>
    <p:sldId id="309" r:id="rId27"/>
    <p:sldId id="310" r:id="rId28"/>
    <p:sldId id="276" r:id="rId29"/>
    <p:sldId id="298" r:id="rId30"/>
    <p:sldId id="300" r:id="rId31"/>
    <p:sldId id="293" r:id="rId32"/>
    <p:sldId id="301" r:id="rId33"/>
    <p:sldId id="294" r:id="rId34"/>
    <p:sldId id="311" r:id="rId35"/>
    <p:sldId id="312" r:id="rId36"/>
    <p:sldId id="277" r:id="rId37"/>
    <p:sldId id="295" r:id="rId38"/>
    <p:sldId id="306" r:id="rId39"/>
    <p:sldId id="305" r:id="rId40"/>
    <p:sldId id="278" r:id="rId41"/>
    <p:sldId id="304" r:id="rId42"/>
    <p:sldId id="289" r:id="rId43"/>
    <p:sldId id="313" r:id="rId44"/>
    <p:sldId id="280" r:id="rId45"/>
    <p:sldId id="303" r:id="rId46"/>
    <p:sldId id="290" r:id="rId47"/>
    <p:sldId id="297" r:id="rId48"/>
    <p:sldId id="282" r:id="rId49"/>
    <p:sldId id="296" r:id="rId50"/>
    <p:sldId id="28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92" d="100"/>
          <a:sy n="92" d="100"/>
        </p:scale>
        <p:origin x="432" y="84"/>
      </p:cViewPr>
      <p:guideLst/>
    </p:cSldViewPr>
  </p:slideViewPr>
  <p:outlineViewPr>
    <p:cViewPr>
      <p:scale>
        <a:sx n="33" d="100"/>
        <a:sy n="33" d="100"/>
      </p:scale>
      <p:origin x="0" y="-10944"/>
    </p:cViewPr>
  </p:outlineViewPr>
  <p:notesTextViewPr>
    <p:cViewPr>
      <p:scale>
        <a:sx n="1" d="1"/>
        <a:sy n="1" d="1"/>
      </p:scale>
      <p:origin x="0" y="0"/>
    </p:cViewPr>
  </p:notesTextViewPr>
  <p:sorterViewPr>
    <p:cViewPr>
      <p:scale>
        <a:sx n="100" d="100"/>
        <a:sy n="100" d="100"/>
      </p:scale>
      <p:origin x="0" y="-55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26E0F7-2B05-435E-8DE0-1177CE27D013}" type="datetimeFigureOut">
              <a:rPr lang="en-US" smtClean="0"/>
              <a:t>6/16/2022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E894A-71E2-4C8F-A363-DE9E25866EF9}" type="slidenum">
              <a:rPr lang="en-US" smtClean="0"/>
              <a:t>‹#›</a:t>
            </a:fld>
            <a:endParaRPr lang="en-US"/>
          </a:p>
        </p:txBody>
      </p:sp>
    </p:spTree>
    <p:extLst>
      <p:ext uri="{BB962C8B-B14F-4D97-AF65-F5344CB8AC3E}">
        <p14:creationId xmlns:p14="http://schemas.microsoft.com/office/powerpoint/2010/main" val="4213546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E894A-71E2-4C8F-A363-DE9E25866EF9}" type="slidenum">
              <a:rPr lang="en-US" smtClean="0"/>
              <a:t>6</a:t>
            </a:fld>
            <a:endParaRPr lang="en-US"/>
          </a:p>
        </p:txBody>
      </p:sp>
    </p:spTree>
    <p:extLst>
      <p:ext uri="{BB962C8B-B14F-4D97-AF65-F5344CB8AC3E}">
        <p14:creationId xmlns:p14="http://schemas.microsoft.com/office/powerpoint/2010/main" val="426579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0EFF-659C-4839-A936-BFBB4DD8C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4C0C7C-6317-4CEB-972E-ADD29ECDC6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B791B9-C221-4919-BC5F-AD97A65BC5F3}"/>
              </a:ext>
            </a:extLst>
          </p:cNvPr>
          <p:cNvSpPr>
            <a:spLocks noGrp="1"/>
          </p:cNvSpPr>
          <p:nvPr>
            <p:ph type="dt" sz="half" idx="10"/>
          </p:nvPr>
        </p:nvSpPr>
        <p:spPr/>
        <p:txBody>
          <a:bodyPr/>
          <a:lstStyle/>
          <a:p>
            <a:r>
              <a:rPr lang="en-US"/>
              <a:t>6/19/2022</a:t>
            </a:r>
          </a:p>
        </p:txBody>
      </p:sp>
      <p:sp>
        <p:nvSpPr>
          <p:cNvPr id="5" name="Footer Placeholder 4">
            <a:extLst>
              <a:ext uri="{FF2B5EF4-FFF2-40B4-BE49-F238E27FC236}">
                <a16:creationId xmlns:a16="http://schemas.microsoft.com/office/drawing/2014/main" id="{BC81557A-44B9-4AF8-9CA0-FF0395C34D54}"/>
              </a:ext>
            </a:extLst>
          </p:cNvPr>
          <p:cNvSpPr>
            <a:spLocks noGrp="1"/>
          </p:cNvSpPr>
          <p:nvPr>
            <p:ph type="ftr" sz="quarter" idx="11"/>
          </p:nvPr>
        </p:nvSpPr>
        <p:spPr/>
        <p:txBody>
          <a:bodyPr/>
          <a:lstStyle/>
          <a:p>
            <a:r>
              <a:rPr lang="en-US"/>
              <a:t>CATA Skliis</a:t>
            </a:r>
          </a:p>
        </p:txBody>
      </p:sp>
      <p:sp>
        <p:nvSpPr>
          <p:cNvPr id="6" name="Slide Number Placeholder 5">
            <a:extLst>
              <a:ext uri="{FF2B5EF4-FFF2-40B4-BE49-F238E27FC236}">
                <a16:creationId xmlns:a16="http://schemas.microsoft.com/office/drawing/2014/main" id="{CD153E78-CE6D-4194-9308-D9B19FF61259}"/>
              </a:ext>
            </a:extLst>
          </p:cNvPr>
          <p:cNvSpPr>
            <a:spLocks noGrp="1"/>
          </p:cNvSpPr>
          <p:nvPr>
            <p:ph type="sldNum" sz="quarter" idx="12"/>
          </p:nvPr>
        </p:nvSpPr>
        <p:spPr/>
        <p:txBody>
          <a:bodyPr/>
          <a:lstStyle/>
          <a:p>
            <a:fld id="{7A798C28-B5A2-491D-B7FF-715EE3EE607D}" type="slidenum">
              <a:rPr lang="en-US" smtClean="0"/>
              <a:t>‹#›</a:t>
            </a:fld>
            <a:endParaRPr lang="en-US"/>
          </a:p>
        </p:txBody>
      </p:sp>
      <p:pic>
        <p:nvPicPr>
          <p:cNvPr id="8" name="Picture 7" descr="A drone with a person's face on it&#10;&#10;Description automatically generated with low confidence">
            <a:extLst>
              <a:ext uri="{FF2B5EF4-FFF2-40B4-BE49-F238E27FC236}">
                <a16:creationId xmlns:a16="http://schemas.microsoft.com/office/drawing/2014/main" id="{F265A210-4541-4180-BA9F-DE08B17E3F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4543" y="283207"/>
            <a:ext cx="4282913" cy="2032956"/>
          </a:xfrm>
          <a:prstGeom prst="rect">
            <a:avLst/>
          </a:prstGeom>
        </p:spPr>
      </p:pic>
      <p:sp>
        <p:nvSpPr>
          <p:cNvPr id="7" name="Rectangle 6">
            <a:extLst>
              <a:ext uri="{FF2B5EF4-FFF2-40B4-BE49-F238E27FC236}">
                <a16:creationId xmlns:a16="http://schemas.microsoft.com/office/drawing/2014/main" id="{74448312-275D-B279-3948-57AA5D99963E}"/>
              </a:ext>
            </a:extLst>
          </p:cNvPr>
          <p:cNvSpPr/>
          <p:nvPr userDrawn="1"/>
        </p:nvSpPr>
        <p:spPr>
          <a:xfrm>
            <a:off x="8534400" y="0"/>
            <a:ext cx="3657600" cy="203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51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75D61-3633-45E6-9F42-8677EB8DE2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EFB7-CE4C-46F4-8A6F-47187654E4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1E9EC-DB83-4E73-9255-92847CC2FC72}"/>
              </a:ext>
            </a:extLst>
          </p:cNvPr>
          <p:cNvSpPr>
            <a:spLocks noGrp="1"/>
          </p:cNvSpPr>
          <p:nvPr>
            <p:ph type="dt" sz="half" idx="10"/>
          </p:nvPr>
        </p:nvSpPr>
        <p:spPr/>
        <p:txBody>
          <a:bodyPr/>
          <a:lstStyle/>
          <a:p>
            <a:r>
              <a:rPr lang="en-US"/>
              <a:t>6/19/2022</a:t>
            </a:r>
          </a:p>
        </p:txBody>
      </p:sp>
      <p:sp>
        <p:nvSpPr>
          <p:cNvPr id="5" name="Footer Placeholder 4">
            <a:extLst>
              <a:ext uri="{FF2B5EF4-FFF2-40B4-BE49-F238E27FC236}">
                <a16:creationId xmlns:a16="http://schemas.microsoft.com/office/drawing/2014/main" id="{47483097-AA0C-4AFA-AEEB-A877E8AD2C9B}"/>
              </a:ext>
            </a:extLst>
          </p:cNvPr>
          <p:cNvSpPr>
            <a:spLocks noGrp="1"/>
          </p:cNvSpPr>
          <p:nvPr>
            <p:ph type="ftr" sz="quarter" idx="11"/>
          </p:nvPr>
        </p:nvSpPr>
        <p:spPr/>
        <p:txBody>
          <a:bodyPr/>
          <a:lstStyle/>
          <a:p>
            <a:r>
              <a:rPr lang="en-US"/>
              <a:t>CATA Skliis</a:t>
            </a:r>
          </a:p>
        </p:txBody>
      </p:sp>
      <p:sp>
        <p:nvSpPr>
          <p:cNvPr id="6" name="Slide Number Placeholder 5">
            <a:extLst>
              <a:ext uri="{FF2B5EF4-FFF2-40B4-BE49-F238E27FC236}">
                <a16:creationId xmlns:a16="http://schemas.microsoft.com/office/drawing/2014/main" id="{8C57F940-9BCB-43C6-9FAE-ACB8F6376870}"/>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505180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BAD398-77A6-453B-A915-810D99C664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31A49B-DAA5-4AD6-91A5-CC6B9AC3AF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9BDDC-E679-46EC-BD41-D0F5508EA54A}"/>
              </a:ext>
            </a:extLst>
          </p:cNvPr>
          <p:cNvSpPr>
            <a:spLocks noGrp="1"/>
          </p:cNvSpPr>
          <p:nvPr>
            <p:ph type="dt" sz="half" idx="10"/>
          </p:nvPr>
        </p:nvSpPr>
        <p:spPr/>
        <p:txBody>
          <a:bodyPr/>
          <a:lstStyle/>
          <a:p>
            <a:r>
              <a:rPr lang="en-US"/>
              <a:t>6/19/2022</a:t>
            </a:r>
          </a:p>
        </p:txBody>
      </p:sp>
      <p:sp>
        <p:nvSpPr>
          <p:cNvPr id="5" name="Footer Placeholder 4">
            <a:extLst>
              <a:ext uri="{FF2B5EF4-FFF2-40B4-BE49-F238E27FC236}">
                <a16:creationId xmlns:a16="http://schemas.microsoft.com/office/drawing/2014/main" id="{2B17A8F5-F209-4654-BA44-1E1444395C87}"/>
              </a:ext>
            </a:extLst>
          </p:cNvPr>
          <p:cNvSpPr>
            <a:spLocks noGrp="1"/>
          </p:cNvSpPr>
          <p:nvPr>
            <p:ph type="ftr" sz="quarter" idx="11"/>
          </p:nvPr>
        </p:nvSpPr>
        <p:spPr/>
        <p:txBody>
          <a:bodyPr/>
          <a:lstStyle/>
          <a:p>
            <a:r>
              <a:rPr lang="en-US"/>
              <a:t>CATA Skliis</a:t>
            </a:r>
          </a:p>
        </p:txBody>
      </p:sp>
      <p:sp>
        <p:nvSpPr>
          <p:cNvPr id="6" name="Slide Number Placeholder 5">
            <a:extLst>
              <a:ext uri="{FF2B5EF4-FFF2-40B4-BE49-F238E27FC236}">
                <a16:creationId xmlns:a16="http://schemas.microsoft.com/office/drawing/2014/main" id="{ED680489-B550-43A0-9727-070119150811}"/>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847181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C7C7-F3AE-4D37-AA76-E1F156D66353}"/>
              </a:ext>
            </a:extLst>
          </p:cNvPr>
          <p:cNvSpPr>
            <a:spLocks noGrp="1"/>
          </p:cNvSpPr>
          <p:nvPr>
            <p:ph type="title"/>
          </p:nvPr>
        </p:nvSpPr>
        <p:spPr>
          <a:xfrm>
            <a:off x="838200" y="297890"/>
            <a:ext cx="805030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18CE5FF-A569-4139-A847-E8BF0F0C592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3169504-FDC6-4297-BF95-7131EE67A99F}"/>
              </a:ext>
            </a:extLst>
          </p:cNvPr>
          <p:cNvSpPr>
            <a:spLocks noGrp="1"/>
          </p:cNvSpPr>
          <p:nvPr>
            <p:ph type="dt" sz="half" idx="10"/>
          </p:nvPr>
        </p:nvSpPr>
        <p:spPr/>
        <p:txBody>
          <a:bodyPr/>
          <a:lstStyle>
            <a:lvl1pPr>
              <a:defRPr/>
            </a:lvl1pPr>
          </a:lstStyle>
          <a:p>
            <a:r>
              <a:rPr lang="en-US"/>
              <a:t>6/19/2022</a:t>
            </a:r>
            <a:endParaRPr lang="en-US" dirty="0"/>
          </a:p>
        </p:txBody>
      </p:sp>
      <p:sp>
        <p:nvSpPr>
          <p:cNvPr id="5" name="Footer Placeholder 4">
            <a:extLst>
              <a:ext uri="{FF2B5EF4-FFF2-40B4-BE49-F238E27FC236}">
                <a16:creationId xmlns:a16="http://schemas.microsoft.com/office/drawing/2014/main" id="{93BB79A7-4414-4903-BA5C-2E66430B5124}"/>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57D4BE6E-A898-436C-B50A-0B05E95A8C6C}"/>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909911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4EB70-3640-423C-8E16-A6E72FEC7A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BC51F0-BFB0-4625-8B4A-A0001BDFB1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276CDE-D097-4864-87CC-CF76E995BFE6}"/>
              </a:ext>
            </a:extLst>
          </p:cNvPr>
          <p:cNvSpPr>
            <a:spLocks noGrp="1"/>
          </p:cNvSpPr>
          <p:nvPr>
            <p:ph type="dt" sz="half" idx="10"/>
          </p:nvPr>
        </p:nvSpPr>
        <p:spPr/>
        <p:txBody>
          <a:bodyPr/>
          <a:lstStyle/>
          <a:p>
            <a:r>
              <a:rPr lang="en-US"/>
              <a:t>6/19/2022</a:t>
            </a:r>
          </a:p>
        </p:txBody>
      </p:sp>
      <p:sp>
        <p:nvSpPr>
          <p:cNvPr id="5" name="Footer Placeholder 4">
            <a:extLst>
              <a:ext uri="{FF2B5EF4-FFF2-40B4-BE49-F238E27FC236}">
                <a16:creationId xmlns:a16="http://schemas.microsoft.com/office/drawing/2014/main" id="{500AF381-5F82-48C2-8837-596FD70B599A}"/>
              </a:ext>
            </a:extLst>
          </p:cNvPr>
          <p:cNvSpPr>
            <a:spLocks noGrp="1"/>
          </p:cNvSpPr>
          <p:nvPr>
            <p:ph type="ftr" sz="quarter" idx="11"/>
          </p:nvPr>
        </p:nvSpPr>
        <p:spPr/>
        <p:txBody>
          <a:bodyPr/>
          <a:lstStyle/>
          <a:p>
            <a:r>
              <a:rPr lang="en-US"/>
              <a:t>CATA Skliis</a:t>
            </a:r>
          </a:p>
        </p:txBody>
      </p:sp>
      <p:sp>
        <p:nvSpPr>
          <p:cNvPr id="6" name="Slide Number Placeholder 5">
            <a:extLst>
              <a:ext uri="{FF2B5EF4-FFF2-40B4-BE49-F238E27FC236}">
                <a16:creationId xmlns:a16="http://schemas.microsoft.com/office/drawing/2014/main" id="{143E3743-4B53-479D-B69E-243D1F11FEDF}"/>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2439928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D8611-928B-4F41-A6E0-1F116B4A39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6DEBBF-F092-406B-B8DA-5CB5968DC4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56EDA9-2E56-426E-8ABF-E38F694272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986FEF-AFD1-411F-9E50-98E797AC2B20}"/>
              </a:ext>
            </a:extLst>
          </p:cNvPr>
          <p:cNvSpPr>
            <a:spLocks noGrp="1"/>
          </p:cNvSpPr>
          <p:nvPr>
            <p:ph type="dt" sz="half" idx="10"/>
          </p:nvPr>
        </p:nvSpPr>
        <p:spPr/>
        <p:txBody>
          <a:bodyPr/>
          <a:lstStyle/>
          <a:p>
            <a:r>
              <a:rPr lang="en-US"/>
              <a:t>6/19/2022</a:t>
            </a:r>
          </a:p>
        </p:txBody>
      </p:sp>
      <p:sp>
        <p:nvSpPr>
          <p:cNvPr id="6" name="Footer Placeholder 5">
            <a:extLst>
              <a:ext uri="{FF2B5EF4-FFF2-40B4-BE49-F238E27FC236}">
                <a16:creationId xmlns:a16="http://schemas.microsoft.com/office/drawing/2014/main" id="{105C665A-697E-4D52-843D-E6F1860362DB}"/>
              </a:ext>
            </a:extLst>
          </p:cNvPr>
          <p:cNvSpPr>
            <a:spLocks noGrp="1"/>
          </p:cNvSpPr>
          <p:nvPr>
            <p:ph type="ftr" sz="quarter" idx="11"/>
          </p:nvPr>
        </p:nvSpPr>
        <p:spPr/>
        <p:txBody>
          <a:bodyPr/>
          <a:lstStyle/>
          <a:p>
            <a:r>
              <a:rPr lang="en-US"/>
              <a:t>CATA Skliis</a:t>
            </a:r>
          </a:p>
        </p:txBody>
      </p:sp>
      <p:sp>
        <p:nvSpPr>
          <p:cNvPr id="7" name="Slide Number Placeholder 6">
            <a:extLst>
              <a:ext uri="{FF2B5EF4-FFF2-40B4-BE49-F238E27FC236}">
                <a16:creationId xmlns:a16="http://schemas.microsoft.com/office/drawing/2014/main" id="{C127E073-E14C-48F3-B547-04966A8699D5}"/>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1422998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8437A-4B10-4135-99D2-6767068833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62C863-F022-4A0B-9AEA-FB045374C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8E0AB2-E455-4F87-88F0-2ED98523FB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2A6404-33E4-4246-A026-03003C983D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C393FC-1E85-4A09-A2DD-175DD93803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B4C12-48A9-4549-ADA4-AB83506320C3}"/>
              </a:ext>
            </a:extLst>
          </p:cNvPr>
          <p:cNvSpPr>
            <a:spLocks noGrp="1"/>
          </p:cNvSpPr>
          <p:nvPr>
            <p:ph type="dt" sz="half" idx="10"/>
          </p:nvPr>
        </p:nvSpPr>
        <p:spPr/>
        <p:txBody>
          <a:bodyPr/>
          <a:lstStyle/>
          <a:p>
            <a:r>
              <a:rPr lang="en-US"/>
              <a:t>6/19/2022</a:t>
            </a:r>
          </a:p>
        </p:txBody>
      </p:sp>
      <p:sp>
        <p:nvSpPr>
          <p:cNvPr id="8" name="Footer Placeholder 7">
            <a:extLst>
              <a:ext uri="{FF2B5EF4-FFF2-40B4-BE49-F238E27FC236}">
                <a16:creationId xmlns:a16="http://schemas.microsoft.com/office/drawing/2014/main" id="{673DBC29-1AB7-4ECE-8F42-B0E75928CA74}"/>
              </a:ext>
            </a:extLst>
          </p:cNvPr>
          <p:cNvSpPr>
            <a:spLocks noGrp="1"/>
          </p:cNvSpPr>
          <p:nvPr>
            <p:ph type="ftr" sz="quarter" idx="11"/>
          </p:nvPr>
        </p:nvSpPr>
        <p:spPr/>
        <p:txBody>
          <a:bodyPr/>
          <a:lstStyle/>
          <a:p>
            <a:r>
              <a:rPr lang="en-US"/>
              <a:t>CATA Skliis</a:t>
            </a:r>
          </a:p>
        </p:txBody>
      </p:sp>
      <p:sp>
        <p:nvSpPr>
          <p:cNvPr id="9" name="Slide Number Placeholder 8">
            <a:extLst>
              <a:ext uri="{FF2B5EF4-FFF2-40B4-BE49-F238E27FC236}">
                <a16:creationId xmlns:a16="http://schemas.microsoft.com/office/drawing/2014/main" id="{338933D3-E127-4E40-873F-9E0232CA2E97}"/>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2331020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C1F1-08CD-4FC0-8C89-8C5B287027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CE2BB3-8B74-4DAE-841D-95525E05EC7E}"/>
              </a:ext>
            </a:extLst>
          </p:cNvPr>
          <p:cNvSpPr>
            <a:spLocks noGrp="1"/>
          </p:cNvSpPr>
          <p:nvPr>
            <p:ph type="dt" sz="half" idx="10"/>
          </p:nvPr>
        </p:nvSpPr>
        <p:spPr/>
        <p:txBody>
          <a:bodyPr/>
          <a:lstStyle/>
          <a:p>
            <a:r>
              <a:rPr lang="en-US"/>
              <a:t>6/19/2022</a:t>
            </a:r>
          </a:p>
        </p:txBody>
      </p:sp>
      <p:sp>
        <p:nvSpPr>
          <p:cNvPr id="4" name="Footer Placeholder 3">
            <a:extLst>
              <a:ext uri="{FF2B5EF4-FFF2-40B4-BE49-F238E27FC236}">
                <a16:creationId xmlns:a16="http://schemas.microsoft.com/office/drawing/2014/main" id="{BCBA2284-C1D7-447C-9CB8-D9E761CE90FA}"/>
              </a:ext>
            </a:extLst>
          </p:cNvPr>
          <p:cNvSpPr>
            <a:spLocks noGrp="1"/>
          </p:cNvSpPr>
          <p:nvPr>
            <p:ph type="ftr" sz="quarter" idx="11"/>
          </p:nvPr>
        </p:nvSpPr>
        <p:spPr/>
        <p:txBody>
          <a:bodyPr/>
          <a:lstStyle/>
          <a:p>
            <a:r>
              <a:rPr lang="en-US"/>
              <a:t>CATA Skliis</a:t>
            </a:r>
          </a:p>
        </p:txBody>
      </p:sp>
      <p:sp>
        <p:nvSpPr>
          <p:cNvPr id="5" name="Slide Number Placeholder 4">
            <a:extLst>
              <a:ext uri="{FF2B5EF4-FFF2-40B4-BE49-F238E27FC236}">
                <a16:creationId xmlns:a16="http://schemas.microsoft.com/office/drawing/2014/main" id="{8351917C-4113-49F7-B916-49C826401B5F}"/>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574743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54557D-C689-4C67-8CBD-3620387EAC95}"/>
              </a:ext>
            </a:extLst>
          </p:cNvPr>
          <p:cNvSpPr>
            <a:spLocks noGrp="1"/>
          </p:cNvSpPr>
          <p:nvPr>
            <p:ph type="dt" sz="half" idx="10"/>
          </p:nvPr>
        </p:nvSpPr>
        <p:spPr/>
        <p:txBody>
          <a:bodyPr/>
          <a:lstStyle/>
          <a:p>
            <a:r>
              <a:rPr lang="en-US"/>
              <a:t>6/19/2022</a:t>
            </a:r>
          </a:p>
        </p:txBody>
      </p:sp>
      <p:sp>
        <p:nvSpPr>
          <p:cNvPr id="3" name="Footer Placeholder 2">
            <a:extLst>
              <a:ext uri="{FF2B5EF4-FFF2-40B4-BE49-F238E27FC236}">
                <a16:creationId xmlns:a16="http://schemas.microsoft.com/office/drawing/2014/main" id="{9362B1A1-FF47-4541-94AD-595599496747}"/>
              </a:ext>
            </a:extLst>
          </p:cNvPr>
          <p:cNvSpPr>
            <a:spLocks noGrp="1"/>
          </p:cNvSpPr>
          <p:nvPr>
            <p:ph type="ftr" sz="quarter" idx="11"/>
          </p:nvPr>
        </p:nvSpPr>
        <p:spPr/>
        <p:txBody>
          <a:bodyPr/>
          <a:lstStyle/>
          <a:p>
            <a:r>
              <a:rPr lang="en-US"/>
              <a:t>CATA Skliis</a:t>
            </a:r>
          </a:p>
        </p:txBody>
      </p:sp>
      <p:sp>
        <p:nvSpPr>
          <p:cNvPr id="4" name="Slide Number Placeholder 3">
            <a:extLst>
              <a:ext uri="{FF2B5EF4-FFF2-40B4-BE49-F238E27FC236}">
                <a16:creationId xmlns:a16="http://schemas.microsoft.com/office/drawing/2014/main" id="{8D0E5277-B958-4E7E-9BA4-5038444376D6}"/>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102085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579D0-CE33-4313-A20E-F841C4B1F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336E02-D52A-47FE-8070-63A2318939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64D349-621D-4297-9613-F33A8F89A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3AD9E-D4DA-43F2-9A86-0EEA954203F7}"/>
              </a:ext>
            </a:extLst>
          </p:cNvPr>
          <p:cNvSpPr>
            <a:spLocks noGrp="1"/>
          </p:cNvSpPr>
          <p:nvPr>
            <p:ph type="dt" sz="half" idx="10"/>
          </p:nvPr>
        </p:nvSpPr>
        <p:spPr/>
        <p:txBody>
          <a:bodyPr/>
          <a:lstStyle/>
          <a:p>
            <a:r>
              <a:rPr lang="en-US"/>
              <a:t>6/19/2022</a:t>
            </a:r>
          </a:p>
        </p:txBody>
      </p:sp>
      <p:sp>
        <p:nvSpPr>
          <p:cNvPr id="6" name="Footer Placeholder 5">
            <a:extLst>
              <a:ext uri="{FF2B5EF4-FFF2-40B4-BE49-F238E27FC236}">
                <a16:creationId xmlns:a16="http://schemas.microsoft.com/office/drawing/2014/main" id="{4ECC47F2-F31B-4DBB-84B9-450CC2A9337E}"/>
              </a:ext>
            </a:extLst>
          </p:cNvPr>
          <p:cNvSpPr>
            <a:spLocks noGrp="1"/>
          </p:cNvSpPr>
          <p:nvPr>
            <p:ph type="ftr" sz="quarter" idx="11"/>
          </p:nvPr>
        </p:nvSpPr>
        <p:spPr/>
        <p:txBody>
          <a:bodyPr/>
          <a:lstStyle/>
          <a:p>
            <a:r>
              <a:rPr lang="en-US"/>
              <a:t>CATA Skliis</a:t>
            </a:r>
          </a:p>
        </p:txBody>
      </p:sp>
      <p:sp>
        <p:nvSpPr>
          <p:cNvPr id="7" name="Slide Number Placeholder 6">
            <a:extLst>
              <a:ext uri="{FF2B5EF4-FFF2-40B4-BE49-F238E27FC236}">
                <a16:creationId xmlns:a16="http://schemas.microsoft.com/office/drawing/2014/main" id="{9FB9EA14-AF1B-4442-B9D9-A408821E5226}"/>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270610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408CD-97CD-4FAA-9CD6-983F5A595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7C6BAC-FAC7-47A9-BA75-4AE8F9DF5C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11B96A-95B0-4B98-99DA-9A1939086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70162C-43AD-4736-8DC7-BB72F2E2AA38}"/>
              </a:ext>
            </a:extLst>
          </p:cNvPr>
          <p:cNvSpPr>
            <a:spLocks noGrp="1"/>
          </p:cNvSpPr>
          <p:nvPr>
            <p:ph type="dt" sz="half" idx="10"/>
          </p:nvPr>
        </p:nvSpPr>
        <p:spPr/>
        <p:txBody>
          <a:bodyPr/>
          <a:lstStyle/>
          <a:p>
            <a:r>
              <a:rPr lang="en-US"/>
              <a:t>6/19/2022</a:t>
            </a:r>
          </a:p>
        </p:txBody>
      </p:sp>
      <p:sp>
        <p:nvSpPr>
          <p:cNvPr id="6" name="Footer Placeholder 5">
            <a:extLst>
              <a:ext uri="{FF2B5EF4-FFF2-40B4-BE49-F238E27FC236}">
                <a16:creationId xmlns:a16="http://schemas.microsoft.com/office/drawing/2014/main" id="{B37D65CC-293A-48EB-9500-EB8E626E3897}"/>
              </a:ext>
            </a:extLst>
          </p:cNvPr>
          <p:cNvSpPr>
            <a:spLocks noGrp="1"/>
          </p:cNvSpPr>
          <p:nvPr>
            <p:ph type="ftr" sz="quarter" idx="11"/>
          </p:nvPr>
        </p:nvSpPr>
        <p:spPr/>
        <p:txBody>
          <a:bodyPr/>
          <a:lstStyle/>
          <a:p>
            <a:r>
              <a:rPr lang="en-US"/>
              <a:t>CATA Skliis</a:t>
            </a:r>
          </a:p>
        </p:txBody>
      </p:sp>
      <p:sp>
        <p:nvSpPr>
          <p:cNvPr id="7" name="Slide Number Placeholder 6">
            <a:extLst>
              <a:ext uri="{FF2B5EF4-FFF2-40B4-BE49-F238E27FC236}">
                <a16:creationId xmlns:a16="http://schemas.microsoft.com/office/drawing/2014/main" id="{A5AF3CC2-3570-473D-A4E6-6CABB091275C}"/>
              </a:ext>
            </a:extLst>
          </p:cNvPr>
          <p:cNvSpPr>
            <a:spLocks noGrp="1"/>
          </p:cNvSpPr>
          <p:nvPr>
            <p:ph type="sldNum" sz="quarter" idx="12"/>
          </p:nvPr>
        </p:nvSpPr>
        <p:spPr/>
        <p:txBody>
          <a:bodyPr/>
          <a:lstStyle/>
          <a:p>
            <a:fld id="{7A798C28-B5A2-491D-B7FF-715EE3EE607D}" type="slidenum">
              <a:rPr lang="en-US" smtClean="0"/>
              <a:t>‹#›</a:t>
            </a:fld>
            <a:endParaRPr lang="en-US"/>
          </a:p>
        </p:txBody>
      </p:sp>
    </p:spTree>
    <p:extLst>
      <p:ext uri="{BB962C8B-B14F-4D97-AF65-F5344CB8AC3E}">
        <p14:creationId xmlns:p14="http://schemas.microsoft.com/office/powerpoint/2010/main" val="408006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7238B9-FCCB-4545-97C4-CF781E15D7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C11E39-A04B-4ADA-A680-C8C7D59BC8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4D91F5-C701-4045-B76F-17DF1E04F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6/19/2022</a:t>
            </a:r>
            <a:endParaRPr lang="en-US" dirty="0"/>
          </a:p>
        </p:txBody>
      </p:sp>
      <p:sp>
        <p:nvSpPr>
          <p:cNvPr id="5" name="Footer Placeholder 4">
            <a:extLst>
              <a:ext uri="{FF2B5EF4-FFF2-40B4-BE49-F238E27FC236}">
                <a16:creationId xmlns:a16="http://schemas.microsoft.com/office/drawing/2014/main" id="{13042DE5-E381-4750-8592-7BBB2C899E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CATA Skliis</a:t>
            </a:r>
          </a:p>
        </p:txBody>
      </p:sp>
      <p:sp>
        <p:nvSpPr>
          <p:cNvPr id="6" name="Slide Number Placeholder 5">
            <a:extLst>
              <a:ext uri="{FF2B5EF4-FFF2-40B4-BE49-F238E27FC236}">
                <a16:creationId xmlns:a16="http://schemas.microsoft.com/office/drawing/2014/main" id="{700E8974-D4C8-4DC4-B617-E7FE707702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98C28-B5A2-491D-B7FF-715EE3EE607D}" type="slidenum">
              <a:rPr lang="en-US" smtClean="0"/>
              <a:t>‹#›</a:t>
            </a:fld>
            <a:endParaRPr lang="en-US"/>
          </a:p>
        </p:txBody>
      </p:sp>
      <p:pic>
        <p:nvPicPr>
          <p:cNvPr id="7" name="Picture 6" descr="A drone with a person's face on it&#10;&#10;Description automatically generated with low confidence">
            <a:extLst>
              <a:ext uri="{FF2B5EF4-FFF2-40B4-BE49-F238E27FC236}">
                <a16:creationId xmlns:a16="http://schemas.microsoft.com/office/drawing/2014/main" id="{CA657AFB-76AB-83E5-1F7F-4F3657258F8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118215" y="297890"/>
            <a:ext cx="2540386" cy="1205837"/>
          </a:xfrm>
          <a:prstGeom prst="rect">
            <a:avLst/>
          </a:prstGeom>
        </p:spPr>
      </p:pic>
    </p:spTree>
    <p:extLst>
      <p:ext uri="{BB962C8B-B14F-4D97-AF65-F5344CB8AC3E}">
        <p14:creationId xmlns:p14="http://schemas.microsoft.com/office/powerpoint/2010/main" val="206625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b4ufly.aloft.ai/?lat=35.307047435737786&amp;long=-120.66568068204839" TargetMode="External"/><Relationship Id="rId2" Type="http://schemas.openxmlformats.org/officeDocument/2006/relationships/hyperlink" Target="https://vfrmap.com/" TargetMode="External"/><Relationship Id="rId1" Type="http://schemas.openxmlformats.org/officeDocument/2006/relationships/slideLayout" Target="../slideLayouts/slideLayout2.xml"/><Relationship Id="rId5" Type="http://schemas.openxmlformats.org/officeDocument/2006/relationships/hyperlink" Target="https://www.google.com/maps/@35.3051917,-120.6614847,165m/data=!3m1!1e3" TargetMode="External"/><Relationship Id="rId4" Type="http://schemas.openxmlformats.org/officeDocument/2006/relationships/hyperlink" Target="https://oktofly.com/loc/35.282752,-120.659616"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s://app.dronelink.com/mike-spies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agedweb.org/dron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rone in Motion">
            <a:extLst>
              <a:ext uri="{FF2B5EF4-FFF2-40B4-BE49-F238E27FC236}">
                <a16:creationId xmlns:a16="http://schemas.microsoft.com/office/drawing/2014/main" id="{1145F0B1-2748-AA20-87DD-7D31D986C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328" y="0"/>
            <a:ext cx="10656376" cy="6929651"/>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F3254FC4-D5E7-17FA-CEDA-C016529F3889}"/>
              </a:ext>
            </a:extLst>
          </p:cNvPr>
          <p:cNvSpPr>
            <a:spLocks noGrp="1"/>
          </p:cNvSpPr>
          <p:nvPr>
            <p:ph type="dt" sz="half" idx="10"/>
          </p:nvPr>
        </p:nvSpPr>
        <p:spPr/>
        <p:txBody>
          <a:bodyPr/>
          <a:lstStyle/>
          <a:p>
            <a:r>
              <a:rPr lang="en-US"/>
              <a:t>6/19/2022</a:t>
            </a:r>
          </a:p>
        </p:txBody>
      </p:sp>
      <p:sp>
        <p:nvSpPr>
          <p:cNvPr id="3" name="Footer Placeholder 2">
            <a:extLst>
              <a:ext uri="{FF2B5EF4-FFF2-40B4-BE49-F238E27FC236}">
                <a16:creationId xmlns:a16="http://schemas.microsoft.com/office/drawing/2014/main" id="{8855F71D-D995-6128-A80E-8D0510DF349B}"/>
              </a:ext>
            </a:extLst>
          </p:cNvPr>
          <p:cNvSpPr>
            <a:spLocks noGrp="1"/>
          </p:cNvSpPr>
          <p:nvPr>
            <p:ph type="ftr" sz="quarter" idx="11"/>
          </p:nvPr>
        </p:nvSpPr>
        <p:spPr/>
        <p:txBody>
          <a:bodyPr/>
          <a:lstStyle/>
          <a:p>
            <a:r>
              <a:rPr lang="en-US"/>
              <a:t>CATA Skliis</a:t>
            </a:r>
          </a:p>
        </p:txBody>
      </p:sp>
      <p:sp>
        <p:nvSpPr>
          <p:cNvPr id="5" name="Slide Number Placeholder 4">
            <a:extLst>
              <a:ext uri="{FF2B5EF4-FFF2-40B4-BE49-F238E27FC236}">
                <a16:creationId xmlns:a16="http://schemas.microsoft.com/office/drawing/2014/main" id="{A352B506-8C72-FAEA-2D48-6BD3533A86D4}"/>
              </a:ext>
            </a:extLst>
          </p:cNvPr>
          <p:cNvSpPr>
            <a:spLocks noGrp="1"/>
          </p:cNvSpPr>
          <p:nvPr>
            <p:ph type="sldNum" sz="quarter" idx="12"/>
          </p:nvPr>
        </p:nvSpPr>
        <p:spPr/>
        <p:txBody>
          <a:bodyPr/>
          <a:lstStyle/>
          <a:p>
            <a:fld id="{7A798C28-B5A2-491D-B7FF-715EE3EE607D}" type="slidenum">
              <a:rPr lang="en-US" smtClean="0"/>
              <a:t>1</a:t>
            </a:fld>
            <a:endParaRPr lang="en-US"/>
          </a:p>
        </p:txBody>
      </p:sp>
    </p:spTree>
    <p:extLst>
      <p:ext uri="{BB962C8B-B14F-4D97-AF65-F5344CB8AC3E}">
        <p14:creationId xmlns:p14="http://schemas.microsoft.com/office/powerpoint/2010/main" val="783721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39EF1-40B3-50A0-786D-268B668C811B}"/>
              </a:ext>
            </a:extLst>
          </p:cNvPr>
          <p:cNvSpPr>
            <a:spLocks noGrp="1"/>
          </p:cNvSpPr>
          <p:nvPr>
            <p:ph type="title"/>
          </p:nvPr>
        </p:nvSpPr>
        <p:spPr/>
        <p:txBody>
          <a:bodyPr/>
          <a:lstStyle/>
          <a:p>
            <a:r>
              <a:rPr lang="en-US" dirty="0"/>
              <a:t>Part 107 UAS License</a:t>
            </a:r>
          </a:p>
        </p:txBody>
      </p:sp>
      <p:sp>
        <p:nvSpPr>
          <p:cNvPr id="3" name="Content Placeholder 2">
            <a:extLst>
              <a:ext uri="{FF2B5EF4-FFF2-40B4-BE49-F238E27FC236}">
                <a16:creationId xmlns:a16="http://schemas.microsoft.com/office/drawing/2014/main" id="{C1541B45-16FF-83C5-8E3B-7AB86B05260E}"/>
              </a:ext>
            </a:extLst>
          </p:cNvPr>
          <p:cNvSpPr>
            <a:spLocks noGrp="1"/>
          </p:cNvSpPr>
          <p:nvPr>
            <p:ph idx="1"/>
          </p:nvPr>
        </p:nvSpPr>
        <p:spPr/>
        <p:txBody>
          <a:bodyPr>
            <a:normAutofit lnSpcReduction="10000"/>
          </a:bodyPr>
          <a:lstStyle/>
          <a:p>
            <a:r>
              <a:rPr lang="en-US" dirty="0"/>
              <a:t>Online test for Part 61 pilots </a:t>
            </a:r>
          </a:p>
          <a:p>
            <a:r>
              <a:rPr lang="en-US" dirty="0"/>
              <a:t>Renew every 2 years</a:t>
            </a:r>
          </a:p>
          <a:p>
            <a:r>
              <a:rPr lang="en-US" dirty="0"/>
              <a:t>Many study guides available.</a:t>
            </a:r>
          </a:p>
          <a:p>
            <a:r>
              <a:rPr lang="en-US" dirty="0"/>
              <a:t>Covers:</a:t>
            </a:r>
          </a:p>
          <a:p>
            <a:pPr lvl="1"/>
            <a:r>
              <a:rPr lang="en-US" dirty="0"/>
              <a:t>Applicable regulations relating to small unmanned aircraft system rating privileges, limitations, and flight operation</a:t>
            </a:r>
          </a:p>
          <a:p>
            <a:pPr lvl="1"/>
            <a:r>
              <a:rPr lang="en-US" dirty="0"/>
              <a:t>Airspace classification and operating requirements, and flight restrictions affecting small unmanned aircraft operation</a:t>
            </a:r>
          </a:p>
          <a:p>
            <a:pPr lvl="1"/>
            <a:r>
              <a:rPr lang="en-US" dirty="0"/>
              <a:t>Aviation weather sources and effects of weather on small unmanned aircraft performance</a:t>
            </a:r>
          </a:p>
          <a:p>
            <a:pPr lvl="1"/>
            <a:r>
              <a:rPr lang="en-US" dirty="0"/>
              <a:t>Small unmanned aircraft loading and performance</a:t>
            </a:r>
          </a:p>
        </p:txBody>
      </p:sp>
      <p:sp>
        <p:nvSpPr>
          <p:cNvPr id="4" name="Date Placeholder 3">
            <a:extLst>
              <a:ext uri="{FF2B5EF4-FFF2-40B4-BE49-F238E27FC236}">
                <a16:creationId xmlns:a16="http://schemas.microsoft.com/office/drawing/2014/main" id="{050BC88D-5457-75D8-34CA-702F53578F08}"/>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BCC5AB17-A33E-8046-6E83-E6ECCA667AA2}"/>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251010D1-04C5-C242-381E-CF50AA6B8927}"/>
              </a:ext>
            </a:extLst>
          </p:cNvPr>
          <p:cNvSpPr>
            <a:spLocks noGrp="1"/>
          </p:cNvSpPr>
          <p:nvPr>
            <p:ph type="sldNum" sz="quarter" idx="12"/>
          </p:nvPr>
        </p:nvSpPr>
        <p:spPr/>
        <p:txBody>
          <a:bodyPr/>
          <a:lstStyle/>
          <a:p>
            <a:fld id="{7A798C28-B5A2-491D-B7FF-715EE3EE607D}" type="slidenum">
              <a:rPr lang="en-US" smtClean="0"/>
              <a:t>10</a:t>
            </a:fld>
            <a:endParaRPr lang="en-US"/>
          </a:p>
        </p:txBody>
      </p:sp>
    </p:spTree>
    <p:extLst>
      <p:ext uri="{BB962C8B-B14F-4D97-AF65-F5344CB8AC3E}">
        <p14:creationId xmlns:p14="http://schemas.microsoft.com/office/powerpoint/2010/main" val="1560371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39EF1-40B3-50A0-786D-268B668C811B}"/>
              </a:ext>
            </a:extLst>
          </p:cNvPr>
          <p:cNvSpPr>
            <a:spLocks noGrp="1"/>
          </p:cNvSpPr>
          <p:nvPr>
            <p:ph type="title"/>
          </p:nvPr>
        </p:nvSpPr>
        <p:spPr/>
        <p:txBody>
          <a:bodyPr/>
          <a:lstStyle/>
          <a:p>
            <a:r>
              <a:rPr lang="en-US" dirty="0"/>
              <a:t>Part 107 UAS License</a:t>
            </a:r>
          </a:p>
        </p:txBody>
      </p:sp>
      <p:sp>
        <p:nvSpPr>
          <p:cNvPr id="3" name="Content Placeholder 2">
            <a:extLst>
              <a:ext uri="{FF2B5EF4-FFF2-40B4-BE49-F238E27FC236}">
                <a16:creationId xmlns:a16="http://schemas.microsoft.com/office/drawing/2014/main" id="{C1541B45-16FF-83C5-8E3B-7AB86B05260E}"/>
              </a:ext>
            </a:extLst>
          </p:cNvPr>
          <p:cNvSpPr>
            <a:spLocks noGrp="1"/>
          </p:cNvSpPr>
          <p:nvPr>
            <p:ph idx="1"/>
          </p:nvPr>
        </p:nvSpPr>
        <p:spPr/>
        <p:txBody>
          <a:bodyPr>
            <a:normAutofit/>
          </a:bodyPr>
          <a:lstStyle/>
          <a:p>
            <a:pPr lvl="1"/>
            <a:r>
              <a:rPr lang="en-US" dirty="0"/>
              <a:t>Emergency procedures</a:t>
            </a:r>
          </a:p>
          <a:p>
            <a:pPr lvl="1"/>
            <a:r>
              <a:rPr lang="en-US" dirty="0"/>
              <a:t>Crew resource management</a:t>
            </a:r>
          </a:p>
          <a:p>
            <a:pPr lvl="1"/>
            <a:r>
              <a:rPr lang="en-US" dirty="0"/>
              <a:t>Radio communication procedures</a:t>
            </a:r>
          </a:p>
          <a:p>
            <a:pPr lvl="1"/>
            <a:r>
              <a:rPr lang="en-US" dirty="0"/>
              <a:t>Determining the performance of small unmanned aircraft</a:t>
            </a:r>
          </a:p>
          <a:p>
            <a:pPr lvl="1"/>
            <a:r>
              <a:rPr lang="en-US" dirty="0"/>
              <a:t>Physiological effects of drugs and alcohol</a:t>
            </a:r>
          </a:p>
          <a:p>
            <a:pPr lvl="1"/>
            <a:r>
              <a:rPr lang="en-US" dirty="0"/>
              <a:t>Aeronautical decision-making and judgment</a:t>
            </a:r>
          </a:p>
          <a:p>
            <a:pPr lvl="1"/>
            <a:r>
              <a:rPr lang="en-US" dirty="0"/>
              <a:t>Airport operations</a:t>
            </a:r>
          </a:p>
          <a:p>
            <a:pPr lvl="1"/>
            <a:r>
              <a:rPr lang="en-US" dirty="0"/>
              <a:t>Maintenance and preflight inspection procedures</a:t>
            </a:r>
          </a:p>
          <a:p>
            <a:pPr lvl="1"/>
            <a:r>
              <a:rPr lang="en-US" dirty="0"/>
              <a:t>Operation at night</a:t>
            </a:r>
          </a:p>
        </p:txBody>
      </p:sp>
      <p:sp>
        <p:nvSpPr>
          <p:cNvPr id="4" name="Date Placeholder 3">
            <a:extLst>
              <a:ext uri="{FF2B5EF4-FFF2-40B4-BE49-F238E27FC236}">
                <a16:creationId xmlns:a16="http://schemas.microsoft.com/office/drawing/2014/main" id="{9B38BE4D-323B-BDDC-F0B6-23C8A8D236BA}"/>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2E4ABBD6-5102-D1E2-6202-11637D930FDD}"/>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3626DE07-74FD-ABAB-EFEC-CE836A5B3F18}"/>
              </a:ext>
            </a:extLst>
          </p:cNvPr>
          <p:cNvSpPr>
            <a:spLocks noGrp="1"/>
          </p:cNvSpPr>
          <p:nvPr>
            <p:ph type="sldNum" sz="quarter" idx="12"/>
          </p:nvPr>
        </p:nvSpPr>
        <p:spPr/>
        <p:txBody>
          <a:bodyPr/>
          <a:lstStyle/>
          <a:p>
            <a:fld id="{7A798C28-B5A2-491D-B7FF-715EE3EE607D}" type="slidenum">
              <a:rPr lang="en-US" smtClean="0"/>
              <a:t>11</a:t>
            </a:fld>
            <a:endParaRPr lang="en-US"/>
          </a:p>
        </p:txBody>
      </p:sp>
    </p:spTree>
    <p:extLst>
      <p:ext uri="{BB962C8B-B14F-4D97-AF65-F5344CB8AC3E}">
        <p14:creationId xmlns:p14="http://schemas.microsoft.com/office/powerpoint/2010/main" val="4018942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A10D-F193-4883-8967-C0F97B88E547}"/>
              </a:ext>
            </a:extLst>
          </p:cNvPr>
          <p:cNvSpPr>
            <a:spLocks noGrp="1"/>
          </p:cNvSpPr>
          <p:nvPr>
            <p:ph type="title"/>
          </p:nvPr>
        </p:nvSpPr>
        <p:spPr/>
        <p:txBody>
          <a:bodyPr/>
          <a:lstStyle/>
          <a:p>
            <a:r>
              <a:rPr lang="en-US" dirty="0"/>
              <a:t>Certificates (carry when flying)</a:t>
            </a:r>
          </a:p>
        </p:txBody>
      </p:sp>
      <p:pic>
        <p:nvPicPr>
          <p:cNvPr id="6" name="Picture 5" descr="Text, letter&#10;&#10;Description automatically generated">
            <a:extLst>
              <a:ext uri="{FF2B5EF4-FFF2-40B4-BE49-F238E27FC236}">
                <a16:creationId xmlns:a16="http://schemas.microsoft.com/office/drawing/2014/main" id="{FCD04A0C-C9B0-44C2-813E-15D5B716E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7749" y="1615786"/>
            <a:ext cx="3768504" cy="4944324"/>
          </a:xfrm>
          <a:prstGeom prst="rect">
            <a:avLst/>
          </a:prstGeom>
        </p:spPr>
      </p:pic>
      <p:pic>
        <p:nvPicPr>
          <p:cNvPr id="8" name="Picture 7" descr="Text&#10;&#10;Description automatically generated">
            <a:extLst>
              <a:ext uri="{FF2B5EF4-FFF2-40B4-BE49-F238E27FC236}">
                <a16:creationId xmlns:a16="http://schemas.microsoft.com/office/drawing/2014/main" id="{2837B82B-1E3D-489D-AB53-A85ED4C2F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05" y="2545565"/>
            <a:ext cx="3998748" cy="2514972"/>
          </a:xfrm>
          <a:prstGeom prst="rect">
            <a:avLst/>
          </a:prstGeom>
        </p:spPr>
      </p:pic>
      <p:sp>
        <p:nvSpPr>
          <p:cNvPr id="9" name="TextBox 8">
            <a:extLst>
              <a:ext uri="{FF2B5EF4-FFF2-40B4-BE49-F238E27FC236}">
                <a16:creationId xmlns:a16="http://schemas.microsoft.com/office/drawing/2014/main" id="{A2EFAED8-648E-45B8-95B1-9F1BA8998779}"/>
              </a:ext>
            </a:extLst>
          </p:cNvPr>
          <p:cNvSpPr txBox="1"/>
          <p:nvPr/>
        </p:nvSpPr>
        <p:spPr>
          <a:xfrm>
            <a:off x="4946073" y="3325091"/>
            <a:ext cx="803425" cy="707886"/>
          </a:xfrm>
          <a:prstGeom prst="rect">
            <a:avLst/>
          </a:prstGeom>
          <a:noFill/>
        </p:spPr>
        <p:txBody>
          <a:bodyPr wrap="none" rtlCol="0">
            <a:spAutoFit/>
          </a:bodyPr>
          <a:lstStyle/>
          <a:p>
            <a:r>
              <a:rPr lang="en-US" sz="4000" dirty="0"/>
              <a:t>OR</a:t>
            </a:r>
          </a:p>
        </p:txBody>
      </p:sp>
      <p:sp>
        <p:nvSpPr>
          <p:cNvPr id="3" name="Date Placeholder 2">
            <a:extLst>
              <a:ext uri="{FF2B5EF4-FFF2-40B4-BE49-F238E27FC236}">
                <a16:creationId xmlns:a16="http://schemas.microsoft.com/office/drawing/2014/main" id="{2ABB9EE4-BBC1-377D-AE91-27E2981EBB16}"/>
              </a:ext>
            </a:extLst>
          </p:cNvPr>
          <p:cNvSpPr>
            <a:spLocks noGrp="1"/>
          </p:cNvSpPr>
          <p:nvPr>
            <p:ph type="dt" sz="half" idx="10"/>
          </p:nvPr>
        </p:nvSpPr>
        <p:spPr/>
        <p:txBody>
          <a:bodyPr/>
          <a:lstStyle/>
          <a:p>
            <a:r>
              <a:rPr lang="en-US"/>
              <a:t>6/19/2022</a:t>
            </a:r>
            <a:endParaRPr lang="en-US" dirty="0"/>
          </a:p>
        </p:txBody>
      </p:sp>
      <p:sp>
        <p:nvSpPr>
          <p:cNvPr id="4" name="Footer Placeholder 3">
            <a:extLst>
              <a:ext uri="{FF2B5EF4-FFF2-40B4-BE49-F238E27FC236}">
                <a16:creationId xmlns:a16="http://schemas.microsoft.com/office/drawing/2014/main" id="{C129F595-F195-D471-597D-FBF88389D6BB}"/>
              </a:ext>
            </a:extLst>
          </p:cNvPr>
          <p:cNvSpPr>
            <a:spLocks noGrp="1"/>
          </p:cNvSpPr>
          <p:nvPr>
            <p:ph type="ftr" sz="quarter" idx="11"/>
          </p:nvPr>
        </p:nvSpPr>
        <p:spPr/>
        <p:txBody>
          <a:bodyPr/>
          <a:lstStyle/>
          <a:p>
            <a:r>
              <a:rPr lang="en-US"/>
              <a:t>CATA Skliis</a:t>
            </a:r>
            <a:endParaRPr lang="en-US" dirty="0"/>
          </a:p>
        </p:txBody>
      </p:sp>
      <p:sp>
        <p:nvSpPr>
          <p:cNvPr id="5" name="Slide Number Placeholder 4">
            <a:extLst>
              <a:ext uri="{FF2B5EF4-FFF2-40B4-BE49-F238E27FC236}">
                <a16:creationId xmlns:a16="http://schemas.microsoft.com/office/drawing/2014/main" id="{069365D2-8B67-EE82-524B-F804F6B21AA8}"/>
              </a:ext>
            </a:extLst>
          </p:cNvPr>
          <p:cNvSpPr>
            <a:spLocks noGrp="1"/>
          </p:cNvSpPr>
          <p:nvPr>
            <p:ph type="sldNum" sz="quarter" idx="12"/>
          </p:nvPr>
        </p:nvSpPr>
        <p:spPr/>
        <p:txBody>
          <a:bodyPr/>
          <a:lstStyle/>
          <a:p>
            <a:fld id="{7A798C28-B5A2-491D-B7FF-715EE3EE607D}" type="slidenum">
              <a:rPr lang="en-US" smtClean="0"/>
              <a:t>12</a:t>
            </a:fld>
            <a:endParaRPr lang="en-US"/>
          </a:p>
        </p:txBody>
      </p:sp>
    </p:spTree>
    <p:extLst>
      <p:ext uri="{BB962C8B-B14F-4D97-AF65-F5344CB8AC3E}">
        <p14:creationId xmlns:p14="http://schemas.microsoft.com/office/powerpoint/2010/main" val="401290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5B03-74A3-4E30-BF8A-90ECF3317B5D}"/>
              </a:ext>
            </a:extLst>
          </p:cNvPr>
          <p:cNvSpPr>
            <a:spLocks noGrp="1"/>
          </p:cNvSpPr>
          <p:nvPr>
            <p:ph type="title"/>
          </p:nvPr>
        </p:nvSpPr>
        <p:spPr/>
        <p:txBody>
          <a:bodyPr/>
          <a:lstStyle/>
          <a:p>
            <a:r>
              <a:rPr lang="en-US" dirty="0"/>
              <a:t>Part 107 vs Recreational Flyers</a:t>
            </a:r>
          </a:p>
        </p:txBody>
      </p:sp>
      <p:sp>
        <p:nvSpPr>
          <p:cNvPr id="3" name="Content Placeholder 2">
            <a:extLst>
              <a:ext uri="{FF2B5EF4-FFF2-40B4-BE49-F238E27FC236}">
                <a16:creationId xmlns:a16="http://schemas.microsoft.com/office/drawing/2014/main" id="{37ED47D3-3D2F-4A11-8A7C-CCEAC4DB78C4}"/>
              </a:ext>
            </a:extLst>
          </p:cNvPr>
          <p:cNvSpPr>
            <a:spLocks noGrp="1"/>
          </p:cNvSpPr>
          <p:nvPr>
            <p:ph sz="half" idx="1"/>
          </p:nvPr>
        </p:nvSpPr>
        <p:spPr/>
        <p:txBody>
          <a:bodyPr>
            <a:normAutofit fontScale="77500" lnSpcReduction="20000"/>
          </a:bodyPr>
          <a:lstStyle/>
          <a:p>
            <a:pPr lvl="0"/>
            <a:r>
              <a:rPr lang="en-US" dirty="0"/>
              <a:t>Take The Recreational UAS Safety Test (TRUST) and carry proof of test passage.  About 30 minutes online.</a:t>
            </a:r>
          </a:p>
          <a:p>
            <a:pPr lvl="0"/>
            <a:r>
              <a:rPr lang="en-US" dirty="0"/>
              <a:t>No Minimum Age </a:t>
            </a:r>
          </a:p>
          <a:p>
            <a:pPr lvl="0"/>
            <a:r>
              <a:rPr lang="en-US" dirty="0"/>
              <a:t>Fly only for recreational purposes (enjoyment).</a:t>
            </a:r>
          </a:p>
          <a:p>
            <a:pPr lvl="0"/>
            <a:r>
              <a:rPr lang="en-US" dirty="0"/>
              <a:t>Have a current registration, mark your drones on the outside with the registration number and carry proof of registration with you.</a:t>
            </a:r>
          </a:p>
          <a:p>
            <a:pPr lvl="0"/>
            <a:r>
              <a:rPr lang="en-US" dirty="0"/>
              <a:t>Follow the safety guidelines of an FAA-recognized Community Based Organization (CBO). Note: The FAA has not yet begun officially recognizing CBOs.  See Advisory Circular 91-57B.</a:t>
            </a:r>
          </a:p>
        </p:txBody>
      </p:sp>
      <p:sp>
        <p:nvSpPr>
          <p:cNvPr id="31" name="Content Placeholder 30">
            <a:extLst>
              <a:ext uri="{FF2B5EF4-FFF2-40B4-BE49-F238E27FC236}">
                <a16:creationId xmlns:a16="http://schemas.microsoft.com/office/drawing/2014/main" id="{FCE419BC-031F-4C6F-869D-435C451E07C0}"/>
              </a:ext>
            </a:extLst>
          </p:cNvPr>
          <p:cNvSpPr>
            <a:spLocks noGrp="1"/>
          </p:cNvSpPr>
          <p:nvPr>
            <p:ph sz="half" idx="2"/>
          </p:nvPr>
        </p:nvSpPr>
        <p:spPr/>
        <p:txBody>
          <a:bodyPr>
            <a:normAutofit fontScale="77500" lnSpcReduction="20000"/>
          </a:bodyPr>
          <a:lstStyle/>
          <a:p>
            <a:r>
              <a:rPr lang="en-US" dirty="0"/>
              <a:t>Pass an exam (107.73)</a:t>
            </a:r>
          </a:p>
          <a:p>
            <a:r>
              <a:rPr lang="en-US" dirty="0"/>
              <a:t>Minimum age 16</a:t>
            </a:r>
          </a:p>
          <a:p>
            <a:r>
              <a:rPr lang="en-US" dirty="0"/>
              <a:t>Required to fly for hire or business</a:t>
            </a:r>
          </a:p>
          <a:p>
            <a:pPr lvl="0"/>
            <a:r>
              <a:rPr lang="en-US" dirty="0"/>
              <a:t>Have a current registration, mark your drones on the outside with the registration number and carry proof of registration with you.</a:t>
            </a:r>
          </a:p>
          <a:p>
            <a:r>
              <a:rPr lang="en-US" dirty="0"/>
              <a:t>Supervise another person manipulating the controls (ex. students)</a:t>
            </a:r>
          </a:p>
          <a:p>
            <a:r>
              <a:rPr lang="en-US" dirty="0"/>
              <a:t>Can apply for airspace authorization or rule waivers (ex. night flight)</a:t>
            </a:r>
          </a:p>
        </p:txBody>
      </p:sp>
      <p:sp>
        <p:nvSpPr>
          <p:cNvPr id="4" name="Text Placeholder 3">
            <a:extLst>
              <a:ext uri="{FF2B5EF4-FFF2-40B4-BE49-F238E27FC236}">
                <a16:creationId xmlns:a16="http://schemas.microsoft.com/office/drawing/2014/main" id="{6B480F44-A3BE-4035-9722-2F3A07717AAB}"/>
              </a:ext>
            </a:extLst>
          </p:cNvPr>
          <p:cNvSpPr>
            <a:spLocks noGrp="1"/>
          </p:cNvSpPr>
          <p:nvPr>
            <p:ph type="body" idx="4294967295"/>
          </p:nvPr>
        </p:nvSpPr>
        <p:spPr>
          <a:xfrm>
            <a:off x="838200" y="1336675"/>
            <a:ext cx="4597400" cy="488950"/>
          </a:xfrm>
        </p:spPr>
        <p:txBody>
          <a:bodyPr anchor="t">
            <a:normAutofit/>
          </a:bodyPr>
          <a:lstStyle/>
          <a:p>
            <a:pPr marL="0" indent="0">
              <a:buNone/>
            </a:pPr>
            <a:r>
              <a:rPr lang="en-US" dirty="0"/>
              <a:t>Recreational Flyers</a:t>
            </a:r>
          </a:p>
        </p:txBody>
      </p:sp>
      <p:sp>
        <p:nvSpPr>
          <p:cNvPr id="5" name="Text Placeholder 4">
            <a:extLst>
              <a:ext uri="{FF2B5EF4-FFF2-40B4-BE49-F238E27FC236}">
                <a16:creationId xmlns:a16="http://schemas.microsoft.com/office/drawing/2014/main" id="{1CB4005C-7B98-42A6-8F85-D64561D9D2C1}"/>
              </a:ext>
            </a:extLst>
          </p:cNvPr>
          <p:cNvSpPr>
            <a:spLocks noGrp="1"/>
          </p:cNvSpPr>
          <p:nvPr>
            <p:ph type="body" sz="quarter" idx="4294967295"/>
          </p:nvPr>
        </p:nvSpPr>
        <p:spPr>
          <a:xfrm>
            <a:off x="6172200" y="1336675"/>
            <a:ext cx="4762500" cy="488950"/>
          </a:xfrm>
        </p:spPr>
        <p:txBody>
          <a:bodyPr anchor="t">
            <a:normAutofit/>
          </a:bodyPr>
          <a:lstStyle/>
          <a:p>
            <a:pPr marL="0" indent="0">
              <a:buNone/>
            </a:pPr>
            <a:r>
              <a:rPr lang="en-US" dirty="0"/>
              <a:t>Part 107 Flyers</a:t>
            </a:r>
          </a:p>
        </p:txBody>
      </p:sp>
      <p:sp>
        <p:nvSpPr>
          <p:cNvPr id="6" name="Date Placeholder 5">
            <a:extLst>
              <a:ext uri="{FF2B5EF4-FFF2-40B4-BE49-F238E27FC236}">
                <a16:creationId xmlns:a16="http://schemas.microsoft.com/office/drawing/2014/main" id="{64959136-DDEB-25D7-4140-2927EE241388}"/>
              </a:ext>
            </a:extLst>
          </p:cNvPr>
          <p:cNvSpPr>
            <a:spLocks noGrp="1"/>
          </p:cNvSpPr>
          <p:nvPr>
            <p:ph type="dt" sz="half" idx="10"/>
          </p:nvPr>
        </p:nvSpPr>
        <p:spPr/>
        <p:txBody>
          <a:bodyPr/>
          <a:lstStyle/>
          <a:p>
            <a:r>
              <a:rPr lang="en-US"/>
              <a:t>6/19/2022</a:t>
            </a:r>
          </a:p>
        </p:txBody>
      </p:sp>
      <p:sp>
        <p:nvSpPr>
          <p:cNvPr id="7" name="Footer Placeholder 6">
            <a:extLst>
              <a:ext uri="{FF2B5EF4-FFF2-40B4-BE49-F238E27FC236}">
                <a16:creationId xmlns:a16="http://schemas.microsoft.com/office/drawing/2014/main" id="{D1E5CF73-DBC8-823C-7FCC-DC6F0FB4B5CE}"/>
              </a:ext>
            </a:extLst>
          </p:cNvPr>
          <p:cNvSpPr>
            <a:spLocks noGrp="1"/>
          </p:cNvSpPr>
          <p:nvPr>
            <p:ph type="ftr" sz="quarter" idx="11"/>
          </p:nvPr>
        </p:nvSpPr>
        <p:spPr/>
        <p:txBody>
          <a:bodyPr/>
          <a:lstStyle/>
          <a:p>
            <a:r>
              <a:rPr lang="en-US"/>
              <a:t>CATA Skliis</a:t>
            </a:r>
          </a:p>
        </p:txBody>
      </p:sp>
      <p:sp>
        <p:nvSpPr>
          <p:cNvPr id="8" name="Slide Number Placeholder 7">
            <a:extLst>
              <a:ext uri="{FF2B5EF4-FFF2-40B4-BE49-F238E27FC236}">
                <a16:creationId xmlns:a16="http://schemas.microsoft.com/office/drawing/2014/main" id="{9601218D-E7B1-D8C5-6FE2-4C33A4773529}"/>
              </a:ext>
            </a:extLst>
          </p:cNvPr>
          <p:cNvSpPr>
            <a:spLocks noGrp="1"/>
          </p:cNvSpPr>
          <p:nvPr>
            <p:ph type="sldNum" sz="quarter" idx="12"/>
          </p:nvPr>
        </p:nvSpPr>
        <p:spPr/>
        <p:txBody>
          <a:bodyPr/>
          <a:lstStyle/>
          <a:p>
            <a:fld id="{7A798C28-B5A2-491D-B7FF-715EE3EE607D}" type="slidenum">
              <a:rPr lang="en-US" smtClean="0"/>
              <a:t>13</a:t>
            </a:fld>
            <a:endParaRPr lang="en-US"/>
          </a:p>
        </p:txBody>
      </p:sp>
    </p:spTree>
    <p:extLst>
      <p:ext uri="{BB962C8B-B14F-4D97-AF65-F5344CB8AC3E}">
        <p14:creationId xmlns:p14="http://schemas.microsoft.com/office/powerpoint/2010/main" val="1829387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E0261D1-9628-4218-AED2-1E30E850AA5C}"/>
              </a:ext>
            </a:extLst>
          </p:cNvPr>
          <p:cNvSpPr>
            <a:spLocks noGrp="1"/>
          </p:cNvSpPr>
          <p:nvPr>
            <p:ph type="title"/>
          </p:nvPr>
        </p:nvSpPr>
        <p:spPr/>
        <p:txBody>
          <a:bodyPr/>
          <a:lstStyle/>
          <a:p>
            <a:r>
              <a:rPr lang="en-US" dirty="0"/>
              <a:t>The Educational Exception</a:t>
            </a:r>
          </a:p>
        </p:txBody>
      </p:sp>
      <p:sp>
        <p:nvSpPr>
          <p:cNvPr id="13" name="Content Placeholder 12">
            <a:extLst>
              <a:ext uri="{FF2B5EF4-FFF2-40B4-BE49-F238E27FC236}">
                <a16:creationId xmlns:a16="http://schemas.microsoft.com/office/drawing/2014/main" id="{0C25FFD5-3266-4928-9E49-E1ECFCB92395}"/>
              </a:ext>
            </a:extLst>
          </p:cNvPr>
          <p:cNvSpPr>
            <a:spLocks noGrp="1"/>
          </p:cNvSpPr>
          <p:nvPr>
            <p:ph idx="1"/>
          </p:nvPr>
        </p:nvSpPr>
        <p:spPr/>
        <p:txBody>
          <a:bodyPr/>
          <a:lstStyle/>
          <a:p>
            <a:r>
              <a:rPr lang="en-US" dirty="0">
                <a:solidFill>
                  <a:srgbClr val="333333"/>
                </a:solidFill>
                <a:latin typeface="FreeSans"/>
              </a:rPr>
              <a:t>There is also a statutory provision (P.L. 115-254, Section 350, as amended by P.L. 116-283, Section 10002) that clarifies that education and research uses of drones for educational (and research) purposes can be operated under the rules for recreational flyers. </a:t>
            </a:r>
          </a:p>
          <a:p>
            <a:r>
              <a:rPr lang="en-US" dirty="0">
                <a:solidFill>
                  <a:srgbClr val="333333"/>
                </a:solidFill>
                <a:latin typeface="FreeSans"/>
              </a:rPr>
              <a:t>Comply with recreational pilot (TRUST) and drone requirements. </a:t>
            </a:r>
            <a:endParaRPr lang="en-US" dirty="0"/>
          </a:p>
        </p:txBody>
      </p:sp>
      <p:sp>
        <p:nvSpPr>
          <p:cNvPr id="2" name="Date Placeholder 1">
            <a:extLst>
              <a:ext uri="{FF2B5EF4-FFF2-40B4-BE49-F238E27FC236}">
                <a16:creationId xmlns:a16="http://schemas.microsoft.com/office/drawing/2014/main" id="{052C591B-CA87-B36D-A4AB-81112E62FA9C}"/>
              </a:ext>
            </a:extLst>
          </p:cNvPr>
          <p:cNvSpPr>
            <a:spLocks noGrp="1"/>
          </p:cNvSpPr>
          <p:nvPr>
            <p:ph type="dt" sz="half" idx="10"/>
          </p:nvPr>
        </p:nvSpPr>
        <p:spPr/>
        <p:txBody>
          <a:bodyPr/>
          <a:lstStyle/>
          <a:p>
            <a:r>
              <a:rPr lang="en-US"/>
              <a:t>6/19/2022</a:t>
            </a:r>
            <a:endParaRPr lang="en-US" dirty="0"/>
          </a:p>
        </p:txBody>
      </p:sp>
      <p:sp>
        <p:nvSpPr>
          <p:cNvPr id="3" name="Footer Placeholder 2">
            <a:extLst>
              <a:ext uri="{FF2B5EF4-FFF2-40B4-BE49-F238E27FC236}">
                <a16:creationId xmlns:a16="http://schemas.microsoft.com/office/drawing/2014/main" id="{CBA342DB-8BFC-B6DA-191B-B80609DEB775}"/>
              </a:ext>
            </a:extLst>
          </p:cNvPr>
          <p:cNvSpPr>
            <a:spLocks noGrp="1"/>
          </p:cNvSpPr>
          <p:nvPr>
            <p:ph type="ftr" sz="quarter" idx="11"/>
          </p:nvPr>
        </p:nvSpPr>
        <p:spPr/>
        <p:txBody>
          <a:bodyPr/>
          <a:lstStyle/>
          <a:p>
            <a:r>
              <a:rPr lang="en-US"/>
              <a:t>CATA Skliis</a:t>
            </a:r>
            <a:endParaRPr lang="en-US" dirty="0"/>
          </a:p>
        </p:txBody>
      </p:sp>
      <p:sp>
        <p:nvSpPr>
          <p:cNvPr id="4" name="Slide Number Placeholder 3">
            <a:extLst>
              <a:ext uri="{FF2B5EF4-FFF2-40B4-BE49-F238E27FC236}">
                <a16:creationId xmlns:a16="http://schemas.microsoft.com/office/drawing/2014/main" id="{CF7648F0-7ED7-A732-91BB-A99A6EA6B5E3}"/>
              </a:ext>
            </a:extLst>
          </p:cNvPr>
          <p:cNvSpPr>
            <a:spLocks noGrp="1"/>
          </p:cNvSpPr>
          <p:nvPr>
            <p:ph type="sldNum" sz="quarter" idx="12"/>
          </p:nvPr>
        </p:nvSpPr>
        <p:spPr/>
        <p:txBody>
          <a:bodyPr/>
          <a:lstStyle/>
          <a:p>
            <a:fld id="{7A798C28-B5A2-491D-B7FF-715EE3EE607D}" type="slidenum">
              <a:rPr lang="en-US" smtClean="0"/>
              <a:t>14</a:t>
            </a:fld>
            <a:endParaRPr lang="en-US"/>
          </a:p>
        </p:txBody>
      </p:sp>
    </p:spTree>
    <p:extLst>
      <p:ext uri="{BB962C8B-B14F-4D97-AF65-F5344CB8AC3E}">
        <p14:creationId xmlns:p14="http://schemas.microsoft.com/office/powerpoint/2010/main" val="2262792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26A9A-C14E-46E6-A893-DBB3E6AE2B1D}"/>
              </a:ext>
            </a:extLst>
          </p:cNvPr>
          <p:cNvSpPr>
            <a:spLocks noGrp="1"/>
          </p:cNvSpPr>
          <p:nvPr>
            <p:ph type="title"/>
          </p:nvPr>
        </p:nvSpPr>
        <p:spPr/>
        <p:txBody>
          <a:bodyPr/>
          <a:lstStyle/>
          <a:p>
            <a:r>
              <a:rPr lang="en-US" dirty="0"/>
              <a:t>A Case for Part 107</a:t>
            </a:r>
          </a:p>
        </p:txBody>
      </p:sp>
      <p:sp>
        <p:nvSpPr>
          <p:cNvPr id="3" name="Content Placeholder 2">
            <a:extLst>
              <a:ext uri="{FF2B5EF4-FFF2-40B4-BE49-F238E27FC236}">
                <a16:creationId xmlns:a16="http://schemas.microsoft.com/office/drawing/2014/main" id="{C92F30B7-50FC-4F33-AD7F-8517F6A5258C}"/>
              </a:ext>
            </a:extLst>
          </p:cNvPr>
          <p:cNvSpPr>
            <a:spLocks noGrp="1"/>
          </p:cNvSpPr>
          <p:nvPr>
            <p:ph idx="1"/>
          </p:nvPr>
        </p:nvSpPr>
        <p:spPr/>
        <p:txBody>
          <a:bodyPr/>
          <a:lstStyle/>
          <a:p>
            <a:r>
              <a:rPr lang="en-US" dirty="0"/>
              <a:t>Greater knowledge is required</a:t>
            </a:r>
          </a:p>
          <a:p>
            <a:r>
              <a:rPr lang="en-US" dirty="0"/>
              <a:t>Background is useful for instruction</a:t>
            </a:r>
          </a:p>
          <a:p>
            <a:r>
              <a:rPr lang="en-US" dirty="0"/>
              <a:t>Options exist to operate in more airspace and ask for waivers</a:t>
            </a:r>
          </a:p>
          <a:p>
            <a:r>
              <a:rPr lang="en-US" dirty="0"/>
              <a:t>Could </a:t>
            </a:r>
            <a:r>
              <a:rPr lang="en-US"/>
              <a:t>also perform </a:t>
            </a:r>
            <a:r>
              <a:rPr lang="en-US" dirty="0"/>
              <a:t>commercial activity</a:t>
            </a:r>
          </a:p>
        </p:txBody>
      </p:sp>
      <p:sp>
        <p:nvSpPr>
          <p:cNvPr id="4" name="Date Placeholder 3">
            <a:extLst>
              <a:ext uri="{FF2B5EF4-FFF2-40B4-BE49-F238E27FC236}">
                <a16:creationId xmlns:a16="http://schemas.microsoft.com/office/drawing/2014/main" id="{2A99C6AA-97CD-A6CA-C4DF-BFAB528A39E2}"/>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28EB03C0-EC1A-C7A9-41AE-B6D42FD99968}"/>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260854EA-BED5-07DA-3010-9590CB58E3AA}"/>
              </a:ext>
            </a:extLst>
          </p:cNvPr>
          <p:cNvSpPr>
            <a:spLocks noGrp="1"/>
          </p:cNvSpPr>
          <p:nvPr>
            <p:ph type="sldNum" sz="quarter" idx="12"/>
          </p:nvPr>
        </p:nvSpPr>
        <p:spPr/>
        <p:txBody>
          <a:bodyPr/>
          <a:lstStyle/>
          <a:p>
            <a:fld id="{7A798C28-B5A2-491D-B7FF-715EE3EE607D}" type="slidenum">
              <a:rPr lang="en-US" smtClean="0"/>
              <a:t>15</a:t>
            </a:fld>
            <a:endParaRPr lang="en-US"/>
          </a:p>
        </p:txBody>
      </p:sp>
    </p:spTree>
    <p:extLst>
      <p:ext uri="{BB962C8B-B14F-4D97-AF65-F5344CB8AC3E}">
        <p14:creationId xmlns:p14="http://schemas.microsoft.com/office/powerpoint/2010/main" val="1109457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B6EDC-5B14-3F95-66A7-D4A697D8BF11}"/>
              </a:ext>
            </a:extLst>
          </p:cNvPr>
          <p:cNvSpPr>
            <a:spLocks noGrp="1"/>
          </p:cNvSpPr>
          <p:nvPr>
            <p:ph type="ctrTitle"/>
          </p:nvPr>
        </p:nvSpPr>
        <p:spPr/>
        <p:txBody>
          <a:bodyPr/>
          <a:lstStyle/>
          <a:p>
            <a:r>
              <a:rPr lang="en-US" dirty="0"/>
              <a:t>Drone Requirements</a:t>
            </a:r>
          </a:p>
        </p:txBody>
      </p:sp>
      <p:sp>
        <p:nvSpPr>
          <p:cNvPr id="4" name="Subtitle 3">
            <a:extLst>
              <a:ext uri="{FF2B5EF4-FFF2-40B4-BE49-F238E27FC236}">
                <a16:creationId xmlns:a16="http://schemas.microsoft.com/office/drawing/2014/main" id="{CFB104C6-E19B-E25E-35E5-8F0286BC612A}"/>
              </a:ext>
            </a:extLst>
          </p:cNvPr>
          <p:cNvSpPr>
            <a:spLocks noGrp="1"/>
          </p:cNvSpPr>
          <p:nvPr>
            <p:ph type="subTitle" idx="1"/>
          </p:nvPr>
        </p:nvSpPr>
        <p:spPr/>
        <p:txBody>
          <a:bodyPr/>
          <a:lstStyle/>
          <a:p>
            <a:endParaRPr lang="en-US"/>
          </a:p>
        </p:txBody>
      </p:sp>
      <p:sp>
        <p:nvSpPr>
          <p:cNvPr id="3" name="Date Placeholder 2">
            <a:extLst>
              <a:ext uri="{FF2B5EF4-FFF2-40B4-BE49-F238E27FC236}">
                <a16:creationId xmlns:a16="http://schemas.microsoft.com/office/drawing/2014/main" id="{DD8358F0-34F7-CDBD-9B4E-DC1F805036DA}"/>
              </a:ext>
            </a:extLst>
          </p:cNvPr>
          <p:cNvSpPr>
            <a:spLocks noGrp="1"/>
          </p:cNvSpPr>
          <p:nvPr>
            <p:ph type="dt" sz="half" idx="10"/>
          </p:nvPr>
        </p:nvSpPr>
        <p:spPr/>
        <p:txBody>
          <a:bodyPr/>
          <a:lstStyle/>
          <a:p>
            <a:r>
              <a:rPr lang="en-US"/>
              <a:t>6/19/2022</a:t>
            </a:r>
          </a:p>
        </p:txBody>
      </p:sp>
      <p:sp>
        <p:nvSpPr>
          <p:cNvPr id="5" name="Footer Placeholder 4">
            <a:extLst>
              <a:ext uri="{FF2B5EF4-FFF2-40B4-BE49-F238E27FC236}">
                <a16:creationId xmlns:a16="http://schemas.microsoft.com/office/drawing/2014/main" id="{0FA27ECD-37A6-C2B3-C64A-EC4567D29F2B}"/>
              </a:ext>
            </a:extLst>
          </p:cNvPr>
          <p:cNvSpPr>
            <a:spLocks noGrp="1"/>
          </p:cNvSpPr>
          <p:nvPr>
            <p:ph type="ftr" sz="quarter" idx="11"/>
          </p:nvPr>
        </p:nvSpPr>
        <p:spPr/>
        <p:txBody>
          <a:bodyPr/>
          <a:lstStyle/>
          <a:p>
            <a:r>
              <a:rPr lang="en-US"/>
              <a:t>CATA Skliis</a:t>
            </a:r>
          </a:p>
        </p:txBody>
      </p:sp>
      <p:sp>
        <p:nvSpPr>
          <p:cNvPr id="6" name="Slide Number Placeholder 5">
            <a:extLst>
              <a:ext uri="{FF2B5EF4-FFF2-40B4-BE49-F238E27FC236}">
                <a16:creationId xmlns:a16="http://schemas.microsoft.com/office/drawing/2014/main" id="{F96485FB-1EBC-8B5E-A2CE-53BEF452825E}"/>
              </a:ext>
            </a:extLst>
          </p:cNvPr>
          <p:cNvSpPr>
            <a:spLocks noGrp="1"/>
          </p:cNvSpPr>
          <p:nvPr>
            <p:ph type="sldNum" sz="quarter" idx="12"/>
          </p:nvPr>
        </p:nvSpPr>
        <p:spPr/>
        <p:txBody>
          <a:bodyPr/>
          <a:lstStyle/>
          <a:p>
            <a:fld id="{7A798C28-B5A2-491D-B7FF-715EE3EE607D}" type="slidenum">
              <a:rPr lang="en-US" smtClean="0"/>
              <a:t>16</a:t>
            </a:fld>
            <a:endParaRPr lang="en-US"/>
          </a:p>
        </p:txBody>
      </p:sp>
    </p:spTree>
    <p:extLst>
      <p:ext uri="{BB962C8B-B14F-4D97-AF65-F5344CB8AC3E}">
        <p14:creationId xmlns:p14="http://schemas.microsoft.com/office/powerpoint/2010/main" val="3621358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695E-6CF9-4505-8DD1-60BCEBDD1F81}"/>
              </a:ext>
            </a:extLst>
          </p:cNvPr>
          <p:cNvSpPr>
            <a:spLocks noGrp="1"/>
          </p:cNvSpPr>
          <p:nvPr>
            <p:ph type="title"/>
          </p:nvPr>
        </p:nvSpPr>
        <p:spPr/>
        <p:txBody>
          <a:bodyPr/>
          <a:lstStyle/>
          <a:p>
            <a:r>
              <a:rPr lang="en-US" dirty="0"/>
              <a:t>Part 107 General Requirements</a:t>
            </a:r>
          </a:p>
        </p:txBody>
      </p:sp>
      <p:sp>
        <p:nvSpPr>
          <p:cNvPr id="3" name="Content Placeholder 2">
            <a:extLst>
              <a:ext uri="{FF2B5EF4-FFF2-40B4-BE49-F238E27FC236}">
                <a16:creationId xmlns:a16="http://schemas.microsoft.com/office/drawing/2014/main" id="{7AC511A7-7F44-4901-A2FB-73318F9A0B37}"/>
              </a:ext>
            </a:extLst>
          </p:cNvPr>
          <p:cNvSpPr>
            <a:spLocks noGrp="1"/>
          </p:cNvSpPr>
          <p:nvPr>
            <p:ph idx="1"/>
          </p:nvPr>
        </p:nvSpPr>
        <p:spPr/>
        <p:txBody>
          <a:bodyPr>
            <a:normAutofit/>
          </a:bodyPr>
          <a:lstStyle/>
          <a:p>
            <a:r>
              <a:rPr lang="en-US" dirty="0"/>
              <a:t>Drones under 55 pounds</a:t>
            </a:r>
          </a:p>
          <a:p>
            <a:r>
              <a:rPr lang="en-US" dirty="0"/>
              <a:t>Must have Remote Pilot Certificate (107.12) (or meet education exception)</a:t>
            </a:r>
          </a:p>
          <a:p>
            <a:r>
              <a:rPr lang="en-US" dirty="0"/>
              <a:t>Drone is registered (107.13)</a:t>
            </a:r>
          </a:p>
          <a:p>
            <a:r>
              <a:rPr lang="en-US" dirty="0"/>
              <a:t>Drone in safe condition to operate (107.15)</a:t>
            </a:r>
          </a:p>
          <a:p>
            <a:r>
              <a:rPr lang="en-US" dirty="0"/>
              <a:t>Remote Pilot, Visual Observer in medical condition to operate (107.17)</a:t>
            </a:r>
          </a:p>
          <a:p>
            <a:r>
              <a:rPr lang="en-US" dirty="0"/>
              <a:t>Cannot operate under the influence.  &lt; .04 and 8hours.  (107.25)</a:t>
            </a:r>
          </a:p>
          <a:p>
            <a:r>
              <a:rPr lang="en-US" dirty="0"/>
              <a:t>Remote Pilot in Command (</a:t>
            </a:r>
            <a:r>
              <a:rPr lang="en-US" dirty="0" err="1"/>
              <a:t>rPIC</a:t>
            </a:r>
            <a:r>
              <a:rPr lang="en-US" dirty="0"/>
              <a:t>) is responsible (107.19)</a:t>
            </a:r>
          </a:p>
        </p:txBody>
      </p:sp>
      <p:sp>
        <p:nvSpPr>
          <p:cNvPr id="4" name="Date Placeholder 3">
            <a:extLst>
              <a:ext uri="{FF2B5EF4-FFF2-40B4-BE49-F238E27FC236}">
                <a16:creationId xmlns:a16="http://schemas.microsoft.com/office/drawing/2014/main" id="{FD7F1B1F-29DD-2FE2-66F2-EF4B3FBB01F4}"/>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AAB0F176-9ED7-CE22-DFE4-A6A98644946D}"/>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77DFDF6F-418F-E7DE-7984-872CBF4A7D9D}"/>
              </a:ext>
            </a:extLst>
          </p:cNvPr>
          <p:cNvSpPr>
            <a:spLocks noGrp="1"/>
          </p:cNvSpPr>
          <p:nvPr>
            <p:ph type="sldNum" sz="quarter" idx="12"/>
          </p:nvPr>
        </p:nvSpPr>
        <p:spPr/>
        <p:txBody>
          <a:bodyPr/>
          <a:lstStyle/>
          <a:p>
            <a:fld id="{7A798C28-B5A2-491D-B7FF-715EE3EE607D}" type="slidenum">
              <a:rPr lang="en-US" smtClean="0"/>
              <a:t>17</a:t>
            </a:fld>
            <a:endParaRPr lang="en-US"/>
          </a:p>
        </p:txBody>
      </p:sp>
    </p:spTree>
    <p:extLst>
      <p:ext uri="{BB962C8B-B14F-4D97-AF65-F5344CB8AC3E}">
        <p14:creationId xmlns:p14="http://schemas.microsoft.com/office/powerpoint/2010/main" val="2323218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695E-6CF9-4505-8DD1-60BCEBDD1F81}"/>
              </a:ext>
            </a:extLst>
          </p:cNvPr>
          <p:cNvSpPr>
            <a:spLocks noGrp="1"/>
          </p:cNvSpPr>
          <p:nvPr>
            <p:ph type="title"/>
          </p:nvPr>
        </p:nvSpPr>
        <p:spPr/>
        <p:txBody>
          <a:bodyPr/>
          <a:lstStyle/>
          <a:p>
            <a:r>
              <a:rPr lang="en-US" dirty="0"/>
              <a:t>Part 107 General Requirements</a:t>
            </a:r>
          </a:p>
        </p:txBody>
      </p:sp>
      <p:sp>
        <p:nvSpPr>
          <p:cNvPr id="3" name="Content Placeholder 2">
            <a:extLst>
              <a:ext uri="{FF2B5EF4-FFF2-40B4-BE49-F238E27FC236}">
                <a16:creationId xmlns:a16="http://schemas.microsoft.com/office/drawing/2014/main" id="{7AC511A7-7F44-4901-A2FB-73318F9A0B37}"/>
              </a:ext>
            </a:extLst>
          </p:cNvPr>
          <p:cNvSpPr>
            <a:spLocks noGrp="1"/>
          </p:cNvSpPr>
          <p:nvPr>
            <p:ph idx="1"/>
          </p:nvPr>
        </p:nvSpPr>
        <p:spPr/>
        <p:txBody>
          <a:bodyPr>
            <a:normAutofit fontScale="92500"/>
          </a:bodyPr>
          <a:lstStyle/>
          <a:p>
            <a:r>
              <a:rPr lang="en-US" dirty="0"/>
              <a:t>Cannot operate at night (with some exceptions) (107.29)</a:t>
            </a:r>
          </a:p>
          <a:p>
            <a:r>
              <a:rPr lang="en-US" dirty="0"/>
              <a:t>Must maintain Visual Line of Sight (VLOS) (107.31)</a:t>
            </a:r>
          </a:p>
          <a:p>
            <a:r>
              <a:rPr lang="en-US" dirty="0"/>
              <a:t>Yield to manned aircraft (107.37)</a:t>
            </a:r>
          </a:p>
          <a:p>
            <a:r>
              <a:rPr lang="en-US" dirty="0"/>
              <a:t>May not fly over people (107.39)</a:t>
            </a:r>
          </a:p>
          <a:p>
            <a:r>
              <a:rPr lang="en-US" dirty="0"/>
              <a:t>May not operate in Class B,C, or D airspace or Surface of Class E.  (107.41)</a:t>
            </a:r>
          </a:p>
          <a:p>
            <a:r>
              <a:rPr lang="en-US" dirty="0"/>
              <a:t>May not operate in the area of airports as to interfere with normal operations (107.43)</a:t>
            </a:r>
          </a:p>
          <a:p>
            <a:r>
              <a:rPr lang="en-US" dirty="0"/>
              <a:t>May not operate in restricted airspace (107.45 and 107.47)</a:t>
            </a:r>
          </a:p>
          <a:p>
            <a:r>
              <a:rPr lang="en-US" dirty="0"/>
              <a:t>Preflight check required (107.49)</a:t>
            </a:r>
          </a:p>
          <a:p>
            <a:pPr marL="0" indent="0">
              <a:buNone/>
            </a:pPr>
            <a:endParaRPr lang="en-US" dirty="0"/>
          </a:p>
        </p:txBody>
      </p:sp>
      <p:sp>
        <p:nvSpPr>
          <p:cNvPr id="4" name="Date Placeholder 3">
            <a:extLst>
              <a:ext uri="{FF2B5EF4-FFF2-40B4-BE49-F238E27FC236}">
                <a16:creationId xmlns:a16="http://schemas.microsoft.com/office/drawing/2014/main" id="{C92CFA2B-76C5-AA84-DDF2-EE00D2D2164F}"/>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E351A821-BBAE-9599-7299-E5F6508689AE}"/>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CFC49796-6916-F264-ABD0-9436B157483F}"/>
              </a:ext>
            </a:extLst>
          </p:cNvPr>
          <p:cNvSpPr>
            <a:spLocks noGrp="1"/>
          </p:cNvSpPr>
          <p:nvPr>
            <p:ph type="sldNum" sz="quarter" idx="12"/>
          </p:nvPr>
        </p:nvSpPr>
        <p:spPr/>
        <p:txBody>
          <a:bodyPr/>
          <a:lstStyle/>
          <a:p>
            <a:fld id="{7A798C28-B5A2-491D-B7FF-715EE3EE607D}" type="slidenum">
              <a:rPr lang="en-US" smtClean="0"/>
              <a:t>18</a:t>
            </a:fld>
            <a:endParaRPr lang="en-US"/>
          </a:p>
        </p:txBody>
      </p:sp>
    </p:spTree>
    <p:extLst>
      <p:ext uri="{BB962C8B-B14F-4D97-AF65-F5344CB8AC3E}">
        <p14:creationId xmlns:p14="http://schemas.microsoft.com/office/powerpoint/2010/main" val="1240189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C817-23FA-403E-B5E4-A62D1D4BCA81}"/>
              </a:ext>
            </a:extLst>
          </p:cNvPr>
          <p:cNvSpPr>
            <a:spLocks noGrp="1"/>
          </p:cNvSpPr>
          <p:nvPr>
            <p:ph type="title"/>
          </p:nvPr>
        </p:nvSpPr>
        <p:spPr/>
        <p:txBody>
          <a:bodyPr/>
          <a:lstStyle/>
          <a:p>
            <a:r>
              <a:rPr lang="en-US" dirty="0"/>
              <a:t>Waivers (for UAS pilots)</a:t>
            </a:r>
          </a:p>
        </p:txBody>
      </p:sp>
      <p:sp>
        <p:nvSpPr>
          <p:cNvPr id="3" name="Content Placeholder 2">
            <a:extLst>
              <a:ext uri="{FF2B5EF4-FFF2-40B4-BE49-F238E27FC236}">
                <a16:creationId xmlns:a16="http://schemas.microsoft.com/office/drawing/2014/main" id="{FC9E8690-8BA2-444F-B05C-EFC2228425BE}"/>
              </a:ext>
            </a:extLst>
          </p:cNvPr>
          <p:cNvSpPr>
            <a:spLocks noGrp="1"/>
          </p:cNvSpPr>
          <p:nvPr>
            <p:ph idx="1"/>
          </p:nvPr>
        </p:nvSpPr>
        <p:spPr/>
        <p:txBody>
          <a:bodyPr>
            <a:normAutofit fontScale="85000" lnSpcReduction="20000"/>
          </a:bodyPr>
          <a:lstStyle/>
          <a:p>
            <a:pPr marL="0" indent="0">
              <a:buNone/>
            </a:pPr>
            <a:r>
              <a:rPr lang="en-US" dirty="0"/>
              <a:t>Some restrictions may be waived</a:t>
            </a:r>
          </a:p>
          <a:p>
            <a:r>
              <a:rPr lang="en-US" sz="2800" b="0" i="0" u="none" strike="noStrike" kern="1200" dirty="0">
                <a:solidFill>
                  <a:schemeClr val="tx1"/>
                </a:solidFill>
                <a:effectLst/>
                <a:latin typeface="+mn-lt"/>
                <a:ea typeface="+mn-ea"/>
                <a:cs typeface="+mn-cs"/>
              </a:rPr>
              <a:t>§107.25* Operation from a moving vehicle or aircraft</a:t>
            </a:r>
            <a:endParaRPr lang="en-US" sz="2800" b="0" i="0" kern="1200" dirty="0">
              <a:solidFill>
                <a:schemeClr val="tx1"/>
              </a:solidFill>
              <a:effectLst/>
              <a:latin typeface="+mn-lt"/>
              <a:ea typeface="+mn-ea"/>
              <a:cs typeface="+mn-cs"/>
            </a:endParaRPr>
          </a:p>
          <a:p>
            <a:r>
              <a:rPr lang="en-US" sz="2800" b="0" i="0" u="none" strike="noStrike" kern="1200" dirty="0">
                <a:solidFill>
                  <a:schemeClr val="tx1"/>
                </a:solidFill>
                <a:effectLst/>
                <a:latin typeface="+mn-lt"/>
                <a:ea typeface="+mn-ea"/>
                <a:cs typeface="+mn-cs"/>
              </a:rPr>
              <a:t>§107.29 Operation at Night</a:t>
            </a:r>
            <a:endParaRPr lang="en-US" sz="2800" b="0" i="0" kern="1200" dirty="0">
              <a:solidFill>
                <a:schemeClr val="tx1"/>
              </a:solidFill>
              <a:effectLst/>
              <a:latin typeface="+mn-lt"/>
              <a:ea typeface="+mn-ea"/>
              <a:cs typeface="+mn-cs"/>
            </a:endParaRPr>
          </a:p>
          <a:p>
            <a:r>
              <a:rPr lang="en-US" sz="2800" b="0" i="0" u="none" strike="noStrike" kern="1200" dirty="0">
                <a:solidFill>
                  <a:schemeClr val="tx1"/>
                </a:solidFill>
                <a:effectLst/>
                <a:latin typeface="+mn-lt"/>
                <a:ea typeface="+mn-ea"/>
                <a:cs typeface="+mn-cs"/>
              </a:rPr>
              <a:t>§107.31* Visual line of sight aircraft operation</a:t>
            </a:r>
            <a:endParaRPr lang="en-US" sz="2800" b="0" i="0" kern="1200" dirty="0">
              <a:solidFill>
                <a:schemeClr val="tx1"/>
              </a:solidFill>
              <a:effectLst/>
              <a:latin typeface="+mn-lt"/>
              <a:ea typeface="+mn-ea"/>
              <a:cs typeface="+mn-cs"/>
            </a:endParaRPr>
          </a:p>
          <a:p>
            <a:r>
              <a:rPr lang="en-US" sz="2800" b="0" i="0" u="none" strike="noStrike" kern="1200" dirty="0">
                <a:solidFill>
                  <a:schemeClr val="tx1"/>
                </a:solidFill>
                <a:effectLst/>
                <a:latin typeface="+mn-lt"/>
                <a:ea typeface="+mn-ea"/>
                <a:cs typeface="+mn-cs"/>
              </a:rPr>
              <a:t>§107.33 Visual observer</a:t>
            </a:r>
            <a:endParaRPr lang="en-US" sz="2800" b="0" i="0" kern="1200" dirty="0">
              <a:solidFill>
                <a:schemeClr val="tx1"/>
              </a:solidFill>
              <a:effectLst/>
              <a:latin typeface="+mn-lt"/>
              <a:ea typeface="+mn-ea"/>
              <a:cs typeface="+mn-cs"/>
            </a:endParaRPr>
          </a:p>
          <a:p>
            <a:r>
              <a:rPr lang="en-US" sz="2800" b="0" i="0" u="none" strike="noStrike" kern="1200" dirty="0">
                <a:solidFill>
                  <a:schemeClr val="tx1"/>
                </a:solidFill>
                <a:effectLst/>
                <a:latin typeface="+mn-lt"/>
                <a:ea typeface="+mn-ea"/>
                <a:cs typeface="+mn-cs"/>
              </a:rPr>
              <a:t>§107.35 Operation of multiple small unmanned aircraft systems</a:t>
            </a:r>
            <a:endParaRPr lang="en-US" sz="2800" b="0" i="0" kern="1200" dirty="0">
              <a:solidFill>
                <a:schemeClr val="tx1"/>
              </a:solidFill>
              <a:effectLst/>
              <a:latin typeface="+mn-lt"/>
              <a:ea typeface="+mn-ea"/>
              <a:cs typeface="+mn-cs"/>
            </a:endParaRPr>
          </a:p>
          <a:p>
            <a:r>
              <a:rPr lang="en-US" sz="2800" b="0" i="0" u="none" strike="noStrike" kern="1200" dirty="0">
                <a:solidFill>
                  <a:schemeClr val="tx1"/>
                </a:solidFill>
                <a:effectLst/>
                <a:latin typeface="+mn-lt"/>
                <a:ea typeface="+mn-ea"/>
                <a:cs typeface="+mn-cs"/>
              </a:rPr>
              <a:t>§107.37(a) Yielding the right of way</a:t>
            </a:r>
            <a:endParaRPr lang="en-US" sz="2800" b="0" i="0" kern="1200" dirty="0">
              <a:solidFill>
                <a:schemeClr val="tx1"/>
              </a:solidFill>
              <a:effectLst/>
              <a:latin typeface="+mn-lt"/>
              <a:ea typeface="+mn-ea"/>
              <a:cs typeface="+mn-cs"/>
            </a:endParaRPr>
          </a:p>
          <a:p>
            <a:r>
              <a:rPr lang="en-US" sz="2800" b="0" i="0" u="none" strike="noStrike" kern="1200" dirty="0">
                <a:solidFill>
                  <a:schemeClr val="tx1"/>
                </a:solidFill>
                <a:effectLst/>
                <a:latin typeface="+mn-lt"/>
                <a:ea typeface="+mn-ea"/>
                <a:cs typeface="+mn-cs"/>
              </a:rPr>
              <a:t>§107.39 Operation over human beings</a:t>
            </a:r>
            <a:endParaRPr lang="en-US" sz="2800" b="0" i="0" kern="1200" dirty="0">
              <a:solidFill>
                <a:schemeClr val="tx1"/>
              </a:solidFill>
              <a:effectLst/>
              <a:latin typeface="+mn-lt"/>
              <a:ea typeface="+mn-ea"/>
              <a:cs typeface="+mn-cs"/>
            </a:endParaRPr>
          </a:p>
          <a:p>
            <a:r>
              <a:rPr lang="en-US" sz="2800" b="0" i="0" u="none" strike="noStrike" kern="1200" dirty="0">
                <a:solidFill>
                  <a:schemeClr val="tx1"/>
                </a:solidFill>
                <a:effectLst/>
                <a:latin typeface="+mn-lt"/>
                <a:ea typeface="+mn-ea"/>
                <a:cs typeface="+mn-cs"/>
              </a:rPr>
              <a:t>§107.41 Operation in certain airspace</a:t>
            </a:r>
            <a:endParaRPr lang="en-US" sz="2800" b="0" i="0" kern="1200" dirty="0">
              <a:solidFill>
                <a:schemeClr val="tx1"/>
              </a:solidFill>
              <a:effectLst/>
              <a:latin typeface="+mn-lt"/>
              <a:ea typeface="+mn-ea"/>
              <a:cs typeface="+mn-cs"/>
            </a:endParaRPr>
          </a:p>
          <a:p>
            <a:r>
              <a:rPr lang="en-US" sz="2800" b="0" i="0" u="none" strike="noStrike" kern="1200" dirty="0">
                <a:solidFill>
                  <a:schemeClr val="tx1"/>
                </a:solidFill>
                <a:effectLst/>
                <a:latin typeface="+mn-lt"/>
                <a:ea typeface="+mn-ea"/>
                <a:cs typeface="+mn-cs"/>
              </a:rPr>
              <a:t>§107.51 Operating limitations for small unmanned aircraft</a:t>
            </a:r>
            <a:endParaRPr lang="en-US" sz="2800" b="0" i="0" kern="1200" dirty="0">
              <a:solidFill>
                <a:schemeClr val="tx1"/>
              </a:solidFill>
              <a:effectLst/>
              <a:latin typeface="+mn-lt"/>
              <a:ea typeface="+mn-ea"/>
              <a:cs typeface="+mn-cs"/>
            </a:endParaRPr>
          </a:p>
          <a:p>
            <a:r>
              <a:rPr lang="en-US" sz="2800" b="0" i="0" u="none" strike="noStrike" kern="1200" dirty="0">
                <a:solidFill>
                  <a:schemeClr val="tx1"/>
                </a:solidFill>
                <a:effectLst/>
                <a:latin typeface="+mn-lt"/>
                <a:ea typeface="+mn-ea"/>
                <a:cs typeface="+mn-cs"/>
              </a:rPr>
              <a:t>§107.145 Operations Over Moving Vehicles</a:t>
            </a:r>
            <a:endParaRPr lang="en-US" sz="2800" b="0" i="0" kern="1200" dirty="0">
              <a:solidFill>
                <a:schemeClr val="tx1"/>
              </a:solidFill>
              <a:effectLst/>
              <a:latin typeface="+mn-lt"/>
              <a:ea typeface="+mn-ea"/>
              <a:cs typeface="+mn-cs"/>
            </a:endParaRPr>
          </a:p>
        </p:txBody>
      </p:sp>
      <p:sp>
        <p:nvSpPr>
          <p:cNvPr id="4" name="Date Placeholder 3">
            <a:extLst>
              <a:ext uri="{FF2B5EF4-FFF2-40B4-BE49-F238E27FC236}">
                <a16:creationId xmlns:a16="http://schemas.microsoft.com/office/drawing/2014/main" id="{081E7261-BF87-7DDF-4B5D-3F8AC7B3C3DC}"/>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755BAEEE-349C-6E10-1AA2-0BE06156A8FD}"/>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29693843-F26B-DC4A-25AB-24CB9A6C5A81}"/>
              </a:ext>
            </a:extLst>
          </p:cNvPr>
          <p:cNvSpPr>
            <a:spLocks noGrp="1"/>
          </p:cNvSpPr>
          <p:nvPr>
            <p:ph type="sldNum" sz="quarter" idx="12"/>
          </p:nvPr>
        </p:nvSpPr>
        <p:spPr/>
        <p:txBody>
          <a:bodyPr/>
          <a:lstStyle/>
          <a:p>
            <a:fld id="{7A798C28-B5A2-491D-B7FF-715EE3EE607D}" type="slidenum">
              <a:rPr lang="en-US" smtClean="0"/>
              <a:t>19</a:t>
            </a:fld>
            <a:endParaRPr lang="en-US"/>
          </a:p>
        </p:txBody>
      </p:sp>
    </p:spTree>
    <p:extLst>
      <p:ext uri="{BB962C8B-B14F-4D97-AF65-F5344CB8AC3E}">
        <p14:creationId xmlns:p14="http://schemas.microsoft.com/office/powerpoint/2010/main" val="3959781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DB6B6-707B-46EF-ADAF-8BC37113FF32}"/>
              </a:ext>
            </a:extLst>
          </p:cNvPr>
          <p:cNvSpPr>
            <a:spLocks noGrp="1"/>
          </p:cNvSpPr>
          <p:nvPr>
            <p:ph type="ctrTitle"/>
          </p:nvPr>
        </p:nvSpPr>
        <p:spPr>
          <a:xfrm>
            <a:off x="1619534" y="1913933"/>
            <a:ext cx="9144000" cy="2387600"/>
          </a:xfrm>
        </p:spPr>
        <p:txBody>
          <a:bodyPr/>
          <a:lstStyle/>
          <a:p>
            <a:r>
              <a:rPr lang="en-US" dirty="0"/>
              <a:t>Adding Agricultural Drones to Your Curriculum</a:t>
            </a:r>
          </a:p>
        </p:txBody>
      </p:sp>
      <p:sp>
        <p:nvSpPr>
          <p:cNvPr id="3" name="Subtitle 2">
            <a:extLst>
              <a:ext uri="{FF2B5EF4-FFF2-40B4-BE49-F238E27FC236}">
                <a16:creationId xmlns:a16="http://schemas.microsoft.com/office/drawing/2014/main" id="{DEB39CDE-7BD8-4AC9-85FA-65AAE35958BA}"/>
              </a:ext>
            </a:extLst>
          </p:cNvPr>
          <p:cNvSpPr>
            <a:spLocks noGrp="1"/>
          </p:cNvSpPr>
          <p:nvPr>
            <p:ph type="subTitle" idx="1"/>
          </p:nvPr>
        </p:nvSpPr>
        <p:spPr>
          <a:xfrm>
            <a:off x="1619534" y="4557381"/>
            <a:ext cx="9144000" cy="1655762"/>
          </a:xfrm>
        </p:spPr>
        <p:txBody>
          <a:bodyPr/>
          <a:lstStyle/>
          <a:p>
            <a:r>
              <a:rPr lang="en-US" dirty="0"/>
              <a:t>Mike Spiess</a:t>
            </a:r>
          </a:p>
        </p:txBody>
      </p:sp>
      <p:sp>
        <p:nvSpPr>
          <p:cNvPr id="4" name="Date Placeholder 3">
            <a:extLst>
              <a:ext uri="{FF2B5EF4-FFF2-40B4-BE49-F238E27FC236}">
                <a16:creationId xmlns:a16="http://schemas.microsoft.com/office/drawing/2014/main" id="{CB9D6A0D-085F-7514-43D1-B1A8C788DE2A}"/>
              </a:ext>
            </a:extLst>
          </p:cNvPr>
          <p:cNvSpPr>
            <a:spLocks noGrp="1"/>
          </p:cNvSpPr>
          <p:nvPr>
            <p:ph type="dt" sz="half" idx="10"/>
          </p:nvPr>
        </p:nvSpPr>
        <p:spPr/>
        <p:txBody>
          <a:bodyPr/>
          <a:lstStyle/>
          <a:p>
            <a:r>
              <a:rPr lang="en-US"/>
              <a:t>6/19/2022</a:t>
            </a:r>
          </a:p>
        </p:txBody>
      </p:sp>
      <p:sp>
        <p:nvSpPr>
          <p:cNvPr id="5" name="Footer Placeholder 4">
            <a:extLst>
              <a:ext uri="{FF2B5EF4-FFF2-40B4-BE49-F238E27FC236}">
                <a16:creationId xmlns:a16="http://schemas.microsoft.com/office/drawing/2014/main" id="{E1FB91EA-5E47-D16A-9CE6-C000469C5F56}"/>
              </a:ext>
            </a:extLst>
          </p:cNvPr>
          <p:cNvSpPr>
            <a:spLocks noGrp="1"/>
          </p:cNvSpPr>
          <p:nvPr>
            <p:ph type="ftr" sz="quarter" idx="11"/>
          </p:nvPr>
        </p:nvSpPr>
        <p:spPr/>
        <p:txBody>
          <a:bodyPr/>
          <a:lstStyle/>
          <a:p>
            <a:r>
              <a:rPr lang="en-US"/>
              <a:t>CATA Skliis</a:t>
            </a:r>
          </a:p>
        </p:txBody>
      </p:sp>
      <p:sp>
        <p:nvSpPr>
          <p:cNvPr id="6" name="Slide Number Placeholder 5">
            <a:extLst>
              <a:ext uri="{FF2B5EF4-FFF2-40B4-BE49-F238E27FC236}">
                <a16:creationId xmlns:a16="http://schemas.microsoft.com/office/drawing/2014/main" id="{63ABE2C0-F8F2-0C8B-B77D-69FB2D84689D}"/>
              </a:ext>
            </a:extLst>
          </p:cNvPr>
          <p:cNvSpPr>
            <a:spLocks noGrp="1"/>
          </p:cNvSpPr>
          <p:nvPr>
            <p:ph type="sldNum" sz="quarter" idx="12"/>
          </p:nvPr>
        </p:nvSpPr>
        <p:spPr/>
        <p:txBody>
          <a:bodyPr/>
          <a:lstStyle/>
          <a:p>
            <a:fld id="{7A798C28-B5A2-491D-B7FF-715EE3EE607D}" type="slidenum">
              <a:rPr lang="en-US" smtClean="0"/>
              <a:t>2</a:t>
            </a:fld>
            <a:endParaRPr lang="en-US"/>
          </a:p>
        </p:txBody>
      </p:sp>
    </p:spTree>
    <p:extLst>
      <p:ext uri="{BB962C8B-B14F-4D97-AF65-F5344CB8AC3E}">
        <p14:creationId xmlns:p14="http://schemas.microsoft.com/office/powerpoint/2010/main" val="3921782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5BDF-B6B0-4440-8696-40425C2E80EF}"/>
              </a:ext>
            </a:extLst>
          </p:cNvPr>
          <p:cNvSpPr>
            <a:spLocks noGrp="1"/>
          </p:cNvSpPr>
          <p:nvPr>
            <p:ph type="title"/>
          </p:nvPr>
        </p:nvSpPr>
        <p:spPr>
          <a:xfrm>
            <a:off x="838200" y="297890"/>
            <a:ext cx="8050306" cy="1325563"/>
          </a:xfrm>
        </p:spPr>
        <p:txBody>
          <a:bodyPr/>
          <a:lstStyle/>
          <a:p>
            <a:pPr lvl="0"/>
            <a:r>
              <a:rPr lang="en-US" dirty="0"/>
              <a:t>Drone Requirements</a:t>
            </a:r>
          </a:p>
        </p:txBody>
      </p:sp>
      <p:sp>
        <p:nvSpPr>
          <p:cNvPr id="3" name="Content Placeholder 2">
            <a:extLst>
              <a:ext uri="{FF2B5EF4-FFF2-40B4-BE49-F238E27FC236}">
                <a16:creationId xmlns:a16="http://schemas.microsoft.com/office/drawing/2014/main" id="{40A0DDC1-6FAF-4373-B9F8-F33AA73B3A68}"/>
              </a:ext>
            </a:extLst>
          </p:cNvPr>
          <p:cNvSpPr>
            <a:spLocks noGrp="1"/>
          </p:cNvSpPr>
          <p:nvPr>
            <p:ph idx="1"/>
          </p:nvPr>
        </p:nvSpPr>
        <p:spPr>
          <a:xfrm>
            <a:off x="838200" y="1825625"/>
            <a:ext cx="10515600" cy="4351338"/>
          </a:xfrm>
        </p:spPr>
        <p:txBody>
          <a:bodyPr>
            <a:normAutofit fontScale="70000" lnSpcReduction="20000"/>
          </a:bodyPr>
          <a:lstStyle/>
          <a:p>
            <a:r>
              <a:rPr lang="en-US" dirty="0"/>
              <a:t>Weight Classes </a:t>
            </a:r>
          </a:p>
          <a:p>
            <a:pPr lvl="1"/>
            <a:r>
              <a:rPr lang="en-US" dirty="0"/>
              <a:t>Under .55 pounds</a:t>
            </a:r>
          </a:p>
          <a:p>
            <a:pPr lvl="1"/>
            <a:r>
              <a:rPr lang="en-US" dirty="0"/>
              <a:t>.55 to 55 pounds</a:t>
            </a:r>
          </a:p>
          <a:p>
            <a:pPr lvl="0"/>
            <a:r>
              <a:rPr lang="en-US" dirty="0"/>
              <a:t>Registration</a:t>
            </a:r>
          </a:p>
          <a:p>
            <a:pPr lvl="1"/>
            <a:r>
              <a:rPr lang="en-US" dirty="0"/>
              <a:t>All drones must be registered, except those that weigh 0.55 pounds or less (less than 250 grams) and are flown exclusively under the Exception for Recreational Flyers.</a:t>
            </a:r>
          </a:p>
          <a:p>
            <a:pPr lvl="1"/>
            <a:r>
              <a:rPr lang="en-US" dirty="0"/>
              <a:t>Drones registered under part 107 may be flown for recreational purposes as well as under part 107.</a:t>
            </a:r>
          </a:p>
          <a:p>
            <a:pPr lvl="1"/>
            <a:r>
              <a:rPr lang="en-US" dirty="0"/>
              <a:t>Drones registered under the Exception for Recreational Flyers cannot be flown for Part 107 operations.</a:t>
            </a:r>
          </a:p>
          <a:p>
            <a:r>
              <a:rPr lang="en-US" dirty="0"/>
              <a:t>Information Needed to Register</a:t>
            </a:r>
          </a:p>
          <a:p>
            <a:pPr lvl="1"/>
            <a:r>
              <a:rPr lang="en-US" dirty="0"/>
              <a:t>Physical address and mailing address (if different from physical address)</a:t>
            </a:r>
          </a:p>
          <a:p>
            <a:pPr lvl="1"/>
            <a:r>
              <a:rPr lang="en-US" dirty="0"/>
              <a:t>Email address</a:t>
            </a:r>
          </a:p>
          <a:p>
            <a:pPr lvl="1"/>
            <a:r>
              <a:rPr lang="en-US" dirty="0"/>
              <a:t>Phone number</a:t>
            </a:r>
          </a:p>
          <a:p>
            <a:pPr lvl="1"/>
            <a:r>
              <a:rPr lang="en-US" dirty="0"/>
              <a:t>Make and model of your drone</a:t>
            </a:r>
          </a:p>
          <a:p>
            <a:pPr lvl="1"/>
            <a:r>
              <a:rPr lang="en-US" dirty="0"/>
              <a:t>Specific Remote ID serial number provided by the manufacturer (if applicable)</a:t>
            </a:r>
          </a:p>
          <a:p>
            <a:pPr lvl="1"/>
            <a:r>
              <a:rPr lang="en-US" dirty="0"/>
              <a:t>Credit or debit card ($5/3 years)</a:t>
            </a:r>
          </a:p>
        </p:txBody>
      </p:sp>
      <p:sp>
        <p:nvSpPr>
          <p:cNvPr id="4" name="Date Placeholder 3">
            <a:extLst>
              <a:ext uri="{FF2B5EF4-FFF2-40B4-BE49-F238E27FC236}">
                <a16:creationId xmlns:a16="http://schemas.microsoft.com/office/drawing/2014/main" id="{1E24BDCF-5A2F-6133-7598-D8976048AEBE}"/>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463C3FEC-4EFD-5D27-D92D-C411B0922FA7}"/>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DE2CDA23-7C42-B935-19BD-33E421902C1C}"/>
              </a:ext>
            </a:extLst>
          </p:cNvPr>
          <p:cNvSpPr>
            <a:spLocks noGrp="1"/>
          </p:cNvSpPr>
          <p:nvPr>
            <p:ph type="sldNum" sz="quarter" idx="12"/>
          </p:nvPr>
        </p:nvSpPr>
        <p:spPr/>
        <p:txBody>
          <a:bodyPr/>
          <a:lstStyle/>
          <a:p>
            <a:fld id="{7A798C28-B5A2-491D-B7FF-715EE3EE607D}" type="slidenum">
              <a:rPr lang="en-US" smtClean="0"/>
              <a:t>20</a:t>
            </a:fld>
            <a:endParaRPr lang="en-US"/>
          </a:p>
        </p:txBody>
      </p:sp>
    </p:spTree>
    <p:extLst>
      <p:ext uri="{BB962C8B-B14F-4D97-AF65-F5344CB8AC3E}">
        <p14:creationId xmlns:p14="http://schemas.microsoft.com/office/powerpoint/2010/main" val="1433438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5BDF-B6B0-4440-8696-40425C2E80EF}"/>
              </a:ext>
            </a:extLst>
          </p:cNvPr>
          <p:cNvSpPr>
            <a:spLocks noGrp="1"/>
          </p:cNvSpPr>
          <p:nvPr>
            <p:ph type="title"/>
          </p:nvPr>
        </p:nvSpPr>
        <p:spPr>
          <a:xfrm>
            <a:off x="838200" y="297890"/>
            <a:ext cx="8050306" cy="1325563"/>
          </a:xfrm>
        </p:spPr>
        <p:txBody>
          <a:bodyPr/>
          <a:lstStyle/>
          <a:p>
            <a:pPr lvl="0"/>
            <a:r>
              <a:rPr lang="en-US" dirty="0"/>
              <a:t>Drone Requirements</a:t>
            </a:r>
          </a:p>
        </p:txBody>
      </p:sp>
      <p:sp>
        <p:nvSpPr>
          <p:cNvPr id="3" name="Content Placeholder 2">
            <a:extLst>
              <a:ext uri="{FF2B5EF4-FFF2-40B4-BE49-F238E27FC236}">
                <a16:creationId xmlns:a16="http://schemas.microsoft.com/office/drawing/2014/main" id="{40A0DDC1-6FAF-4373-B9F8-F33AA73B3A68}"/>
              </a:ext>
            </a:extLst>
          </p:cNvPr>
          <p:cNvSpPr>
            <a:spLocks noGrp="1"/>
          </p:cNvSpPr>
          <p:nvPr>
            <p:ph idx="1"/>
          </p:nvPr>
        </p:nvSpPr>
        <p:spPr>
          <a:xfrm>
            <a:off x="838200" y="1825625"/>
            <a:ext cx="10515600" cy="4351338"/>
          </a:xfrm>
        </p:spPr>
        <p:txBody>
          <a:bodyPr>
            <a:normAutofit fontScale="85000" lnSpcReduction="10000"/>
          </a:bodyPr>
          <a:lstStyle/>
          <a:p>
            <a:r>
              <a:rPr lang="en-US" dirty="0"/>
              <a:t>Label Your Drone</a:t>
            </a:r>
          </a:p>
          <a:p>
            <a:pPr lvl="1"/>
            <a:r>
              <a:rPr lang="en-US" dirty="0"/>
              <a:t>The FAA requires that you mark all drones with your registration number before you fly them. </a:t>
            </a:r>
          </a:p>
          <a:p>
            <a:pPr lvl="1"/>
            <a:r>
              <a:rPr lang="en-US" dirty="0"/>
              <a:t>Must be maintained in a condition that is legible.</a:t>
            </a:r>
          </a:p>
          <a:p>
            <a:pPr lvl="1"/>
            <a:r>
              <a:rPr lang="en-US" dirty="0"/>
              <a:t>Must be affixed to the small unmanned aircraft by any means necessary to ensure that it will remain affixed for the duration of each operation.</a:t>
            </a:r>
          </a:p>
          <a:p>
            <a:pPr lvl="1"/>
            <a:r>
              <a:rPr lang="en-US" dirty="0"/>
              <a:t>Must be legibly displayed on an external surface of the small unmanned aircraft.</a:t>
            </a:r>
          </a:p>
          <a:p>
            <a:r>
              <a:rPr lang="en-US" dirty="0"/>
              <a:t>Remote Identification and Your Drone</a:t>
            </a:r>
          </a:p>
          <a:p>
            <a:pPr lvl="1"/>
            <a:r>
              <a:rPr lang="en-US" dirty="0"/>
              <a:t>Remote ID is the ability of a drone in flight to provide identification and location information that can be received by other parties. (Similar to aircraft transponder or ADS-B.)</a:t>
            </a:r>
          </a:p>
          <a:p>
            <a:pPr lvl="1"/>
            <a:r>
              <a:rPr lang="en-US" dirty="0"/>
              <a:t>Beginning September 16, 2023, all drone pilots required to register their drone must operate their aircraft in accordance with the remote ID rule for pilots, which gives drone owners sufficient time to upgrade their aircraft.</a:t>
            </a:r>
          </a:p>
          <a:p>
            <a:pPr lvl="1"/>
            <a:r>
              <a:rPr lang="en-US" dirty="0"/>
              <a:t>Drone manufacturers have until September 16, 2022 to produce drones with built-in standard remote ID. </a:t>
            </a:r>
          </a:p>
        </p:txBody>
      </p:sp>
      <p:sp>
        <p:nvSpPr>
          <p:cNvPr id="4" name="Date Placeholder 3">
            <a:extLst>
              <a:ext uri="{FF2B5EF4-FFF2-40B4-BE49-F238E27FC236}">
                <a16:creationId xmlns:a16="http://schemas.microsoft.com/office/drawing/2014/main" id="{EEE0D118-EAE2-84E6-2FC8-AB89E3E2DCDA}"/>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E0EE7A9F-FCE2-C9BB-953C-7C23CC0D3EDB}"/>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26409860-5AFE-9FAD-6B6D-CEB18D9F7CDE}"/>
              </a:ext>
            </a:extLst>
          </p:cNvPr>
          <p:cNvSpPr>
            <a:spLocks noGrp="1"/>
          </p:cNvSpPr>
          <p:nvPr>
            <p:ph type="sldNum" sz="quarter" idx="12"/>
          </p:nvPr>
        </p:nvSpPr>
        <p:spPr/>
        <p:txBody>
          <a:bodyPr/>
          <a:lstStyle/>
          <a:p>
            <a:fld id="{7A798C28-B5A2-491D-B7FF-715EE3EE607D}" type="slidenum">
              <a:rPr lang="en-US" smtClean="0"/>
              <a:t>21</a:t>
            </a:fld>
            <a:endParaRPr lang="en-US"/>
          </a:p>
        </p:txBody>
      </p:sp>
    </p:spTree>
    <p:extLst>
      <p:ext uri="{BB962C8B-B14F-4D97-AF65-F5344CB8AC3E}">
        <p14:creationId xmlns:p14="http://schemas.microsoft.com/office/powerpoint/2010/main" val="932750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476F-2EE1-4A80-B3FA-F535D91AECCE}"/>
              </a:ext>
            </a:extLst>
          </p:cNvPr>
          <p:cNvSpPr>
            <a:spLocks noGrp="1"/>
          </p:cNvSpPr>
          <p:nvPr>
            <p:ph type="title"/>
          </p:nvPr>
        </p:nvSpPr>
        <p:spPr/>
        <p:txBody>
          <a:bodyPr/>
          <a:lstStyle/>
          <a:p>
            <a:pPr lvl="0"/>
            <a:r>
              <a:rPr lang="en-US" dirty="0"/>
              <a:t>Flight Restrictions</a:t>
            </a:r>
          </a:p>
        </p:txBody>
      </p:sp>
      <p:sp>
        <p:nvSpPr>
          <p:cNvPr id="3" name="Content Placeholder 2">
            <a:extLst>
              <a:ext uri="{FF2B5EF4-FFF2-40B4-BE49-F238E27FC236}">
                <a16:creationId xmlns:a16="http://schemas.microsoft.com/office/drawing/2014/main" id="{62A41666-0DB1-49C6-9820-73594F11608A}"/>
              </a:ext>
            </a:extLst>
          </p:cNvPr>
          <p:cNvSpPr>
            <a:spLocks noGrp="1"/>
          </p:cNvSpPr>
          <p:nvPr>
            <p:ph idx="1"/>
          </p:nvPr>
        </p:nvSpPr>
        <p:spPr/>
        <p:txBody>
          <a:bodyPr>
            <a:normAutofit/>
          </a:bodyPr>
          <a:lstStyle/>
          <a:p>
            <a:r>
              <a:rPr lang="en-US" dirty="0"/>
              <a:t>Basics</a:t>
            </a:r>
          </a:p>
          <a:p>
            <a:pPr lvl="1"/>
            <a:r>
              <a:rPr lang="en-US" dirty="0"/>
              <a:t>400 AGL (above ground level)</a:t>
            </a:r>
          </a:p>
          <a:p>
            <a:pPr lvl="1"/>
            <a:r>
              <a:rPr lang="en-US" dirty="0"/>
              <a:t>Line</a:t>
            </a:r>
            <a:r>
              <a:rPr lang="en-US" baseline="0" dirty="0"/>
              <a:t> of sight</a:t>
            </a:r>
          </a:p>
          <a:p>
            <a:pPr lvl="1"/>
            <a:r>
              <a:rPr lang="en-US" baseline="0" dirty="0"/>
              <a:t>No Night Flight</a:t>
            </a:r>
          </a:p>
          <a:p>
            <a:pPr lvl="0"/>
            <a:r>
              <a:rPr lang="en-US" dirty="0"/>
              <a:t>Recreational vs. Part</a:t>
            </a:r>
            <a:r>
              <a:rPr lang="en-US" baseline="0" dirty="0"/>
              <a:t> 107 License</a:t>
            </a:r>
          </a:p>
          <a:p>
            <a:pPr lvl="1"/>
            <a:r>
              <a:rPr lang="en-US" dirty="0"/>
              <a:t>Waivers (of Part 107 regulations)</a:t>
            </a:r>
          </a:p>
          <a:p>
            <a:pPr lvl="1"/>
            <a:r>
              <a:rPr lang="en-US" dirty="0"/>
              <a:t>Airspace authorization</a:t>
            </a:r>
            <a:endParaRPr lang="en-US" baseline="0" dirty="0"/>
          </a:p>
          <a:p>
            <a:pPr lvl="0"/>
            <a:r>
              <a:rPr lang="en-US" baseline="0" dirty="0"/>
              <a:t>Temporary Flight Restrictions (TFR)</a:t>
            </a:r>
          </a:p>
          <a:p>
            <a:pPr lvl="1"/>
            <a:r>
              <a:rPr lang="en-US" dirty="0"/>
              <a:t>Fires</a:t>
            </a:r>
          </a:p>
          <a:p>
            <a:pPr lvl="1"/>
            <a:r>
              <a:rPr lang="en-US" baseline="0" dirty="0"/>
              <a:t>Special Events</a:t>
            </a:r>
          </a:p>
        </p:txBody>
      </p:sp>
      <p:sp>
        <p:nvSpPr>
          <p:cNvPr id="4" name="Date Placeholder 3">
            <a:extLst>
              <a:ext uri="{FF2B5EF4-FFF2-40B4-BE49-F238E27FC236}">
                <a16:creationId xmlns:a16="http://schemas.microsoft.com/office/drawing/2014/main" id="{A87D0293-9F66-0CD8-4465-D8DBE289B443}"/>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D4D56F13-50EA-07E9-068F-CBFA95C32219}"/>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4D1CAEA3-B8D4-9B2E-E733-0A27770401FA}"/>
              </a:ext>
            </a:extLst>
          </p:cNvPr>
          <p:cNvSpPr>
            <a:spLocks noGrp="1"/>
          </p:cNvSpPr>
          <p:nvPr>
            <p:ph type="sldNum" sz="quarter" idx="12"/>
          </p:nvPr>
        </p:nvSpPr>
        <p:spPr/>
        <p:txBody>
          <a:bodyPr/>
          <a:lstStyle/>
          <a:p>
            <a:fld id="{7A798C28-B5A2-491D-B7FF-715EE3EE607D}" type="slidenum">
              <a:rPr lang="en-US" smtClean="0"/>
              <a:t>22</a:t>
            </a:fld>
            <a:endParaRPr lang="en-US"/>
          </a:p>
        </p:txBody>
      </p:sp>
    </p:spTree>
    <p:extLst>
      <p:ext uri="{BB962C8B-B14F-4D97-AF65-F5344CB8AC3E}">
        <p14:creationId xmlns:p14="http://schemas.microsoft.com/office/powerpoint/2010/main" val="3073585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FD8A83-E68B-8614-5AFE-246E5E17EA40}"/>
              </a:ext>
            </a:extLst>
          </p:cNvPr>
          <p:cNvSpPr>
            <a:spLocks noGrp="1"/>
          </p:cNvSpPr>
          <p:nvPr>
            <p:ph type="ctrTitle"/>
          </p:nvPr>
        </p:nvSpPr>
        <p:spPr/>
        <p:txBody>
          <a:bodyPr/>
          <a:lstStyle/>
          <a:p>
            <a:r>
              <a:rPr lang="en-US" dirty="0"/>
              <a:t>Preparing for Missions</a:t>
            </a:r>
          </a:p>
        </p:txBody>
      </p:sp>
      <p:sp>
        <p:nvSpPr>
          <p:cNvPr id="5" name="Subtitle 4">
            <a:extLst>
              <a:ext uri="{FF2B5EF4-FFF2-40B4-BE49-F238E27FC236}">
                <a16:creationId xmlns:a16="http://schemas.microsoft.com/office/drawing/2014/main" id="{ED442CBB-0C99-BCE2-C82C-7B4E33E17DAD}"/>
              </a:ext>
            </a:extLst>
          </p:cNvPr>
          <p:cNvSpPr>
            <a:spLocks noGrp="1"/>
          </p:cNvSpPr>
          <p:nvPr>
            <p:ph type="subTitle" idx="1"/>
          </p:nvPr>
        </p:nvSpPr>
        <p:spPr/>
        <p:txBody>
          <a:bodyPr/>
          <a:lstStyle/>
          <a:p>
            <a:endParaRPr lang="en-US"/>
          </a:p>
        </p:txBody>
      </p:sp>
      <p:sp>
        <p:nvSpPr>
          <p:cNvPr id="2" name="Date Placeholder 1">
            <a:extLst>
              <a:ext uri="{FF2B5EF4-FFF2-40B4-BE49-F238E27FC236}">
                <a16:creationId xmlns:a16="http://schemas.microsoft.com/office/drawing/2014/main" id="{BB0DE2C0-A7A1-64CF-95F1-1C64AAAE01C2}"/>
              </a:ext>
            </a:extLst>
          </p:cNvPr>
          <p:cNvSpPr>
            <a:spLocks noGrp="1"/>
          </p:cNvSpPr>
          <p:nvPr>
            <p:ph type="dt" sz="half" idx="10"/>
          </p:nvPr>
        </p:nvSpPr>
        <p:spPr/>
        <p:txBody>
          <a:bodyPr/>
          <a:lstStyle/>
          <a:p>
            <a:r>
              <a:rPr lang="en-US"/>
              <a:t>6/19/2022</a:t>
            </a:r>
          </a:p>
        </p:txBody>
      </p:sp>
      <p:sp>
        <p:nvSpPr>
          <p:cNvPr id="3" name="Footer Placeholder 2">
            <a:extLst>
              <a:ext uri="{FF2B5EF4-FFF2-40B4-BE49-F238E27FC236}">
                <a16:creationId xmlns:a16="http://schemas.microsoft.com/office/drawing/2014/main" id="{89E4F5BE-3FE9-0163-6748-29610DE68A2B}"/>
              </a:ext>
            </a:extLst>
          </p:cNvPr>
          <p:cNvSpPr>
            <a:spLocks noGrp="1"/>
          </p:cNvSpPr>
          <p:nvPr>
            <p:ph type="ftr" sz="quarter" idx="11"/>
          </p:nvPr>
        </p:nvSpPr>
        <p:spPr/>
        <p:txBody>
          <a:bodyPr/>
          <a:lstStyle/>
          <a:p>
            <a:r>
              <a:rPr lang="en-US"/>
              <a:t>CATA Skliis</a:t>
            </a:r>
          </a:p>
        </p:txBody>
      </p:sp>
      <p:sp>
        <p:nvSpPr>
          <p:cNvPr id="6" name="Slide Number Placeholder 5">
            <a:extLst>
              <a:ext uri="{FF2B5EF4-FFF2-40B4-BE49-F238E27FC236}">
                <a16:creationId xmlns:a16="http://schemas.microsoft.com/office/drawing/2014/main" id="{0CAC2A35-E833-FCE9-C562-1CA9EE8F0C67}"/>
              </a:ext>
            </a:extLst>
          </p:cNvPr>
          <p:cNvSpPr>
            <a:spLocks noGrp="1"/>
          </p:cNvSpPr>
          <p:nvPr>
            <p:ph type="sldNum" sz="quarter" idx="12"/>
          </p:nvPr>
        </p:nvSpPr>
        <p:spPr/>
        <p:txBody>
          <a:bodyPr/>
          <a:lstStyle/>
          <a:p>
            <a:fld id="{7A798C28-B5A2-491D-B7FF-715EE3EE607D}" type="slidenum">
              <a:rPr lang="en-US" smtClean="0"/>
              <a:t>23</a:t>
            </a:fld>
            <a:endParaRPr lang="en-US"/>
          </a:p>
        </p:txBody>
      </p:sp>
    </p:spTree>
    <p:extLst>
      <p:ext uri="{BB962C8B-B14F-4D97-AF65-F5344CB8AC3E}">
        <p14:creationId xmlns:p14="http://schemas.microsoft.com/office/powerpoint/2010/main" val="3101741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86E7-5ACB-4486-AFA6-5D047BCD4127}"/>
              </a:ext>
            </a:extLst>
          </p:cNvPr>
          <p:cNvSpPr>
            <a:spLocks noGrp="1"/>
          </p:cNvSpPr>
          <p:nvPr>
            <p:ph type="title"/>
          </p:nvPr>
        </p:nvSpPr>
        <p:spPr/>
        <p:txBody>
          <a:bodyPr/>
          <a:lstStyle/>
          <a:p>
            <a:pPr lvl="0"/>
            <a:r>
              <a:rPr lang="en-US" dirty="0"/>
              <a:t>Sensors</a:t>
            </a:r>
          </a:p>
        </p:txBody>
      </p:sp>
      <p:sp>
        <p:nvSpPr>
          <p:cNvPr id="3" name="Content Placeholder 2">
            <a:extLst>
              <a:ext uri="{FF2B5EF4-FFF2-40B4-BE49-F238E27FC236}">
                <a16:creationId xmlns:a16="http://schemas.microsoft.com/office/drawing/2014/main" id="{52F56AA2-80DA-4FE5-A6D2-3BB7B59E54F5}"/>
              </a:ext>
            </a:extLst>
          </p:cNvPr>
          <p:cNvSpPr>
            <a:spLocks noGrp="1"/>
          </p:cNvSpPr>
          <p:nvPr>
            <p:ph idx="1"/>
          </p:nvPr>
        </p:nvSpPr>
        <p:spPr/>
        <p:txBody>
          <a:bodyPr>
            <a:normAutofit fontScale="70000" lnSpcReduction="20000"/>
          </a:bodyPr>
          <a:lstStyle/>
          <a:p>
            <a:r>
              <a:rPr lang="en-US" dirty="0"/>
              <a:t>Video and Still Photos</a:t>
            </a:r>
          </a:p>
          <a:p>
            <a:r>
              <a:rPr lang="en-US" dirty="0"/>
              <a:t>RGB (Red, Green, Blue)</a:t>
            </a:r>
          </a:p>
          <a:p>
            <a:pPr lvl="1"/>
            <a:r>
              <a:rPr lang="en-US" dirty="0"/>
              <a:t>Color camera</a:t>
            </a:r>
          </a:p>
          <a:p>
            <a:pPr lvl="1"/>
            <a:r>
              <a:rPr lang="en-US" dirty="0"/>
              <a:t>Analysis: </a:t>
            </a:r>
          </a:p>
          <a:p>
            <a:pPr lvl="2"/>
            <a:r>
              <a:rPr lang="en-US" dirty="0"/>
              <a:t>Visual</a:t>
            </a:r>
          </a:p>
          <a:p>
            <a:pPr lvl="2"/>
            <a:r>
              <a:rPr lang="en-US" dirty="0"/>
              <a:t>VARI (red/green ratio)</a:t>
            </a:r>
          </a:p>
          <a:p>
            <a:r>
              <a:rPr lang="en-US" dirty="0"/>
              <a:t>Near IR (Infra-red)</a:t>
            </a:r>
          </a:p>
          <a:p>
            <a:pPr lvl="1"/>
            <a:r>
              <a:rPr lang="en-US" dirty="0"/>
              <a:t>NDVI – Normalized Difference Vegetation Index is a ration of red/near IR</a:t>
            </a:r>
          </a:p>
          <a:p>
            <a:pPr lvl="1"/>
            <a:r>
              <a:rPr lang="en-US" dirty="0"/>
              <a:t>Sensitive to Chlorophyll levels.</a:t>
            </a:r>
          </a:p>
          <a:p>
            <a:r>
              <a:rPr lang="en-US" dirty="0"/>
              <a:t>Thermal (heat)</a:t>
            </a:r>
          </a:p>
          <a:p>
            <a:r>
              <a:rPr lang="en-US" dirty="0"/>
              <a:t>Using with your drone</a:t>
            </a:r>
          </a:p>
          <a:p>
            <a:pPr lvl="1"/>
            <a:r>
              <a:rPr lang="en-US" dirty="0"/>
              <a:t>Drones typically come with RGB, but some may be ordered with other sensors</a:t>
            </a:r>
          </a:p>
          <a:p>
            <a:pPr lvl="1"/>
            <a:r>
              <a:rPr lang="en-US" dirty="0"/>
              <a:t>Replacement sensors are designed to replace the OEM camera.</a:t>
            </a:r>
          </a:p>
          <a:p>
            <a:pPr lvl="1"/>
            <a:r>
              <a:rPr lang="en-US" dirty="0"/>
              <a:t>External sensors may be attached to the drone (alters the flight characteristics)</a:t>
            </a:r>
          </a:p>
          <a:p>
            <a:pPr lvl="1"/>
            <a:r>
              <a:rPr lang="en-US" dirty="0"/>
              <a:t>Altering the drone may void the warranty.  </a:t>
            </a:r>
          </a:p>
          <a:p>
            <a:pPr lvl="1"/>
            <a:r>
              <a:rPr lang="en-US" dirty="0"/>
              <a:t>The speed of image capture affect the maximum ground speed</a:t>
            </a:r>
          </a:p>
        </p:txBody>
      </p:sp>
      <p:sp>
        <p:nvSpPr>
          <p:cNvPr id="4" name="Date Placeholder 3">
            <a:extLst>
              <a:ext uri="{FF2B5EF4-FFF2-40B4-BE49-F238E27FC236}">
                <a16:creationId xmlns:a16="http://schemas.microsoft.com/office/drawing/2014/main" id="{C319363E-5B42-8F97-9D5A-FEF85284B1FC}"/>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DE8E3B87-8985-0F81-846F-59D02F46A1A3}"/>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BB583DE7-59F9-B826-A3BD-3DCC589A691F}"/>
              </a:ext>
            </a:extLst>
          </p:cNvPr>
          <p:cNvSpPr>
            <a:spLocks noGrp="1"/>
          </p:cNvSpPr>
          <p:nvPr>
            <p:ph type="sldNum" sz="quarter" idx="12"/>
          </p:nvPr>
        </p:nvSpPr>
        <p:spPr/>
        <p:txBody>
          <a:bodyPr/>
          <a:lstStyle/>
          <a:p>
            <a:fld id="{7A798C28-B5A2-491D-B7FF-715EE3EE607D}" type="slidenum">
              <a:rPr lang="en-US" smtClean="0"/>
              <a:t>24</a:t>
            </a:fld>
            <a:endParaRPr lang="en-US"/>
          </a:p>
        </p:txBody>
      </p:sp>
    </p:spTree>
    <p:extLst>
      <p:ext uri="{BB962C8B-B14F-4D97-AF65-F5344CB8AC3E}">
        <p14:creationId xmlns:p14="http://schemas.microsoft.com/office/powerpoint/2010/main" val="2135257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EEF3-9F4B-4B1F-92A2-F35AA4EE0504}"/>
              </a:ext>
            </a:extLst>
          </p:cNvPr>
          <p:cNvSpPr>
            <a:spLocks noGrp="1"/>
          </p:cNvSpPr>
          <p:nvPr>
            <p:ph type="title"/>
          </p:nvPr>
        </p:nvSpPr>
        <p:spPr/>
        <p:txBody>
          <a:bodyPr/>
          <a:lstStyle/>
          <a:p>
            <a:r>
              <a:rPr lang="en-US" dirty="0"/>
              <a:t>Sensor Configurations</a:t>
            </a:r>
          </a:p>
        </p:txBody>
      </p:sp>
      <p:pic>
        <p:nvPicPr>
          <p:cNvPr id="5" name="Picture 4">
            <a:extLst>
              <a:ext uri="{FF2B5EF4-FFF2-40B4-BE49-F238E27FC236}">
                <a16:creationId xmlns:a16="http://schemas.microsoft.com/office/drawing/2014/main" id="{D00DA751-2869-41CD-8E01-2F21DEDE1C25}"/>
              </a:ext>
            </a:extLst>
          </p:cNvPr>
          <p:cNvPicPr>
            <a:picLocks noChangeAspect="1"/>
          </p:cNvPicPr>
          <p:nvPr/>
        </p:nvPicPr>
        <p:blipFill>
          <a:blip r:embed="rId2"/>
          <a:stretch>
            <a:fillRect/>
          </a:stretch>
        </p:blipFill>
        <p:spPr>
          <a:xfrm>
            <a:off x="479181" y="1623453"/>
            <a:ext cx="4762500" cy="4352925"/>
          </a:xfrm>
          <a:prstGeom prst="rect">
            <a:avLst/>
          </a:prstGeom>
        </p:spPr>
      </p:pic>
      <p:pic>
        <p:nvPicPr>
          <p:cNvPr id="5122" name="Picture 2" descr="DJI P4 Multispectral + Case, Extra Batteries, Multicharger &amp; More">
            <a:extLst>
              <a:ext uri="{FF2B5EF4-FFF2-40B4-BE49-F238E27FC236}">
                <a16:creationId xmlns:a16="http://schemas.microsoft.com/office/drawing/2014/main" id="{F06FE2C8-CF51-40EC-A092-32F8C46F1C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72" b="19658"/>
          <a:stretch/>
        </p:blipFill>
        <p:spPr bwMode="auto">
          <a:xfrm>
            <a:off x="5030666" y="2971606"/>
            <a:ext cx="6858000" cy="3886394"/>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7A782206-C950-925B-9089-94BE44CC7DBF}"/>
              </a:ext>
            </a:extLst>
          </p:cNvPr>
          <p:cNvSpPr>
            <a:spLocks noGrp="1"/>
          </p:cNvSpPr>
          <p:nvPr>
            <p:ph type="dt" sz="half" idx="10"/>
          </p:nvPr>
        </p:nvSpPr>
        <p:spPr/>
        <p:txBody>
          <a:bodyPr/>
          <a:lstStyle/>
          <a:p>
            <a:r>
              <a:rPr lang="en-US"/>
              <a:t>6/19/2022</a:t>
            </a:r>
            <a:endParaRPr lang="en-US" dirty="0"/>
          </a:p>
        </p:txBody>
      </p:sp>
      <p:sp>
        <p:nvSpPr>
          <p:cNvPr id="4" name="Footer Placeholder 3">
            <a:extLst>
              <a:ext uri="{FF2B5EF4-FFF2-40B4-BE49-F238E27FC236}">
                <a16:creationId xmlns:a16="http://schemas.microsoft.com/office/drawing/2014/main" id="{786F726B-570D-8514-BEAE-6DE926F40ADF}"/>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DF380548-9A13-BF21-5F3A-A5D27ACB0A32}"/>
              </a:ext>
            </a:extLst>
          </p:cNvPr>
          <p:cNvSpPr>
            <a:spLocks noGrp="1"/>
          </p:cNvSpPr>
          <p:nvPr>
            <p:ph type="sldNum" sz="quarter" idx="12"/>
          </p:nvPr>
        </p:nvSpPr>
        <p:spPr/>
        <p:txBody>
          <a:bodyPr/>
          <a:lstStyle/>
          <a:p>
            <a:fld id="{7A798C28-B5A2-491D-B7FF-715EE3EE607D}" type="slidenum">
              <a:rPr lang="en-US" smtClean="0"/>
              <a:t>25</a:t>
            </a:fld>
            <a:endParaRPr lang="en-US"/>
          </a:p>
        </p:txBody>
      </p:sp>
    </p:spTree>
    <p:extLst>
      <p:ext uri="{BB962C8B-B14F-4D97-AF65-F5344CB8AC3E}">
        <p14:creationId xmlns:p14="http://schemas.microsoft.com/office/powerpoint/2010/main" val="1764762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0EC8-079B-4CA0-9C33-60761CB65B43}"/>
              </a:ext>
            </a:extLst>
          </p:cNvPr>
          <p:cNvSpPr>
            <a:spLocks noGrp="1"/>
          </p:cNvSpPr>
          <p:nvPr>
            <p:ph type="title"/>
          </p:nvPr>
        </p:nvSpPr>
        <p:spPr/>
        <p:txBody>
          <a:bodyPr/>
          <a:lstStyle/>
          <a:p>
            <a:r>
              <a:rPr lang="en-US" dirty="0"/>
              <a:t>Image Area</a:t>
            </a:r>
          </a:p>
        </p:txBody>
      </p:sp>
      <p:sp>
        <p:nvSpPr>
          <p:cNvPr id="3" name="Content Placeholder 2">
            <a:extLst>
              <a:ext uri="{FF2B5EF4-FFF2-40B4-BE49-F238E27FC236}">
                <a16:creationId xmlns:a16="http://schemas.microsoft.com/office/drawing/2014/main" id="{4D5C2E7A-E8CA-4D1C-896C-DA8F3177AB25}"/>
              </a:ext>
            </a:extLst>
          </p:cNvPr>
          <p:cNvSpPr>
            <a:spLocks noGrp="1"/>
          </p:cNvSpPr>
          <p:nvPr>
            <p:ph idx="1"/>
          </p:nvPr>
        </p:nvSpPr>
        <p:spPr/>
        <p:txBody>
          <a:bodyPr/>
          <a:lstStyle/>
          <a:p>
            <a:r>
              <a:rPr lang="en-US" dirty="0"/>
              <a:t>Affected by:</a:t>
            </a:r>
          </a:p>
          <a:p>
            <a:pPr lvl="1"/>
            <a:r>
              <a:rPr lang="en-US" dirty="0"/>
              <a:t>Focal Length (angle)</a:t>
            </a:r>
          </a:p>
          <a:p>
            <a:pPr lvl="1"/>
            <a:r>
              <a:rPr lang="en-US" dirty="0"/>
              <a:t>Height</a:t>
            </a:r>
          </a:p>
          <a:p>
            <a:pPr lvl="1"/>
            <a:r>
              <a:rPr lang="en-US" dirty="0"/>
              <a:t>Sensor size (Megapixels)</a:t>
            </a:r>
          </a:p>
          <a:p>
            <a:r>
              <a:rPr lang="en-US" dirty="0"/>
              <a:t>Distortion </a:t>
            </a:r>
          </a:p>
          <a:p>
            <a:pPr lvl="1"/>
            <a:r>
              <a:rPr lang="en-US" dirty="0"/>
              <a:t>Longer focal lengths reduce distortion</a:t>
            </a:r>
          </a:p>
          <a:p>
            <a:r>
              <a:rPr lang="en-US" dirty="0"/>
              <a:t>Fewer images are easier to stitch</a:t>
            </a:r>
          </a:p>
          <a:p>
            <a:r>
              <a:rPr lang="en-US" dirty="0"/>
              <a:t>Larger sensors will need fewer images </a:t>
            </a:r>
          </a:p>
          <a:p>
            <a:r>
              <a:rPr lang="en-US" dirty="0"/>
              <a:t>Ground Sampling Distance (GSD)  - inches/pixel</a:t>
            </a:r>
          </a:p>
        </p:txBody>
      </p:sp>
      <p:sp>
        <p:nvSpPr>
          <p:cNvPr id="4" name="Date Placeholder 3">
            <a:extLst>
              <a:ext uri="{FF2B5EF4-FFF2-40B4-BE49-F238E27FC236}">
                <a16:creationId xmlns:a16="http://schemas.microsoft.com/office/drawing/2014/main" id="{84BAE37A-8BBD-4C5F-2259-0CEC8A0BC852}"/>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8AA9BE39-0493-B29F-ED8B-ADBBE5782755}"/>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D61503C1-727F-683E-8215-797489891609}"/>
              </a:ext>
            </a:extLst>
          </p:cNvPr>
          <p:cNvSpPr>
            <a:spLocks noGrp="1"/>
          </p:cNvSpPr>
          <p:nvPr>
            <p:ph type="sldNum" sz="quarter" idx="12"/>
          </p:nvPr>
        </p:nvSpPr>
        <p:spPr/>
        <p:txBody>
          <a:bodyPr/>
          <a:lstStyle/>
          <a:p>
            <a:fld id="{7A798C28-B5A2-491D-B7FF-715EE3EE607D}" type="slidenum">
              <a:rPr lang="en-US" smtClean="0"/>
              <a:t>26</a:t>
            </a:fld>
            <a:endParaRPr lang="en-US"/>
          </a:p>
        </p:txBody>
      </p:sp>
    </p:spTree>
    <p:extLst>
      <p:ext uri="{BB962C8B-B14F-4D97-AF65-F5344CB8AC3E}">
        <p14:creationId xmlns:p14="http://schemas.microsoft.com/office/powerpoint/2010/main" val="271789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FBBA8-8B11-4C6D-B485-1E67012B0EB4}"/>
              </a:ext>
            </a:extLst>
          </p:cNvPr>
          <p:cNvSpPr>
            <a:spLocks noGrp="1"/>
          </p:cNvSpPr>
          <p:nvPr>
            <p:ph type="title"/>
          </p:nvPr>
        </p:nvSpPr>
        <p:spPr/>
        <p:txBody>
          <a:bodyPr/>
          <a:lstStyle/>
          <a:p>
            <a:r>
              <a:rPr lang="en-US" dirty="0"/>
              <a:t>Comparison</a:t>
            </a:r>
          </a:p>
        </p:txBody>
      </p:sp>
      <p:pic>
        <p:nvPicPr>
          <p:cNvPr id="5" name="Content Placeholder 4" descr="A picture containing chart&#10;&#10;Description automatically generated">
            <a:extLst>
              <a:ext uri="{FF2B5EF4-FFF2-40B4-BE49-F238E27FC236}">
                <a16:creationId xmlns:a16="http://schemas.microsoft.com/office/drawing/2014/main" id="{B97420D8-BD99-480B-8CB8-C070591F4B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5088" y="1256237"/>
            <a:ext cx="8050306" cy="4920726"/>
          </a:xfrm>
        </p:spPr>
      </p:pic>
      <p:sp>
        <p:nvSpPr>
          <p:cNvPr id="6" name="TextBox 5">
            <a:extLst>
              <a:ext uri="{FF2B5EF4-FFF2-40B4-BE49-F238E27FC236}">
                <a16:creationId xmlns:a16="http://schemas.microsoft.com/office/drawing/2014/main" id="{8825E994-F39A-415F-BE60-3EDD993D4D9B}"/>
              </a:ext>
            </a:extLst>
          </p:cNvPr>
          <p:cNvSpPr txBox="1"/>
          <p:nvPr/>
        </p:nvSpPr>
        <p:spPr>
          <a:xfrm>
            <a:off x="8888506" y="6375444"/>
            <a:ext cx="3235758" cy="369332"/>
          </a:xfrm>
          <a:prstGeom prst="rect">
            <a:avLst/>
          </a:prstGeom>
          <a:noFill/>
        </p:spPr>
        <p:txBody>
          <a:bodyPr wrap="none" rtlCol="0">
            <a:spAutoFit/>
          </a:bodyPr>
          <a:lstStyle/>
          <a:p>
            <a:r>
              <a:rPr lang="en-US" dirty="0"/>
              <a:t>Images courtesy of DroneDeploy</a:t>
            </a:r>
          </a:p>
        </p:txBody>
      </p:sp>
      <p:sp>
        <p:nvSpPr>
          <p:cNvPr id="3" name="Date Placeholder 2">
            <a:extLst>
              <a:ext uri="{FF2B5EF4-FFF2-40B4-BE49-F238E27FC236}">
                <a16:creationId xmlns:a16="http://schemas.microsoft.com/office/drawing/2014/main" id="{AA8684F7-6AC7-B991-6E91-4B4DC79D5EF6}"/>
              </a:ext>
            </a:extLst>
          </p:cNvPr>
          <p:cNvSpPr>
            <a:spLocks noGrp="1"/>
          </p:cNvSpPr>
          <p:nvPr>
            <p:ph type="dt" sz="half" idx="10"/>
          </p:nvPr>
        </p:nvSpPr>
        <p:spPr/>
        <p:txBody>
          <a:bodyPr/>
          <a:lstStyle/>
          <a:p>
            <a:r>
              <a:rPr lang="en-US"/>
              <a:t>6/19/2022</a:t>
            </a:r>
            <a:endParaRPr lang="en-US" dirty="0"/>
          </a:p>
        </p:txBody>
      </p:sp>
      <p:sp>
        <p:nvSpPr>
          <p:cNvPr id="4" name="Footer Placeholder 3">
            <a:extLst>
              <a:ext uri="{FF2B5EF4-FFF2-40B4-BE49-F238E27FC236}">
                <a16:creationId xmlns:a16="http://schemas.microsoft.com/office/drawing/2014/main" id="{2FA23A14-6A12-25AE-3EA5-6F2906714672}"/>
              </a:ext>
            </a:extLst>
          </p:cNvPr>
          <p:cNvSpPr>
            <a:spLocks noGrp="1"/>
          </p:cNvSpPr>
          <p:nvPr>
            <p:ph type="ftr" sz="quarter" idx="11"/>
          </p:nvPr>
        </p:nvSpPr>
        <p:spPr/>
        <p:txBody>
          <a:bodyPr/>
          <a:lstStyle/>
          <a:p>
            <a:r>
              <a:rPr lang="en-US"/>
              <a:t>CATA Skliis</a:t>
            </a:r>
            <a:endParaRPr lang="en-US" dirty="0"/>
          </a:p>
        </p:txBody>
      </p:sp>
      <p:sp>
        <p:nvSpPr>
          <p:cNvPr id="7" name="Slide Number Placeholder 6">
            <a:extLst>
              <a:ext uri="{FF2B5EF4-FFF2-40B4-BE49-F238E27FC236}">
                <a16:creationId xmlns:a16="http://schemas.microsoft.com/office/drawing/2014/main" id="{6A6D86F6-5E41-CF05-BD84-A5009C0F0304}"/>
              </a:ext>
            </a:extLst>
          </p:cNvPr>
          <p:cNvSpPr>
            <a:spLocks noGrp="1"/>
          </p:cNvSpPr>
          <p:nvPr>
            <p:ph type="sldNum" sz="quarter" idx="12"/>
          </p:nvPr>
        </p:nvSpPr>
        <p:spPr/>
        <p:txBody>
          <a:bodyPr/>
          <a:lstStyle/>
          <a:p>
            <a:fld id="{7A798C28-B5A2-491D-B7FF-715EE3EE607D}" type="slidenum">
              <a:rPr lang="en-US" smtClean="0"/>
              <a:t>27</a:t>
            </a:fld>
            <a:endParaRPr lang="en-US"/>
          </a:p>
        </p:txBody>
      </p:sp>
    </p:spTree>
    <p:extLst>
      <p:ext uri="{BB962C8B-B14F-4D97-AF65-F5344CB8AC3E}">
        <p14:creationId xmlns:p14="http://schemas.microsoft.com/office/powerpoint/2010/main" val="1662969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9E4A7-DDC4-4FB1-9DED-B9B7CC71EA9B}"/>
              </a:ext>
            </a:extLst>
          </p:cNvPr>
          <p:cNvSpPr>
            <a:spLocks noGrp="1"/>
          </p:cNvSpPr>
          <p:nvPr>
            <p:ph type="title"/>
          </p:nvPr>
        </p:nvSpPr>
        <p:spPr/>
        <p:txBody>
          <a:bodyPr/>
          <a:lstStyle/>
          <a:p>
            <a:r>
              <a:rPr lang="en-US" dirty="0"/>
              <a:t>Mission Planning</a:t>
            </a:r>
          </a:p>
        </p:txBody>
      </p:sp>
      <p:sp>
        <p:nvSpPr>
          <p:cNvPr id="3" name="Content Placeholder 2">
            <a:extLst>
              <a:ext uri="{FF2B5EF4-FFF2-40B4-BE49-F238E27FC236}">
                <a16:creationId xmlns:a16="http://schemas.microsoft.com/office/drawing/2014/main" id="{03201851-04A5-457E-A364-5C2C111D4458}"/>
              </a:ext>
            </a:extLst>
          </p:cNvPr>
          <p:cNvSpPr>
            <a:spLocks noGrp="1"/>
          </p:cNvSpPr>
          <p:nvPr>
            <p:ph idx="1"/>
          </p:nvPr>
        </p:nvSpPr>
        <p:spPr/>
        <p:txBody>
          <a:bodyPr/>
          <a:lstStyle/>
          <a:p>
            <a:r>
              <a:rPr lang="en-US" dirty="0"/>
              <a:t>Determine the study area</a:t>
            </a:r>
          </a:p>
          <a:p>
            <a:r>
              <a:rPr lang="en-US" dirty="0"/>
              <a:t>Locate hazards and obstacles</a:t>
            </a:r>
          </a:p>
          <a:p>
            <a:r>
              <a:rPr lang="en-US" dirty="0"/>
              <a:t>Check the airspace</a:t>
            </a:r>
          </a:p>
          <a:p>
            <a:r>
              <a:rPr lang="en-US" dirty="0"/>
              <a:t>Layout the flight lines</a:t>
            </a:r>
          </a:p>
          <a:p>
            <a:r>
              <a:rPr lang="en-US" dirty="0"/>
              <a:t>Determine altitude and overlap (commonly 70-80%) – This determines the number of images.</a:t>
            </a:r>
          </a:p>
          <a:p>
            <a:r>
              <a:rPr lang="en-US" dirty="0"/>
              <a:t>Determine time (for battery life)</a:t>
            </a:r>
          </a:p>
          <a:p>
            <a:pPr marL="0" indent="0">
              <a:buNone/>
            </a:pPr>
            <a:endParaRPr lang="en-US" dirty="0"/>
          </a:p>
        </p:txBody>
      </p:sp>
      <p:sp>
        <p:nvSpPr>
          <p:cNvPr id="4" name="Date Placeholder 3">
            <a:extLst>
              <a:ext uri="{FF2B5EF4-FFF2-40B4-BE49-F238E27FC236}">
                <a16:creationId xmlns:a16="http://schemas.microsoft.com/office/drawing/2014/main" id="{B4C9639B-98BF-15AE-AB8C-9B1479A120DD}"/>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3EA013C6-FD15-1BF6-DB4B-98DDF9C4318C}"/>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B5CCE128-5E50-86AE-FA7C-31E0405C4CD8}"/>
              </a:ext>
            </a:extLst>
          </p:cNvPr>
          <p:cNvSpPr>
            <a:spLocks noGrp="1"/>
          </p:cNvSpPr>
          <p:nvPr>
            <p:ph type="sldNum" sz="quarter" idx="12"/>
          </p:nvPr>
        </p:nvSpPr>
        <p:spPr/>
        <p:txBody>
          <a:bodyPr/>
          <a:lstStyle/>
          <a:p>
            <a:fld id="{7A798C28-B5A2-491D-B7FF-715EE3EE607D}" type="slidenum">
              <a:rPr lang="en-US" smtClean="0"/>
              <a:t>28</a:t>
            </a:fld>
            <a:endParaRPr lang="en-US"/>
          </a:p>
        </p:txBody>
      </p:sp>
    </p:spTree>
    <p:extLst>
      <p:ext uri="{BB962C8B-B14F-4D97-AF65-F5344CB8AC3E}">
        <p14:creationId xmlns:p14="http://schemas.microsoft.com/office/powerpoint/2010/main" val="1960569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1876-228A-9348-FDA1-2C990679D5C3}"/>
              </a:ext>
            </a:extLst>
          </p:cNvPr>
          <p:cNvSpPr>
            <a:spLocks noGrp="1"/>
          </p:cNvSpPr>
          <p:nvPr>
            <p:ph type="title"/>
          </p:nvPr>
        </p:nvSpPr>
        <p:spPr/>
        <p:txBody>
          <a:bodyPr/>
          <a:lstStyle/>
          <a:p>
            <a:r>
              <a:rPr lang="en-US" dirty="0"/>
              <a:t>Online Tools</a:t>
            </a:r>
          </a:p>
        </p:txBody>
      </p:sp>
      <p:sp>
        <p:nvSpPr>
          <p:cNvPr id="3" name="Content Placeholder 2">
            <a:extLst>
              <a:ext uri="{FF2B5EF4-FFF2-40B4-BE49-F238E27FC236}">
                <a16:creationId xmlns:a16="http://schemas.microsoft.com/office/drawing/2014/main" id="{CC479512-012E-49E7-17DE-51AA4694C75A}"/>
              </a:ext>
            </a:extLst>
          </p:cNvPr>
          <p:cNvSpPr>
            <a:spLocks noGrp="1"/>
          </p:cNvSpPr>
          <p:nvPr>
            <p:ph idx="1"/>
          </p:nvPr>
        </p:nvSpPr>
        <p:spPr/>
        <p:txBody>
          <a:bodyPr/>
          <a:lstStyle/>
          <a:p>
            <a:r>
              <a:rPr lang="en-US" dirty="0"/>
              <a:t>Airspace: </a:t>
            </a:r>
            <a:r>
              <a:rPr lang="en-US" dirty="0">
                <a:hlinkClick r:id="rId2"/>
              </a:rPr>
              <a:t>https://vfrmap.com/</a:t>
            </a:r>
            <a:r>
              <a:rPr lang="en-US" dirty="0"/>
              <a:t> </a:t>
            </a:r>
          </a:p>
          <a:p>
            <a:r>
              <a:rPr lang="en-US" dirty="0"/>
              <a:t>B4UFly </a:t>
            </a:r>
            <a:r>
              <a:rPr lang="en-US" dirty="0">
                <a:hlinkClick r:id="rId3"/>
              </a:rPr>
              <a:t>https://b4ufly.aloft.ai/?lat=35.307047435737786&amp;long=-120.66568068204839</a:t>
            </a:r>
            <a:r>
              <a:rPr lang="en-US" dirty="0"/>
              <a:t> </a:t>
            </a:r>
          </a:p>
          <a:p>
            <a:r>
              <a:rPr lang="en-US" dirty="0"/>
              <a:t>OK to Fly: </a:t>
            </a:r>
            <a:r>
              <a:rPr lang="en-US" dirty="0">
                <a:hlinkClick r:id="rId4"/>
              </a:rPr>
              <a:t>https://oktofly.com/loc/35.282752,-120.659616</a:t>
            </a:r>
            <a:r>
              <a:rPr lang="en-US" dirty="0"/>
              <a:t> </a:t>
            </a:r>
          </a:p>
          <a:p>
            <a:r>
              <a:rPr lang="en-US" dirty="0"/>
              <a:t>LAANC (Low Altitude Authorization and Notification Capability)</a:t>
            </a:r>
          </a:p>
          <a:p>
            <a:r>
              <a:rPr lang="en-US" dirty="0"/>
              <a:t>General Hazards: </a:t>
            </a:r>
            <a:r>
              <a:rPr lang="en-US" dirty="0">
                <a:hlinkClick r:id="rId5"/>
              </a:rPr>
              <a:t>https://www.google.com/maps/@35.3051917,-120.6614847,165m/data=!3m1!1e3</a:t>
            </a:r>
            <a:r>
              <a:rPr lang="en-US" dirty="0"/>
              <a:t> </a:t>
            </a:r>
          </a:p>
        </p:txBody>
      </p:sp>
      <p:sp>
        <p:nvSpPr>
          <p:cNvPr id="4" name="Date Placeholder 3">
            <a:extLst>
              <a:ext uri="{FF2B5EF4-FFF2-40B4-BE49-F238E27FC236}">
                <a16:creationId xmlns:a16="http://schemas.microsoft.com/office/drawing/2014/main" id="{A6778D4A-D7CF-19AF-2FC9-9397B6B618DB}"/>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F74326AB-F657-9F44-E31A-FFF8E9AC9A82}"/>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CE64D6CE-B469-A2AD-5708-2A94B2CB3A11}"/>
              </a:ext>
            </a:extLst>
          </p:cNvPr>
          <p:cNvSpPr>
            <a:spLocks noGrp="1"/>
          </p:cNvSpPr>
          <p:nvPr>
            <p:ph type="sldNum" sz="quarter" idx="12"/>
          </p:nvPr>
        </p:nvSpPr>
        <p:spPr/>
        <p:txBody>
          <a:bodyPr/>
          <a:lstStyle/>
          <a:p>
            <a:fld id="{7A798C28-B5A2-491D-B7FF-715EE3EE607D}" type="slidenum">
              <a:rPr lang="en-US" smtClean="0"/>
              <a:t>29</a:t>
            </a:fld>
            <a:endParaRPr lang="en-US"/>
          </a:p>
        </p:txBody>
      </p:sp>
    </p:spTree>
    <p:extLst>
      <p:ext uri="{BB962C8B-B14F-4D97-AF65-F5344CB8AC3E}">
        <p14:creationId xmlns:p14="http://schemas.microsoft.com/office/powerpoint/2010/main" val="1821064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1BC73-6B07-2B04-FB16-144F9767CE9A}"/>
              </a:ext>
            </a:extLst>
          </p:cNvPr>
          <p:cNvSpPr>
            <a:spLocks noGrp="1"/>
          </p:cNvSpPr>
          <p:nvPr>
            <p:ph type="title"/>
          </p:nvPr>
        </p:nvSpPr>
        <p:spPr/>
        <p:txBody>
          <a:bodyPr/>
          <a:lstStyle/>
          <a:p>
            <a:r>
              <a:rPr lang="en-US" dirty="0"/>
              <a:t>About Mike</a:t>
            </a:r>
          </a:p>
        </p:txBody>
      </p:sp>
      <p:sp>
        <p:nvSpPr>
          <p:cNvPr id="3" name="Content Placeholder 2">
            <a:extLst>
              <a:ext uri="{FF2B5EF4-FFF2-40B4-BE49-F238E27FC236}">
                <a16:creationId xmlns:a16="http://schemas.microsoft.com/office/drawing/2014/main" id="{C7837938-2FF2-C0E4-9C11-489CDE14443E}"/>
              </a:ext>
            </a:extLst>
          </p:cNvPr>
          <p:cNvSpPr>
            <a:spLocks noGrp="1"/>
          </p:cNvSpPr>
          <p:nvPr>
            <p:ph idx="1"/>
          </p:nvPr>
        </p:nvSpPr>
        <p:spPr/>
        <p:txBody>
          <a:bodyPr/>
          <a:lstStyle/>
          <a:p>
            <a:r>
              <a:rPr lang="en-US" dirty="0"/>
              <a:t>Instrument Rated Private Pilot – 30 years (Own C-172)</a:t>
            </a:r>
          </a:p>
          <a:p>
            <a:r>
              <a:rPr lang="en-US" dirty="0"/>
              <a:t>Part 107 Drone Pilot – 6 years</a:t>
            </a:r>
          </a:p>
          <a:p>
            <a:r>
              <a:rPr lang="en-US" dirty="0"/>
              <a:t>Experience flying DJI Inspire, P3, P4, Mavic Air drones</a:t>
            </a:r>
          </a:p>
          <a:p>
            <a:r>
              <a:rPr lang="en-US" dirty="0"/>
              <a:t>Used RGB, Near-IR, and Thermal Sensors</a:t>
            </a:r>
          </a:p>
          <a:p>
            <a:r>
              <a:rPr lang="en-US" dirty="0"/>
              <a:t>Used Drone Deploy, Dronelink, </a:t>
            </a:r>
            <a:r>
              <a:rPr lang="en-US" dirty="0" err="1"/>
              <a:t>WebODM</a:t>
            </a:r>
            <a:r>
              <a:rPr lang="en-US" dirty="0"/>
              <a:t>, and ArcGIS</a:t>
            </a:r>
          </a:p>
        </p:txBody>
      </p:sp>
      <p:pic>
        <p:nvPicPr>
          <p:cNvPr id="1026" name="Picture 2">
            <a:extLst>
              <a:ext uri="{FF2B5EF4-FFF2-40B4-BE49-F238E27FC236}">
                <a16:creationId xmlns:a16="http://schemas.microsoft.com/office/drawing/2014/main" id="{75AF3624-2313-936A-031B-D1497A626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405" y="4422180"/>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84617E77-519E-2071-0300-E27B40E24BC1}"/>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A20A169C-34D5-AE17-CCB9-74B846DC5155}"/>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91FDE2CF-BD26-28BE-8811-080A057E2DAA}"/>
              </a:ext>
            </a:extLst>
          </p:cNvPr>
          <p:cNvSpPr>
            <a:spLocks noGrp="1"/>
          </p:cNvSpPr>
          <p:nvPr>
            <p:ph type="sldNum" sz="quarter" idx="12"/>
          </p:nvPr>
        </p:nvSpPr>
        <p:spPr/>
        <p:txBody>
          <a:bodyPr/>
          <a:lstStyle/>
          <a:p>
            <a:fld id="{7A798C28-B5A2-491D-B7FF-715EE3EE607D}" type="slidenum">
              <a:rPr lang="en-US" smtClean="0"/>
              <a:t>3</a:t>
            </a:fld>
            <a:endParaRPr lang="en-US"/>
          </a:p>
        </p:txBody>
      </p:sp>
    </p:spTree>
    <p:extLst>
      <p:ext uri="{BB962C8B-B14F-4D97-AF65-F5344CB8AC3E}">
        <p14:creationId xmlns:p14="http://schemas.microsoft.com/office/powerpoint/2010/main" val="2561958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D515-27B0-C632-B868-3C3B69AE1E31}"/>
              </a:ext>
            </a:extLst>
          </p:cNvPr>
          <p:cNvSpPr>
            <a:spLocks noGrp="1"/>
          </p:cNvSpPr>
          <p:nvPr>
            <p:ph type="title"/>
          </p:nvPr>
        </p:nvSpPr>
        <p:spPr/>
        <p:txBody>
          <a:bodyPr/>
          <a:lstStyle/>
          <a:p>
            <a:r>
              <a:rPr lang="en-US" dirty="0"/>
              <a:t>So What Do You Think of our Mission?</a:t>
            </a:r>
          </a:p>
        </p:txBody>
      </p:sp>
      <p:sp>
        <p:nvSpPr>
          <p:cNvPr id="3" name="Content Placeholder 2">
            <a:extLst>
              <a:ext uri="{FF2B5EF4-FFF2-40B4-BE49-F238E27FC236}">
                <a16:creationId xmlns:a16="http://schemas.microsoft.com/office/drawing/2014/main" id="{9A3D7CE7-257C-85AC-8C65-49DFFCB2F074}"/>
              </a:ext>
            </a:extLst>
          </p:cNvPr>
          <p:cNvSpPr>
            <a:spLocks noGrp="1"/>
          </p:cNvSpPr>
          <p:nvPr>
            <p:ph idx="1"/>
          </p:nvPr>
        </p:nvSpPr>
        <p:spPr/>
        <p:txBody>
          <a:bodyPr/>
          <a:lstStyle/>
          <a:p>
            <a:r>
              <a:rPr lang="en-US" dirty="0"/>
              <a:t>Regulatorily Restrictions?</a:t>
            </a:r>
          </a:p>
          <a:p>
            <a:r>
              <a:rPr lang="en-US" dirty="0"/>
              <a:t>Environmental Restrictions?</a:t>
            </a:r>
          </a:p>
        </p:txBody>
      </p:sp>
      <p:sp>
        <p:nvSpPr>
          <p:cNvPr id="4" name="Date Placeholder 3">
            <a:extLst>
              <a:ext uri="{FF2B5EF4-FFF2-40B4-BE49-F238E27FC236}">
                <a16:creationId xmlns:a16="http://schemas.microsoft.com/office/drawing/2014/main" id="{8975D1C8-6E5F-17B1-09CD-16581B933409}"/>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EE1B7F66-43BA-663F-8A91-70B1A58DCA9E}"/>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FDAE6876-81A9-895A-7CE3-4376809CCDE0}"/>
              </a:ext>
            </a:extLst>
          </p:cNvPr>
          <p:cNvSpPr>
            <a:spLocks noGrp="1"/>
          </p:cNvSpPr>
          <p:nvPr>
            <p:ph type="sldNum" sz="quarter" idx="12"/>
          </p:nvPr>
        </p:nvSpPr>
        <p:spPr/>
        <p:txBody>
          <a:bodyPr/>
          <a:lstStyle/>
          <a:p>
            <a:fld id="{7A798C28-B5A2-491D-B7FF-715EE3EE607D}" type="slidenum">
              <a:rPr lang="en-US" smtClean="0"/>
              <a:t>30</a:t>
            </a:fld>
            <a:endParaRPr lang="en-US"/>
          </a:p>
        </p:txBody>
      </p:sp>
    </p:spTree>
    <p:extLst>
      <p:ext uri="{BB962C8B-B14F-4D97-AF65-F5344CB8AC3E}">
        <p14:creationId xmlns:p14="http://schemas.microsoft.com/office/powerpoint/2010/main" val="3545939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FE4540-6E98-32C1-E6C9-41672DA9491E}"/>
              </a:ext>
            </a:extLst>
          </p:cNvPr>
          <p:cNvSpPr>
            <a:spLocks noGrp="1"/>
          </p:cNvSpPr>
          <p:nvPr>
            <p:ph type="ctrTitle"/>
          </p:nvPr>
        </p:nvSpPr>
        <p:spPr>
          <a:xfrm>
            <a:off x="1524000" y="1720879"/>
            <a:ext cx="9144000" cy="2387600"/>
          </a:xfrm>
        </p:spPr>
        <p:txBody>
          <a:bodyPr/>
          <a:lstStyle/>
          <a:p>
            <a:r>
              <a:rPr lang="en-US" dirty="0"/>
              <a:t>Mission Planning with </a:t>
            </a:r>
            <a:r>
              <a:rPr lang="en-US" dirty="0" err="1"/>
              <a:t>DroneLink</a:t>
            </a:r>
            <a:endParaRPr lang="en-US" dirty="0"/>
          </a:p>
        </p:txBody>
      </p:sp>
      <p:sp>
        <p:nvSpPr>
          <p:cNvPr id="5" name="Subtitle 4">
            <a:extLst>
              <a:ext uri="{FF2B5EF4-FFF2-40B4-BE49-F238E27FC236}">
                <a16:creationId xmlns:a16="http://schemas.microsoft.com/office/drawing/2014/main" id="{4CD85D70-F266-C53E-044E-02669FD025B0}"/>
              </a:ext>
            </a:extLst>
          </p:cNvPr>
          <p:cNvSpPr>
            <a:spLocks noGrp="1"/>
          </p:cNvSpPr>
          <p:nvPr>
            <p:ph type="subTitle" idx="1"/>
          </p:nvPr>
        </p:nvSpPr>
        <p:spPr/>
        <p:txBody>
          <a:bodyPr/>
          <a:lstStyle/>
          <a:p>
            <a:endParaRPr lang="en-US" dirty="0"/>
          </a:p>
        </p:txBody>
      </p:sp>
      <p:sp>
        <p:nvSpPr>
          <p:cNvPr id="2" name="Date Placeholder 1">
            <a:extLst>
              <a:ext uri="{FF2B5EF4-FFF2-40B4-BE49-F238E27FC236}">
                <a16:creationId xmlns:a16="http://schemas.microsoft.com/office/drawing/2014/main" id="{B2DF939D-F1BE-96A2-8464-0FB5B58EA59D}"/>
              </a:ext>
            </a:extLst>
          </p:cNvPr>
          <p:cNvSpPr>
            <a:spLocks noGrp="1"/>
          </p:cNvSpPr>
          <p:nvPr>
            <p:ph type="dt" sz="half" idx="10"/>
          </p:nvPr>
        </p:nvSpPr>
        <p:spPr/>
        <p:txBody>
          <a:bodyPr/>
          <a:lstStyle/>
          <a:p>
            <a:r>
              <a:rPr lang="en-US"/>
              <a:t>6/19/2022</a:t>
            </a:r>
          </a:p>
        </p:txBody>
      </p:sp>
      <p:sp>
        <p:nvSpPr>
          <p:cNvPr id="3" name="Footer Placeholder 2">
            <a:extLst>
              <a:ext uri="{FF2B5EF4-FFF2-40B4-BE49-F238E27FC236}">
                <a16:creationId xmlns:a16="http://schemas.microsoft.com/office/drawing/2014/main" id="{473298C5-46C1-6522-E07F-1FFFB30AB5EA}"/>
              </a:ext>
            </a:extLst>
          </p:cNvPr>
          <p:cNvSpPr>
            <a:spLocks noGrp="1"/>
          </p:cNvSpPr>
          <p:nvPr>
            <p:ph type="ftr" sz="quarter" idx="11"/>
          </p:nvPr>
        </p:nvSpPr>
        <p:spPr/>
        <p:txBody>
          <a:bodyPr/>
          <a:lstStyle/>
          <a:p>
            <a:r>
              <a:rPr lang="en-US"/>
              <a:t>CATA Skliis</a:t>
            </a:r>
          </a:p>
        </p:txBody>
      </p:sp>
      <p:sp>
        <p:nvSpPr>
          <p:cNvPr id="6" name="Slide Number Placeholder 5">
            <a:extLst>
              <a:ext uri="{FF2B5EF4-FFF2-40B4-BE49-F238E27FC236}">
                <a16:creationId xmlns:a16="http://schemas.microsoft.com/office/drawing/2014/main" id="{79DFA143-B6CC-3AC9-1B64-7BF06FC492A9}"/>
              </a:ext>
            </a:extLst>
          </p:cNvPr>
          <p:cNvSpPr>
            <a:spLocks noGrp="1"/>
          </p:cNvSpPr>
          <p:nvPr>
            <p:ph type="sldNum" sz="quarter" idx="12"/>
          </p:nvPr>
        </p:nvSpPr>
        <p:spPr/>
        <p:txBody>
          <a:bodyPr/>
          <a:lstStyle/>
          <a:p>
            <a:fld id="{7A798C28-B5A2-491D-B7FF-715EE3EE607D}" type="slidenum">
              <a:rPr lang="en-US" smtClean="0"/>
              <a:t>31</a:t>
            </a:fld>
            <a:endParaRPr lang="en-US"/>
          </a:p>
        </p:txBody>
      </p:sp>
    </p:spTree>
    <p:extLst>
      <p:ext uri="{BB962C8B-B14F-4D97-AF65-F5344CB8AC3E}">
        <p14:creationId xmlns:p14="http://schemas.microsoft.com/office/powerpoint/2010/main" val="778591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EDEBC-280A-3CCC-C946-BA8A9DA0BAB9}"/>
              </a:ext>
            </a:extLst>
          </p:cNvPr>
          <p:cNvSpPr>
            <a:spLocks noGrp="1"/>
          </p:cNvSpPr>
          <p:nvPr>
            <p:ph type="title"/>
          </p:nvPr>
        </p:nvSpPr>
        <p:spPr/>
        <p:txBody>
          <a:bodyPr/>
          <a:lstStyle/>
          <a:p>
            <a:r>
              <a:rPr lang="en-US" dirty="0"/>
              <a:t>Mission Parameters</a:t>
            </a:r>
          </a:p>
        </p:txBody>
      </p:sp>
      <p:sp>
        <p:nvSpPr>
          <p:cNvPr id="3" name="Content Placeholder 2">
            <a:extLst>
              <a:ext uri="{FF2B5EF4-FFF2-40B4-BE49-F238E27FC236}">
                <a16:creationId xmlns:a16="http://schemas.microsoft.com/office/drawing/2014/main" id="{CAE06E0C-17AF-1C56-E952-592C18C9A33C}"/>
              </a:ext>
            </a:extLst>
          </p:cNvPr>
          <p:cNvSpPr>
            <a:spLocks noGrp="1"/>
          </p:cNvSpPr>
          <p:nvPr>
            <p:ph idx="1"/>
          </p:nvPr>
        </p:nvSpPr>
        <p:spPr/>
        <p:txBody>
          <a:bodyPr/>
          <a:lstStyle/>
          <a:p>
            <a:r>
              <a:rPr lang="en-US" dirty="0"/>
              <a:t>Altitude 100’</a:t>
            </a:r>
          </a:p>
          <a:p>
            <a:r>
              <a:rPr lang="en-US" dirty="0"/>
              <a:t>Area: Irrigation Field</a:t>
            </a:r>
          </a:p>
          <a:p>
            <a:r>
              <a:rPr lang="en-US" dirty="0">
                <a:hlinkClick r:id="rId2"/>
              </a:rPr>
              <a:t>https://app.dronelink.com/mike-spiess</a:t>
            </a:r>
            <a:endParaRPr lang="en-US" dirty="0"/>
          </a:p>
          <a:p>
            <a:r>
              <a:rPr lang="en-US" dirty="0"/>
              <a:t>Mission Estimate</a:t>
            </a:r>
          </a:p>
          <a:p>
            <a:pPr lvl="1"/>
            <a:r>
              <a:rPr lang="en-US" dirty="0"/>
              <a:t>Time (battery)</a:t>
            </a:r>
          </a:p>
          <a:p>
            <a:pPr lvl="1"/>
            <a:r>
              <a:rPr lang="en-US" dirty="0"/>
              <a:t>Photos: </a:t>
            </a:r>
          </a:p>
          <a:p>
            <a:r>
              <a:rPr lang="en-US" dirty="0"/>
              <a:t>Mission Preview</a:t>
            </a:r>
          </a:p>
          <a:p>
            <a:endParaRPr lang="en-US" dirty="0"/>
          </a:p>
        </p:txBody>
      </p:sp>
      <p:sp>
        <p:nvSpPr>
          <p:cNvPr id="4" name="Date Placeholder 3">
            <a:extLst>
              <a:ext uri="{FF2B5EF4-FFF2-40B4-BE49-F238E27FC236}">
                <a16:creationId xmlns:a16="http://schemas.microsoft.com/office/drawing/2014/main" id="{49A3FB3A-7FDE-591C-64BF-31E3173966B1}"/>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E26DA498-BDE5-CF6F-169F-F7A538B1DAC5}"/>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6EB219FA-8118-48FB-49C2-54A3E2C22188}"/>
              </a:ext>
            </a:extLst>
          </p:cNvPr>
          <p:cNvSpPr>
            <a:spLocks noGrp="1"/>
          </p:cNvSpPr>
          <p:nvPr>
            <p:ph type="sldNum" sz="quarter" idx="12"/>
          </p:nvPr>
        </p:nvSpPr>
        <p:spPr/>
        <p:txBody>
          <a:bodyPr/>
          <a:lstStyle/>
          <a:p>
            <a:fld id="{7A798C28-B5A2-491D-B7FF-715EE3EE607D}" type="slidenum">
              <a:rPr lang="en-US" smtClean="0"/>
              <a:t>32</a:t>
            </a:fld>
            <a:endParaRPr lang="en-US"/>
          </a:p>
        </p:txBody>
      </p:sp>
    </p:spTree>
    <p:extLst>
      <p:ext uri="{BB962C8B-B14F-4D97-AF65-F5344CB8AC3E}">
        <p14:creationId xmlns:p14="http://schemas.microsoft.com/office/powerpoint/2010/main" val="1090888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0E80-2DFF-0884-B61F-31A895EFCCC6}"/>
              </a:ext>
            </a:extLst>
          </p:cNvPr>
          <p:cNvSpPr>
            <a:spLocks noGrp="1"/>
          </p:cNvSpPr>
          <p:nvPr>
            <p:ph type="ctrTitle"/>
          </p:nvPr>
        </p:nvSpPr>
        <p:spPr/>
        <p:txBody>
          <a:bodyPr/>
          <a:lstStyle/>
          <a:p>
            <a:r>
              <a:rPr lang="en-US" dirty="0"/>
              <a:t>Let’s Go Fly the Mission!</a:t>
            </a:r>
          </a:p>
        </p:txBody>
      </p:sp>
      <p:sp>
        <p:nvSpPr>
          <p:cNvPr id="4" name="Subtitle 3">
            <a:extLst>
              <a:ext uri="{FF2B5EF4-FFF2-40B4-BE49-F238E27FC236}">
                <a16:creationId xmlns:a16="http://schemas.microsoft.com/office/drawing/2014/main" id="{25A65873-AABE-2DC9-6610-3A1558117F01}"/>
              </a:ext>
            </a:extLst>
          </p:cNvPr>
          <p:cNvSpPr>
            <a:spLocks noGrp="1"/>
          </p:cNvSpPr>
          <p:nvPr>
            <p:ph type="subTitle" idx="1"/>
          </p:nvPr>
        </p:nvSpPr>
        <p:spPr/>
        <p:txBody>
          <a:bodyPr/>
          <a:lstStyle/>
          <a:p>
            <a:r>
              <a:rPr lang="en-US" dirty="0"/>
              <a:t>(Field Trip)</a:t>
            </a:r>
          </a:p>
        </p:txBody>
      </p:sp>
      <p:sp>
        <p:nvSpPr>
          <p:cNvPr id="3" name="Date Placeholder 2">
            <a:extLst>
              <a:ext uri="{FF2B5EF4-FFF2-40B4-BE49-F238E27FC236}">
                <a16:creationId xmlns:a16="http://schemas.microsoft.com/office/drawing/2014/main" id="{B1EEBD51-1586-3119-C107-88D8C7CB2AE9}"/>
              </a:ext>
            </a:extLst>
          </p:cNvPr>
          <p:cNvSpPr>
            <a:spLocks noGrp="1"/>
          </p:cNvSpPr>
          <p:nvPr>
            <p:ph type="dt" sz="half" idx="10"/>
          </p:nvPr>
        </p:nvSpPr>
        <p:spPr/>
        <p:txBody>
          <a:bodyPr/>
          <a:lstStyle/>
          <a:p>
            <a:r>
              <a:rPr lang="en-US"/>
              <a:t>6/19/2022</a:t>
            </a:r>
          </a:p>
        </p:txBody>
      </p:sp>
      <p:sp>
        <p:nvSpPr>
          <p:cNvPr id="5" name="Footer Placeholder 4">
            <a:extLst>
              <a:ext uri="{FF2B5EF4-FFF2-40B4-BE49-F238E27FC236}">
                <a16:creationId xmlns:a16="http://schemas.microsoft.com/office/drawing/2014/main" id="{29F5D1F0-E974-98E2-D333-B01DC394BEFC}"/>
              </a:ext>
            </a:extLst>
          </p:cNvPr>
          <p:cNvSpPr>
            <a:spLocks noGrp="1"/>
          </p:cNvSpPr>
          <p:nvPr>
            <p:ph type="ftr" sz="quarter" idx="11"/>
          </p:nvPr>
        </p:nvSpPr>
        <p:spPr/>
        <p:txBody>
          <a:bodyPr/>
          <a:lstStyle/>
          <a:p>
            <a:r>
              <a:rPr lang="en-US"/>
              <a:t>CATA Skliis</a:t>
            </a:r>
          </a:p>
        </p:txBody>
      </p:sp>
      <p:sp>
        <p:nvSpPr>
          <p:cNvPr id="6" name="Slide Number Placeholder 5">
            <a:extLst>
              <a:ext uri="{FF2B5EF4-FFF2-40B4-BE49-F238E27FC236}">
                <a16:creationId xmlns:a16="http://schemas.microsoft.com/office/drawing/2014/main" id="{F51A43FC-755C-5009-76BE-44102337D0E6}"/>
              </a:ext>
            </a:extLst>
          </p:cNvPr>
          <p:cNvSpPr>
            <a:spLocks noGrp="1"/>
          </p:cNvSpPr>
          <p:nvPr>
            <p:ph type="sldNum" sz="quarter" idx="12"/>
          </p:nvPr>
        </p:nvSpPr>
        <p:spPr/>
        <p:txBody>
          <a:bodyPr/>
          <a:lstStyle/>
          <a:p>
            <a:fld id="{7A798C28-B5A2-491D-B7FF-715EE3EE607D}" type="slidenum">
              <a:rPr lang="en-US" smtClean="0"/>
              <a:t>33</a:t>
            </a:fld>
            <a:endParaRPr lang="en-US"/>
          </a:p>
        </p:txBody>
      </p:sp>
    </p:spTree>
    <p:extLst>
      <p:ext uri="{BB962C8B-B14F-4D97-AF65-F5344CB8AC3E}">
        <p14:creationId xmlns:p14="http://schemas.microsoft.com/office/powerpoint/2010/main" val="1721696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50B5-2231-4BF5-8904-928DE28D873E}"/>
              </a:ext>
            </a:extLst>
          </p:cNvPr>
          <p:cNvSpPr>
            <a:spLocks noGrp="1"/>
          </p:cNvSpPr>
          <p:nvPr>
            <p:ph type="title"/>
          </p:nvPr>
        </p:nvSpPr>
        <p:spPr/>
        <p:txBody>
          <a:bodyPr/>
          <a:lstStyle/>
          <a:p>
            <a:r>
              <a:rPr lang="en-US" dirty="0"/>
              <a:t>Advisory Circular 107-2 Checklist</a:t>
            </a:r>
          </a:p>
        </p:txBody>
      </p:sp>
      <p:sp>
        <p:nvSpPr>
          <p:cNvPr id="3" name="Content Placeholder 2">
            <a:extLst>
              <a:ext uri="{FF2B5EF4-FFF2-40B4-BE49-F238E27FC236}">
                <a16:creationId xmlns:a16="http://schemas.microsoft.com/office/drawing/2014/main" id="{BA892908-9EE5-4B1B-87D4-6E55503E648D}"/>
              </a:ext>
            </a:extLst>
          </p:cNvPr>
          <p:cNvSpPr>
            <a:spLocks noGrp="1"/>
          </p:cNvSpPr>
          <p:nvPr>
            <p:ph idx="1"/>
          </p:nvPr>
        </p:nvSpPr>
        <p:spPr>
          <a:xfrm>
            <a:off x="359229" y="1623452"/>
            <a:ext cx="11609614" cy="4936657"/>
          </a:xfrm>
        </p:spPr>
        <p:txBody>
          <a:bodyPr numCol="2">
            <a:normAutofit fontScale="85000" lnSpcReduction="20000"/>
          </a:bodyPr>
          <a:lstStyle/>
          <a:p>
            <a:pPr algn="l"/>
            <a:endParaRPr lang="en-US"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1. Visual condition inspection of the UAS components; </a:t>
            </a:r>
          </a:p>
          <a:p>
            <a:r>
              <a:rPr lang="en-US" sz="1800" b="0" i="0" u="none" strike="noStrike" baseline="0" dirty="0">
                <a:solidFill>
                  <a:srgbClr val="000000"/>
                </a:solidFill>
                <a:latin typeface="Times New Roman" panose="02020603050405020304" pitchFamily="18" charset="0"/>
              </a:rPr>
              <a:t>2. Airframe structure (including undercarriage), all flight control surfaces, and linkages; </a:t>
            </a:r>
          </a:p>
          <a:p>
            <a:r>
              <a:rPr lang="en-US" sz="1800" b="0" i="0" u="none" strike="noStrike" baseline="0" dirty="0">
                <a:solidFill>
                  <a:srgbClr val="000000"/>
                </a:solidFill>
                <a:latin typeface="Times New Roman" panose="02020603050405020304" pitchFamily="18" charset="0"/>
              </a:rPr>
              <a:t>3. Registration markings, for proper display and legibility; </a:t>
            </a:r>
          </a:p>
          <a:p>
            <a:r>
              <a:rPr lang="en-US" sz="1800" b="0" i="0" u="none" strike="noStrike" baseline="0" dirty="0">
                <a:solidFill>
                  <a:srgbClr val="000000"/>
                </a:solidFill>
                <a:latin typeface="Times New Roman" panose="02020603050405020304" pitchFamily="18" charset="0"/>
              </a:rPr>
              <a:t>4. Moveable control surface(s), including airframe attachment point(s); </a:t>
            </a:r>
          </a:p>
          <a:p>
            <a:r>
              <a:rPr lang="en-US" sz="1800" b="0" i="0" u="none" strike="noStrike" baseline="0" dirty="0">
                <a:solidFill>
                  <a:srgbClr val="000000"/>
                </a:solidFill>
                <a:latin typeface="Times New Roman" panose="02020603050405020304" pitchFamily="18" charset="0"/>
              </a:rPr>
              <a:t>5. Servo motor(s), including attachment point(s); </a:t>
            </a:r>
          </a:p>
          <a:p>
            <a:r>
              <a:rPr lang="en-US" sz="1800" b="0" i="0" u="none" strike="noStrike" baseline="0" dirty="0">
                <a:solidFill>
                  <a:srgbClr val="000000"/>
                </a:solidFill>
                <a:latin typeface="Times New Roman" panose="02020603050405020304" pitchFamily="18" charset="0"/>
              </a:rPr>
              <a:t>6. Propulsion system, including powerplant(s), propeller(s), rotor(s), ducted fan(s), etc.; </a:t>
            </a:r>
          </a:p>
          <a:p>
            <a:r>
              <a:rPr lang="en-US" sz="1800" b="0" i="0" u="none" strike="noStrike" baseline="0" dirty="0">
                <a:solidFill>
                  <a:srgbClr val="000000"/>
                </a:solidFill>
                <a:latin typeface="Times New Roman" panose="02020603050405020304" pitchFamily="18" charset="0"/>
              </a:rPr>
              <a:t>7. Verify all systems (e.g., aircraft and control unit) have an adequate energy supply for the intended operation and are functioning properly; </a:t>
            </a:r>
          </a:p>
          <a:p>
            <a:r>
              <a:rPr lang="en-US" sz="1800" b="0" i="0" u="none" strike="noStrike" baseline="0" dirty="0">
                <a:solidFill>
                  <a:srgbClr val="000000"/>
                </a:solidFill>
                <a:latin typeface="Times New Roman" panose="02020603050405020304" pitchFamily="18" charset="0"/>
              </a:rPr>
              <a:t>8. Avionics, including control link transceiver, communication/navigation equipment, and antenna(s); </a:t>
            </a:r>
          </a:p>
          <a:p>
            <a:r>
              <a:rPr lang="en-US" sz="1800" b="0" i="0" u="none" strike="noStrike" baseline="0" dirty="0">
                <a:solidFill>
                  <a:srgbClr val="000000"/>
                </a:solidFill>
                <a:latin typeface="Times New Roman" panose="02020603050405020304" pitchFamily="18" charset="0"/>
              </a:rPr>
              <a:t>9. Calibrate UAS compass prior to any flight; </a:t>
            </a:r>
          </a:p>
          <a:p>
            <a:r>
              <a:rPr lang="en-US" sz="1800" b="0" i="0" u="none" strike="noStrike" baseline="0" dirty="0">
                <a:solidFill>
                  <a:srgbClr val="000000"/>
                </a:solidFill>
                <a:latin typeface="Times New Roman" panose="02020603050405020304" pitchFamily="18" charset="0"/>
              </a:rPr>
              <a:t>10. Control link transceiver, communication/navigation data link transceiver, and antenna(s); </a:t>
            </a:r>
          </a:p>
          <a:p>
            <a:r>
              <a:rPr lang="en-US" sz="1800" b="0" i="0" u="none" strike="noStrike" baseline="0" dirty="0">
                <a:solidFill>
                  <a:srgbClr val="000000"/>
                </a:solidFill>
                <a:latin typeface="Times New Roman" panose="02020603050405020304" pitchFamily="18" charset="0"/>
              </a:rPr>
              <a:t>11. Display panel, if used, is functioning properly; </a:t>
            </a:r>
          </a:p>
          <a:p>
            <a:r>
              <a:rPr lang="en-US" sz="1800" b="0" i="0" u="none" strike="noStrike" baseline="0" dirty="0">
                <a:solidFill>
                  <a:srgbClr val="000000"/>
                </a:solidFill>
                <a:latin typeface="Times New Roman" panose="02020603050405020304" pitchFamily="18" charset="0"/>
              </a:rPr>
              <a:t>12. Check ground support equipment, including takeoff and landing systems, for proper operation; </a:t>
            </a:r>
          </a:p>
          <a:p>
            <a:r>
              <a:rPr lang="en-US" sz="1800" b="0" i="0" u="none" strike="noStrike" baseline="0" dirty="0">
                <a:solidFill>
                  <a:srgbClr val="000000"/>
                </a:solidFill>
                <a:latin typeface="Times New Roman" panose="02020603050405020304" pitchFamily="18" charset="0"/>
              </a:rPr>
              <a:t>13. Check that control link correct functionality is established between the aircraft and the CS; </a:t>
            </a:r>
          </a:p>
          <a:p>
            <a:r>
              <a:rPr lang="en-US" sz="1800" b="0" i="0" u="none" strike="noStrike" baseline="0" dirty="0">
                <a:solidFill>
                  <a:srgbClr val="000000"/>
                </a:solidFill>
                <a:latin typeface="Times New Roman" panose="02020603050405020304" pitchFamily="18" charset="0"/>
              </a:rPr>
              <a:t>14. Check for correct movement of control surfaces using the CS; </a:t>
            </a:r>
          </a:p>
          <a:p>
            <a:r>
              <a:rPr lang="en-US" sz="1800" b="0" i="0" u="none" strike="noStrike" baseline="0" dirty="0">
                <a:solidFill>
                  <a:srgbClr val="000000"/>
                </a:solidFill>
                <a:latin typeface="Times New Roman" panose="02020603050405020304" pitchFamily="18" charset="0"/>
              </a:rPr>
              <a:t>15. Check onboard navigation and communication data links; </a:t>
            </a:r>
          </a:p>
          <a:p>
            <a:r>
              <a:rPr lang="en-US" sz="1800" b="0" i="0" u="none" strike="noStrike" baseline="0" dirty="0">
                <a:solidFill>
                  <a:srgbClr val="000000"/>
                </a:solidFill>
                <a:latin typeface="Times New Roman" panose="02020603050405020304" pitchFamily="18" charset="0"/>
              </a:rPr>
              <a:t>16. Check flight termination system, if installed; </a:t>
            </a:r>
          </a:p>
          <a:p>
            <a:r>
              <a:rPr lang="en-US" sz="1800" b="0" i="0" u="none" strike="noStrike" baseline="0" dirty="0">
                <a:solidFill>
                  <a:srgbClr val="000000"/>
                </a:solidFill>
                <a:latin typeface="Times New Roman" panose="02020603050405020304" pitchFamily="18" charset="0"/>
              </a:rPr>
              <a:t>17. Check fuel for correct type and quantity; </a:t>
            </a:r>
          </a:p>
          <a:p>
            <a:r>
              <a:rPr lang="en-US" sz="1800" b="0" i="0" u="none" strike="noStrike" baseline="0" dirty="0">
                <a:solidFill>
                  <a:srgbClr val="000000"/>
                </a:solidFill>
                <a:latin typeface="Times New Roman" panose="02020603050405020304" pitchFamily="18" charset="0"/>
              </a:rPr>
              <a:t>18. Check battery levels for the aircraft and CS; </a:t>
            </a:r>
          </a:p>
          <a:p>
            <a:r>
              <a:rPr lang="en-US" sz="1800" b="0" i="0" u="none" strike="noStrike" baseline="0" dirty="0">
                <a:solidFill>
                  <a:srgbClr val="000000"/>
                </a:solidFill>
                <a:latin typeface="Times New Roman" panose="02020603050405020304" pitchFamily="18" charset="0"/>
              </a:rPr>
              <a:t>19. Check that any equipment, such as a camera, is securely attached; </a:t>
            </a:r>
          </a:p>
          <a:p>
            <a:r>
              <a:rPr lang="en-US" sz="1800" b="0" i="0" u="none" strike="noStrike" baseline="0" dirty="0">
                <a:solidFill>
                  <a:srgbClr val="000000"/>
                </a:solidFill>
                <a:latin typeface="Times New Roman" panose="02020603050405020304" pitchFamily="18" charset="0"/>
              </a:rPr>
              <a:t>20. Verify communication with UAS and that the UAS has acquired GPS location from at least four satellites; </a:t>
            </a:r>
          </a:p>
          <a:p>
            <a:r>
              <a:rPr lang="en-US" sz="1800" b="0" i="0" u="none" strike="noStrike" baseline="0" dirty="0">
                <a:solidFill>
                  <a:srgbClr val="000000"/>
                </a:solidFill>
                <a:latin typeface="Times New Roman" panose="02020603050405020304" pitchFamily="18" charset="0"/>
              </a:rPr>
              <a:t>21. Start the UAS propellers to inspect for any imbalance or irregular operation; </a:t>
            </a:r>
          </a:p>
          <a:p>
            <a:r>
              <a:rPr lang="en-US" sz="1800" b="0" i="0" u="none" strike="noStrike" baseline="0" dirty="0">
                <a:solidFill>
                  <a:srgbClr val="000000"/>
                </a:solidFill>
                <a:latin typeface="Times New Roman" panose="02020603050405020304" pitchFamily="18" charset="0"/>
              </a:rPr>
              <a:t>22. Verify all controller operation for heading and altitude; </a:t>
            </a:r>
          </a:p>
          <a:p>
            <a:r>
              <a:rPr lang="en-US" sz="1800" b="0" i="0" u="none" strike="noStrike" baseline="0" dirty="0">
                <a:solidFill>
                  <a:srgbClr val="000000"/>
                </a:solidFill>
                <a:latin typeface="Times New Roman" panose="02020603050405020304" pitchFamily="18" charset="0"/>
              </a:rPr>
              <a:t>23. If required by flight path walk through, verify any noted obstructions that may interfere with the UAS; and </a:t>
            </a:r>
          </a:p>
          <a:p>
            <a:r>
              <a:rPr lang="en-US" sz="1800" b="0" i="0" u="none" strike="noStrike" baseline="0" dirty="0">
                <a:solidFill>
                  <a:srgbClr val="000000"/>
                </a:solidFill>
                <a:latin typeface="Times New Roman" panose="02020603050405020304" pitchFamily="18" charset="0"/>
              </a:rPr>
              <a:t>24. At a controlled low altitude, fly within range of any interference and recheck all controls and stability.</a:t>
            </a:r>
          </a:p>
          <a:p>
            <a:endParaRPr lang="en-US" dirty="0"/>
          </a:p>
        </p:txBody>
      </p:sp>
      <p:sp>
        <p:nvSpPr>
          <p:cNvPr id="4" name="Date Placeholder 3">
            <a:extLst>
              <a:ext uri="{FF2B5EF4-FFF2-40B4-BE49-F238E27FC236}">
                <a16:creationId xmlns:a16="http://schemas.microsoft.com/office/drawing/2014/main" id="{49649679-8474-CF01-7D61-BFFFB429E1C5}"/>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DDA15796-C10A-D111-38F4-EE6B3992154A}"/>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CD2ACCB0-40C4-69CD-8F03-8DCE817AD3B8}"/>
              </a:ext>
            </a:extLst>
          </p:cNvPr>
          <p:cNvSpPr>
            <a:spLocks noGrp="1"/>
          </p:cNvSpPr>
          <p:nvPr>
            <p:ph type="sldNum" sz="quarter" idx="12"/>
          </p:nvPr>
        </p:nvSpPr>
        <p:spPr/>
        <p:txBody>
          <a:bodyPr/>
          <a:lstStyle/>
          <a:p>
            <a:fld id="{7A798C28-B5A2-491D-B7FF-715EE3EE607D}" type="slidenum">
              <a:rPr lang="en-US" smtClean="0"/>
              <a:t>34</a:t>
            </a:fld>
            <a:endParaRPr lang="en-US"/>
          </a:p>
        </p:txBody>
      </p:sp>
    </p:spTree>
    <p:extLst>
      <p:ext uri="{BB962C8B-B14F-4D97-AF65-F5344CB8AC3E}">
        <p14:creationId xmlns:p14="http://schemas.microsoft.com/office/powerpoint/2010/main" val="2799473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075F6-ACD7-4B6C-873E-086094DBF945}"/>
              </a:ext>
            </a:extLst>
          </p:cNvPr>
          <p:cNvSpPr>
            <a:spLocks noGrp="1"/>
          </p:cNvSpPr>
          <p:nvPr>
            <p:ph type="title"/>
          </p:nvPr>
        </p:nvSpPr>
        <p:spPr/>
        <p:txBody>
          <a:bodyPr/>
          <a:lstStyle/>
          <a:p>
            <a:pPr lvl="0"/>
            <a:r>
              <a:rPr lang="en-US" baseline="0" dirty="0"/>
              <a:t>Sample Checklist Items</a:t>
            </a:r>
            <a:endParaRPr lang="en-US" dirty="0"/>
          </a:p>
        </p:txBody>
      </p:sp>
      <p:sp>
        <p:nvSpPr>
          <p:cNvPr id="3" name="Content Placeholder 2">
            <a:extLst>
              <a:ext uri="{FF2B5EF4-FFF2-40B4-BE49-F238E27FC236}">
                <a16:creationId xmlns:a16="http://schemas.microsoft.com/office/drawing/2014/main" id="{CAE89050-869A-40E0-9220-5914EE2CA290}"/>
              </a:ext>
            </a:extLst>
          </p:cNvPr>
          <p:cNvSpPr>
            <a:spLocks noGrp="1"/>
          </p:cNvSpPr>
          <p:nvPr>
            <p:ph idx="1"/>
          </p:nvPr>
        </p:nvSpPr>
        <p:spPr/>
        <p:txBody>
          <a:bodyPr/>
          <a:lstStyle/>
          <a:p>
            <a:pPr lvl="1"/>
            <a:r>
              <a:rPr lang="en-US" dirty="0"/>
              <a:t>Build your own!  Every drone is different.  Common items might include:</a:t>
            </a:r>
          </a:p>
          <a:p>
            <a:pPr lvl="2"/>
            <a:r>
              <a:rPr lang="en-US" dirty="0"/>
              <a:t>Battery charge</a:t>
            </a:r>
          </a:p>
          <a:p>
            <a:pPr lvl="2"/>
            <a:r>
              <a:rPr lang="en-US" dirty="0"/>
              <a:t>Prop condition</a:t>
            </a:r>
          </a:p>
          <a:p>
            <a:pPr lvl="2"/>
            <a:r>
              <a:rPr lang="en-US" dirty="0"/>
              <a:t>Camera free (and uncovered)</a:t>
            </a:r>
          </a:p>
          <a:p>
            <a:pPr lvl="2"/>
            <a:r>
              <a:rPr lang="en-US" dirty="0"/>
              <a:t>Memory</a:t>
            </a:r>
            <a:r>
              <a:rPr lang="en-US" baseline="0" dirty="0"/>
              <a:t> installed</a:t>
            </a:r>
          </a:p>
          <a:p>
            <a:pPr lvl="2"/>
            <a:r>
              <a:rPr lang="en-US" baseline="0" dirty="0"/>
              <a:t>No obvious damage to airframe</a:t>
            </a:r>
          </a:p>
          <a:p>
            <a:pPr lvl="1"/>
            <a:endParaRPr lang="en-US" dirty="0"/>
          </a:p>
        </p:txBody>
      </p:sp>
      <p:sp>
        <p:nvSpPr>
          <p:cNvPr id="4" name="Date Placeholder 3">
            <a:extLst>
              <a:ext uri="{FF2B5EF4-FFF2-40B4-BE49-F238E27FC236}">
                <a16:creationId xmlns:a16="http://schemas.microsoft.com/office/drawing/2014/main" id="{D34CB925-A3FC-FD43-5C27-DB6A47724997}"/>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27BF8AC5-8BB7-7B32-515D-F98DCA0F6883}"/>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BB640D0C-8723-3680-4837-C4293629771C}"/>
              </a:ext>
            </a:extLst>
          </p:cNvPr>
          <p:cNvSpPr>
            <a:spLocks noGrp="1"/>
          </p:cNvSpPr>
          <p:nvPr>
            <p:ph type="sldNum" sz="quarter" idx="12"/>
          </p:nvPr>
        </p:nvSpPr>
        <p:spPr/>
        <p:txBody>
          <a:bodyPr/>
          <a:lstStyle/>
          <a:p>
            <a:fld id="{7A798C28-B5A2-491D-B7FF-715EE3EE607D}" type="slidenum">
              <a:rPr lang="en-US" smtClean="0"/>
              <a:t>35</a:t>
            </a:fld>
            <a:endParaRPr lang="en-US"/>
          </a:p>
        </p:txBody>
      </p:sp>
    </p:spTree>
    <p:extLst>
      <p:ext uri="{BB962C8B-B14F-4D97-AF65-F5344CB8AC3E}">
        <p14:creationId xmlns:p14="http://schemas.microsoft.com/office/powerpoint/2010/main" val="3249467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3317-416E-4712-91B5-7C87FA004F90}"/>
              </a:ext>
            </a:extLst>
          </p:cNvPr>
          <p:cNvSpPr>
            <a:spLocks noGrp="1"/>
          </p:cNvSpPr>
          <p:nvPr>
            <p:ph type="title"/>
          </p:nvPr>
        </p:nvSpPr>
        <p:spPr/>
        <p:txBody>
          <a:bodyPr/>
          <a:lstStyle/>
          <a:p>
            <a:r>
              <a:rPr lang="en-US" dirty="0"/>
              <a:t>Data Capture (control software)</a:t>
            </a:r>
          </a:p>
        </p:txBody>
      </p:sp>
      <p:sp>
        <p:nvSpPr>
          <p:cNvPr id="3" name="Content Placeholder 2">
            <a:extLst>
              <a:ext uri="{FF2B5EF4-FFF2-40B4-BE49-F238E27FC236}">
                <a16:creationId xmlns:a16="http://schemas.microsoft.com/office/drawing/2014/main" id="{B280EC09-9B0B-4873-9E7B-691A15183781}"/>
              </a:ext>
            </a:extLst>
          </p:cNvPr>
          <p:cNvSpPr>
            <a:spLocks noGrp="1"/>
          </p:cNvSpPr>
          <p:nvPr>
            <p:ph idx="1"/>
          </p:nvPr>
        </p:nvSpPr>
        <p:spPr/>
        <p:txBody>
          <a:bodyPr/>
          <a:lstStyle/>
          <a:p>
            <a:r>
              <a:rPr lang="en-US" dirty="0"/>
              <a:t>Check flying conditions (ex. wind, clouds)</a:t>
            </a:r>
          </a:p>
          <a:p>
            <a:r>
              <a:rPr lang="en-US" dirty="0"/>
              <a:t>Pre-flight the drone</a:t>
            </a:r>
          </a:p>
          <a:p>
            <a:r>
              <a:rPr lang="en-US" dirty="0"/>
              <a:t>Execute the mission</a:t>
            </a:r>
          </a:p>
          <a:p>
            <a:r>
              <a:rPr lang="en-US" dirty="0"/>
              <a:t>Download the images</a:t>
            </a:r>
          </a:p>
        </p:txBody>
      </p:sp>
      <p:sp>
        <p:nvSpPr>
          <p:cNvPr id="4" name="Date Placeholder 3">
            <a:extLst>
              <a:ext uri="{FF2B5EF4-FFF2-40B4-BE49-F238E27FC236}">
                <a16:creationId xmlns:a16="http://schemas.microsoft.com/office/drawing/2014/main" id="{9F06F381-B0C6-7D82-1930-7C4B1ACB3C4C}"/>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0D8DD2BE-D066-C404-0DE8-AB2E7DF847BE}"/>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9B0DA3CB-E1F9-9D5C-671E-580202F68A87}"/>
              </a:ext>
            </a:extLst>
          </p:cNvPr>
          <p:cNvSpPr>
            <a:spLocks noGrp="1"/>
          </p:cNvSpPr>
          <p:nvPr>
            <p:ph type="sldNum" sz="quarter" idx="12"/>
          </p:nvPr>
        </p:nvSpPr>
        <p:spPr/>
        <p:txBody>
          <a:bodyPr/>
          <a:lstStyle/>
          <a:p>
            <a:fld id="{7A798C28-B5A2-491D-B7FF-715EE3EE607D}" type="slidenum">
              <a:rPr lang="en-US" smtClean="0"/>
              <a:t>36</a:t>
            </a:fld>
            <a:endParaRPr lang="en-US"/>
          </a:p>
        </p:txBody>
      </p:sp>
    </p:spTree>
    <p:extLst>
      <p:ext uri="{BB962C8B-B14F-4D97-AF65-F5344CB8AC3E}">
        <p14:creationId xmlns:p14="http://schemas.microsoft.com/office/powerpoint/2010/main" val="3220838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1D4EF7-4570-4658-AF64-F40C30640591}"/>
              </a:ext>
            </a:extLst>
          </p:cNvPr>
          <p:cNvSpPr>
            <a:spLocks noGrp="1"/>
          </p:cNvSpPr>
          <p:nvPr>
            <p:ph type="ctrTitle"/>
          </p:nvPr>
        </p:nvSpPr>
        <p:spPr/>
        <p:txBody>
          <a:bodyPr/>
          <a:lstStyle/>
          <a:p>
            <a:r>
              <a:rPr lang="en-US" dirty="0"/>
              <a:t>Processing the Images</a:t>
            </a:r>
          </a:p>
        </p:txBody>
      </p:sp>
      <p:sp>
        <p:nvSpPr>
          <p:cNvPr id="5" name="Subtitle 4">
            <a:extLst>
              <a:ext uri="{FF2B5EF4-FFF2-40B4-BE49-F238E27FC236}">
                <a16:creationId xmlns:a16="http://schemas.microsoft.com/office/drawing/2014/main" id="{50F295DD-4846-1691-F754-8B5AEC308247}"/>
              </a:ext>
            </a:extLst>
          </p:cNvPr>
          <p:cNvSpPr>
            <a:spLocks noGrp="1"/>
          </p:cNvSpPr>
          <p:nvPr>
            <p:ph type="subTitle" idx="1"/>
          </p:nvPr>
        </p:nvSpPr>
        <p:spPr/>
        <p:txBody>
          <a:bodyPr/>
          <a:lstStyle/>
          <a:p>
            <a:endParaRPr lang="en-US" dirty="0"/>
          </a:p>
        </p:txBody>
      </p:sp>
      <p:sp>
        <p:nvSpPr>
          <p:cNvPr id="2" name="Date Placeholder 1">
            <a:extLst>
              <a:ext uri="{FF2B5EF4-FFF2-40B4-BE49-F238E27FC236}">
                <a16:creationId xmlns:a16="http://schemas.microsoft.com/office/drawing/2014/main" id="{BFF9EBD2-94D7-AEED-B36C-F2C8D2307536}"/>
              </a:ext>
            </a:extLst>
          </p:cNvPr>
          <p:cNvSpPr>
            <a:spLocks noGrp="1"/>
          </p:cNvSpPr>
          <p:nvPr>
            <p:ph type="dt" sz="half" idx="10"/>
          </p:nvPr>
        </p:nvSpPr>
        <p:spPr/>
        <p:txBody>
          <a:bodyPr/>
          <a:lstStyle/>
          <a:p>
            <a:r>
              <a:rPr lang="en-US"/>
              <a:t>6/19/2022</a:t>
            </a:r>
          </a:p>
        </p:txBody>
      </p:sp>
      <p:sp>
        <p:nvSpPr>
          <p:cNvPr id="3" name="Footer Placeholder 2">
            <a:extLst>
              <a:ext uri="{FF2B5EF4-FFF2-40B4-BE49-F238E27FC236}">
                <a16:creationId xmlns:a16="http://schemas.microsoft.com/office/drawing/2014/main" id="{ABEBBC39-2809-E1BE-D222-4268BCD90BD1}"/>
              </a:ext>
            </a:extLst>
          </p:cNvPr>
          <p:cNvSpPr>
            <a:spLocks noGrp="1"/>
          </p:cNvSpPr>
          <p:nvPr>
            <p:ph type="ftr" sz="quarter" idx="11"/>
          </p:nvPr>
        </p:nvSpPr>
        <p:spPr/>
        <p:txBody>
          <a:bodyPr/>
          <a:lstStyle/>
          <a:p>
            <a:r>
              <a:rPr lang="en-US"/>
              <a:t>CATA Skliis</a:t>
            </a:r>
          </a:p>
        </p:txBody>
      </p:sp>
      <p:sp>
        <p:nvSpPr>
          <p:cNvPr id="6" name="Slide Number Placeholder 5">
            <a:extLst>
              <a:ext uri="{FF2B5EF4-FFF2-40B4-BE49-F238E27FC236}">
                <a16:creationId xmlns:a16="http://schemas.microsoft.com/office/drawing/2014/main" id="{8B3FB606-3E46-00EF-A7C0-D107D6494F0F}"/>
              </a:ext>
            </a:extLst>
          </p:cNvPr>
          <p:cNvSpPr>
            <a:spLocks noGrp="1"/>
          </p:cNvSpPr>
          <p:nvPr>
            <p:ph type="sldNum" sz="quarter" idx="12"/>
          </p:nvPr>
        </p:nvSpPr>
        <p:spPr/>
        <p:txBody>
          <a:bodyPr/>
          <a:lstStyle/>
          <a:p>
            <a:fld id="{7A798C28-B5A2-491D-B7FF-715EE3EE607D}" type="slidenum">
              <a:rPr lang="en-US" smtClean="0"/>
              <a:t>37</a:t>
            </a:fld>
            <a:endParaRPr lang="en-US"/>
          </a:p>
        </p:txBody>
      </p:sp>
    </p:spTree>
    <p:extLst>
      <p:ext uri="{BB962C8B-B14F-4D97-AF65-F5344CB8AC3E}">
        <p14:creationId xmlns:p14="http://schemas.microsoft.com/office/powerpoint/2010/main" val="1261315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86E7-5ACB-4486-AFA6-5D047BCD4127}"/>
              </a:ext>
            </a:extLst>
          </p:cNvPr>
          <p:cNvSpPr>
            <a:spLocks noGrp="1"/>
          </p:cNvSpPr>
          <p:nvPr>
            <p:ph type="title"/>
          </p:nvPr>
        </p:nvSpPr>
        <p:spPr/>
        <p:txBody>
          <a:bodyPr/>
          <a:lstStyle/>
          <a:p>
            <a:pPr lvl="0"/>
            <a:r>
              <a:rPr lang="en-US" dirty="0"/>
              <a:t>Sensors</a:t>
            </a:r>
          </a:p>
        </p:txBody>
      </p:sp>
      <p:sp>
        <p:nvSpPr>
          <p:cNvPr id="3" name="Content Placeholder 2">
            <a:extLst>
              <a:ext uri="{FF2B5EF4-FFF2-40B4-BE49-F238E27FC236}">
                <a16:creationId xmlns:a16="http://schemas.microsoft.com/office/drawing/2014/main" id="{52F56AA2-80DA-4FE5-A6D2-3BB7B59E54F5}"/>
              </a:ext>
            </a:extLst>
          </p:cNvPr>
          <p:cNvSpPr>
            <a:spLocks noGrp="1"/>
          </p:cNvSpPr>
          <p:nvPr>
            <p:ph idx="1"/>
          </p:nvPr>
        </p:nvSpPr>
        <p:spPr/>
        <p:txBody>
          <a:bodyPr>
            <a:normAutofit fontScale="77500" lnSpcReduction="20000"/>
          </a:bodyPr>
          <a:lstStyle/>
          <a:p>
            <a:r>
              <a:rPr lang="en-US" dirty="0"/>
              <a:t>Video and Still Photos</a:t>
            </a:r>
          </a:p>
          <a:p>
            <a:r>
              <a:rPr lang="en-US" dirty="0"/>
              <a:t>RGB (Red, Green, Blue)</a:t>
            </a:r>
          </a:p>
          <a:p>
            <a:pPr lvl="1"/>
            <a:r>
              <a:rPr lang="en-US" dirty="0"/>
              <a:t>Color camera</a:t>
            </a:r>
          </a:p>
          <a:p>
            <a:pPr lvl="1"/>
            <a:r>
              <a:rPr lang="en-US" dirty="0"/>
              <a:t>Analysis: </a:t>
            </a:r>
          </a:p>
          <a:p>
            <a:pPr lvl="2"/>
            <a:r>
              <a:rPr lang="en-US" dirty="0"/>
              <a:t>Visual</a:t>
            </a:r>
          </a:p>
          <a:p>
            <a:pPr lvl="2"/>
            <a:r>
              <a:rPr lang="en-US" dirty="0"/>
              <a:t>VARI (red/green ratio)</a:t>
            </a:r>
          </a:p>
          <a:p>
            <a:r>
              <a:rPr lang="en-US" dirty="0"/>
              <a:t>Near IR (Infra-red)</a:t>
            </a:r>
          </a:p>
          <a:p>
            <a:pPr lvl="1"/>
            <a:r>
              <a:rPr lang="en-US" dirty="0"/>
              <a:t>NDVI – Normalized Difference Vegetation Index</a:t>
            </a:r>
          </a:p>
          <a:p>
            <a:pPr lvl="1"/>
            <a:r>
              <a:rPr lang="en-US" dirty="0"/>
              <a:t>Sensitive to Chlorophyll levels.</a:t>
            </a:r>
          </a:p>
          <a:p>
            <a:r>
              <a:rPr lang="en-US" dirty="0"/>
              <a:t>Using with your drone</a:t>
            </a:r>
          </a:p>
          <a:p>
            <a:pPr lvl="1"/>
            <a:r>
              <a:rPr lang="en-US" dirty="0"/>
              <a:t>Drones typically come with RGB, but some may be ordered with other sensors</a:t>
            </a:r>
          </a:p>
          <a:p>
            <a:pPr lvl="1"/>
            <a:r>
              <a:rPr lang="en-US" dirty="0"/>
              <a:t>Replacement sensors are designed to replace the OEM camera.</a:t>
            </a:r>
          </a:p>
          <a:p>
            <a:pPr lvl="1"/>
            <a:r>
              <a:rPr lang="en-US" dirty="0"/>
              <a:t>External sensors may be attached to the drone (alters the flight characteristics)</a:t>
            </a:r>
          </a:p>
          <a:p>
            <a:pPr lvl="1"/>
            <a:r>
              <a:rPr lang="en-US" dirty="0"/>
              <a:t>Altering the drone may void the warranty.  </a:t>
            </a:r>
          </a:p>
          <a:p>
            <a:pPr lvl="1"/>
            <a:r>
              <a:rPr lang="en-US" dirty="0"/>
              <a:t>The speed of image capture affect the maximum ground speed</a:t>
            </a:r>
          </a:p>
        </p:txBody>
      </p:sp>
      <p:sp>
        <p:nvSpPr>
          <p:cNvPr id="4" name="Date Placeholder 3">
            <a:extLst>
              <a:ext uri="{FF2B5EF4-FFF2-40B4-BE49-F238E27FC236}">
                <a16:creationId xmlns:a16="http://schemas.microsoft.com/office/drawing/2014/main" id="{765020AA-BE02-80BA-C2C9-6941908CE84D}"/>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46A54300-0644-67BD-F65F-480D0223F42F}"/>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C0D2D316-E4A6-FE46-8240-B4EF1561326B}"/>
              </a:ext>
            </a:extLst>
          </p:cNvPr>
          <p:cNvSpPr>
            <a:spLocks noGrp="1"/>
          </p:cNvSpPr>
          <p:nvPr>
            <p:ph type="sldNum" sz="quarter" idx="12"/>
          </p:nvPr>
        </p:nvSpPr>
        <p:spPr/>
        <p:txBody>
          <a:bodyPr/>
          <a:lstStyle/>
          <a:p>
            <a:fld id="{7A798C28-B5A2-491D-B7FF-715EE3EE607D}" type="slidenum">
              <a:rPr lang="en-US" smtClean="0"/>
              <a:t>38</a:t>
            </a:fld>
            <a:endParaRPr lang="en-US"/>
          </a:p>
        </p:txBody>
      </p:sp>
    </p:spTree>
    <p:extLst>
      <p:ext uri="{BB962C8B-B14F-4D97-AF65-F5344CB8AC3E}">
        <p14:creationId xmlns:p14="http://schemas.microsoft.com/office/powerpoint/2010/main" val="3372953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A7A0-64A4-EA6B-C366-57D60E622C13}"/>
              </a:ext>
            </a:extLst>
          </p:cNvPr>
          <p:cNvSpPr>
            <a:spLocks noGrp="1"/>
          </p:cNvSpPr>
          <p:nvPr>
            <p:ph type="title"/>
          </p:nvPr>
        </p:nvSpPr>
        <p:spPr/>
        <p:txBody>
          <a:bodyPr/>
          <a:lstStyle/>
          <a:p>
            <a:r>
              <a:rPr lang="en-US" dirty="0"/>
              <a:t>Sensors</a:t>
            </a:r>
          </a:p>
        </p:txBody>
      </p:sp>
      <p:sp>
        <p:nvSpPr>
          <p:cNvPr id="3" name="Content Placeholder 2">
            <a:extLst>
              <a:ext uri="{FF2B5EF4-FFF2-40B4-BE49-F238E27FC236}">
                <a16:creationId xmlns:a16="http://schemas.microsoft.com/office/drawing/2014/main" id="{D8C7A7C1-BFC2-C7A9-AE96-89867617A525}"/>
              </a:ext>
            </a:extLst>
          </p:cNvPr>
          <p:cNvSpPr>
            <a:spLocks noGrp="1"/>
          </p:cNvSpPr>
          <p:nvPr>
            <p:ph idx="1"/>
          </p:nvPr>
        </p:nvSpPr>
        <p:spPr/>
        <p:txBody>
          <a:bodyPr/>
          <a:lstStyle/>
          <a:p>
            <a:r>
              <a:rPr lang="en-US" dirty="0"/>
              <a:t>Least expensive is RGB (Red-Green-Blue)</a:t>
            </a:r>
          </a:p>
          <a:p>
            <a:pPr lvl="1"/>
            <a:r>
              <a:rPr lang="en-US" dirty="0"/>
              <a:t>3 bands</a:t>
            </a:r>
          </a:p>
          <a:p>
            <a:pPr lvl="1"/>
            <a:r>
              <a:rPr lang="en-US" dirty="0"/>
              <a:t>Can be process as VARI</a:t>
            </a:r>
          </a:p>
          <a:p>
            <a:r>
              <a:rPr lang="en-US" dirty="0"/>
              <a:t>Near-IR </a:t>
            </a:r>
          </a:p>
        </p:txBody>
      </p:sp>
      <p:sp>
        <p:nvSpPr>
          <p:cNvPr id="4" name="Date Placeholder 3">
            <a:extLst>
              <a:ext uri="{FF2B5EF4-FFF2-40B4-BE49-F238E27FC236}">
                <a16:creationId xmlns:a16="http://schemas.microsoft.com/office/drawing/2014/main" id="{4B55E235-1797-B1BE-BCA1-A21C31F321E5}"/>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3BBC1B6C-8BCF-7597-07CB-3DE0291A2EB3}"/>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50BB52F1-4C2A-1552-48E0-A9A973B20700}"/>
              </a:ext>
            </a:extLst>
          </p:cNvPr>
          <p:cNvSpPr>
            <a:spLocks noGrp="1"/>
          </p:cNvSpPr>
          <p:nvPr>
            <p:ph type="sldNum" sz="quarter" idx="12"/>
          </p:nvPr>
        </p:nvSpPr>
        <p:spPr/>
        <p:txBody>
          <a:bodyPr/>
          <a:lstStyle/>
          <a:p>
            <a:fld id="{7A798C28-B5A2-491D-B7FF-715EE3EE607D}" type="slidenum">
              <a:rPr lang="en-US" smtClean="0"/>
              <a:t>39</a:t>
            </a:fld>
            <a:endParaRPr lang="en-US"/>
          </a:p>
        </p:txBody>
      </p:sp>
    </p:spTree>
    <p:extLst>
      <p:ext uri="{BB962C8B-B14F-4D97-AF65-F5344CB8AC3E}">
        <p14:creationId xmlns:p14="http://schemas.microsoft.com/office/powerpoint/2010/main" val="491621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A9B0C-7DD1-078C-59A5-0E8394C08D8C}"/>
              </a:ext>
            </a:extLst>
          </p:cNvPr>
          <p:cNvSpPr>
            <a:spLocks noGrp="1"/>
          </p:cNvSpPr>
          <p:nvPr>
            <p:ph type="title"/>
          </p:nvPr>
        </p:nvSpPr>
        <p:spPr/>
        <p:txBody>
          <a:bodyPr/>
          <a:lstStyle/>
          <a:p>
            <a:r>
              <a:rPr lang="en-US" dirty="0"/>
              <a:t>Why Drones?</a:t>
            </a:r>
          </a:p>
        </p:txBody>
      </p:sp>
      <p:sp>
        <p:nvSpPr>
          <p:cNvPr id="3" name="Content Placeholder 2">
            <a:extLst>
              <a:ext uri="{FF2B5EF4-FFF2-40B4-BE49-F238E27FC236}">
                <a16:creationId xmlns:a16="http://schemas.microsoft.com/office/drawing/2014/main" id="{C97E2FDF-0962-5FB6-8835-888C9D0E5AE7}"/>
              </a:ext>
            </a:extLst>
          </p:cNvPr>
          <p:cNvSpPr>
            <a:spLocks noGrp="1"/>
          </p:cNvSpPr>
          <p:nvPr>
            <p:ph idx="1"/>
          </p:nvPr>
        </p:nvSpPr>
        <p:spPr/>
        <p:txBody>
          <a:bodyPr>
            <a:normAutofit lnSpcReduction="10000"/>
          </a:bodyPr>
          <a:lstStyle/>
          <a:p>
            <a:r>
              <a:rPr lang="en-US" dirty="0"/>
              <a:t>Drones are being used for many industries</a:t>
            </a:r>
          </a:p>
          <a:p>
            <a:pPr lvl="1"/>
            <a:r>
              <a:rPr lang="en-US" dirty="0"/>
              <a:t>Ag</a:t>
            </a:r>
          </a:p>
          <a:p>
            <a:pPr lvl="1"/>
            <a:r>
              <a:rPr lang="en-US" dirty="0"/>
              <a:t>Solar</a:t>
            </a:r>
          </a:p>
          <a:p>
            <a:pPr lvl="1"/>
            <a:r>
              <a:rPr lang="en-US" dirty="0"/>
              <a:t>Building Maintenance</a:t>
            </a:r>
          </a:p>
          <a:p>
            <a:pPr lvl="1"/>
            <a:r>
              <a:rPr lang="en-US" dirty="0"/>
              <a:t>Law Enforcement</a:t>
            </a:r>
          </a:p>
          <a:p>
            <a:pPr lvl="1"/>
            <a:r>
              <a:rPr lang="en-US" dirty="0"/>
              <a:t>Fire Fighting</a:t>
            </a:r>
          </a:p>
          <a:p>
            <a:pPr lvl="1"/>
            <a:r>
              <a:rPr lang="en-US" dirty="0"/>
              <a:t>Utilities</a:t>
            </a:r>
          </a:p>
          <a:p>
            <a:r>
              <a:rPr lang="en-US" dirty="0"/>
              <a:t>Drones are cost effective for remote sensing</a:t>
            </a:r>
          </a:p>
          <a:p>
            <a:r>
              <a:rPr lang="en-US" dirty="0"/>
              <a:t>Gee Whiz factor!</a:t>
            </a:r>
          </a:p>
          <a:p>
            <a:r>
              <a:rPr lang="en-US" dirty="0"/>
              <a:t>A lot of science can be introduced</a:t>
            </a:r>
          </a:p>
        </p:txBody>
      </p:sp>
      <p:sp>
        <p:nvSpPr>
          <p:cNvPr id="4" name="Date Placeholder 3">
            <a:extLst>
              <a:ext uri="{FF2B5EF4-FFF2-40B4-BE49-F238E27FC236}">
                <a16:creationId xmlns:a16="http://schemas.microsoft.com/office/drawing/2014/main" id="{4BB00C89-FA6F-495E-6A38-00F1C2ED23A0}"/>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765794E1-4767-673F-5BC2-A4FE8A9D0405}"/>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055F9A6A-0BD8-E11B-E020-59031C7981D1}"/>
              </a:ext>
            </a:extLst>
          </p:cNvPr>
          <p:cNvSpPr>
            <a:spLocks noGrp="1"/>
          </p:cNvSpPr>
          <p:nvPr>
            <p:ph type="sldNum" sz="quarter" idx="12"/>
          </p:nvPr>
        </p:nvSpPr>
        <p:spPr/>
        <p:txBody>
          <a:bodyPr/>
          <a:lstStyle/>
          <a:p>
            <a:fld id="{7A798C28-B5A2-491D-B7FF-715EE3EE607D}" type="slidenum">
              <a:rPr lang="en-US" smtClean="0"/>
              <a:t>4</a:t>
            </a:fld>
            <a:endParaRPr lang="en-US"/>
          </a:p>
        </p:txBody>
      </p:sp>
    </p:spTree>
    <p:extLst>
      <p:ext uri="{BB962C8B-B14F-4D97-AF65-F5344CB8AC3E}">
        <p14:creationId xmlns:p14="http://schemas.microsoft.com/office/powerpoint/2010/main" val="1387774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A337-6354-4FC4-8029-BE1FF9CB51DE}"/>
              </a:ext>
            </a:extLst>
          </p:cNvPr>
          <p:cNvSpPr>
            <a:spLocks noGrp="1"/>
          </p:cNvSpPr>
          <p:nvPr>
            <p:ph type="title"/>
          </p:nvPr>
        </p:nvSpPr>
        <p:spPr/>
        <p:txBody>
          <a:bodyPr/>
          <a:lstStyle/>
          <a:p>
            <a:r>
              <a:rPr lang="en-US" dirty="0"/>
              <a:t>Stitching and Analysis (software)</a:t>
            </a:r>
          </a:p>
        </p:txBody>
      </p:sp>
      <p:sp>
        <p:nvSpPr>
          <p:cNvPr id="3" name="Content Placeholder 2">
            <a:extLst>
              <a:ext uri="{FF2B5EF4-FFF2-40B4-BE49-F238E27FC236}">
                <a16:creationId xmlns:a16="http://schemas.microsoft.com/office/drawing/2014/main" id="{82D33A95-FF13-4933-9FD1-255DDAF3AEB6}"/>
              </a:ext>
            </a:extLst>
          </p:cNvPr>
          <p:cNvSpPr>
            <a:spLocks noGrp="1"/>
          </p:cNvSpPr>
          <p:nvPr>
            <p:ph idx="1"/>
          </p:nvPr>
        </p:nvSpPr>
        <p:spPr/>
        <p:txBody>
          <a:bodyPr/>
          <a:lstStyle/>
          <a:p>
            <a:r>
              <a:rPr lang="en-US" dirty="0"/>
              <a:t>Stitching will combine individual images into one.</a:t>
            </a:r>
          </a:p>
          <a:p>
            <a:r>
              <a:rPr lang="en-US" dirty="0"/>
              <a:t>Analysis</a:t>
            </a:r>
          </a:p>
          <a:p>
            <a:pPr lvl="1"/>
            <a:r>
              <a:rPr lang="en-US" dirty="0"/>
              <a:t>Visual (color image)</a:t>
            </a:r>
          </a:p>
          <a:p>
            <a:pPr lvl="1"/>
            <a:r>
              <a:rPr lang="en-US" dirty="0"/>
              <a:t>VARI – A ratio of red and green bands.  Simple RGB sensor</a:t>
            </a:r>
          </a:p>
          <a:p>
            <a:pPr lvl="1"/>
            <a:r>
              <a:rPr lang="en-US" dirty="0"/>
              <a:t>NDVI – the most common in Ag</a:t>
            </a:r>
          </a:p>
          <a:p>
            <a:pPr lvl="2"/>
            <a:r>
              <a:rPr lang="en-US" dirty="0"/>
              <a:t>Requires Near Infrared sensor</a:t>
            </a:r>
          </a:p>
          <a:p>
            <a:pPr lvl="2"/>
            <a:r>
              <a:rPr lang="en-US" dirty="0"/>
              <a:t>Ratio of red to Near IR</a:t>
            </a:r>
          </a:p>
        </p:txBody>
      </p:sp>
      <p:sp>
        <p:nvSpPr>
          <p:cNvPr id="4" name="Date Placeholder 3">
            <a:extLst>
              <a:ext uri="{FF2B5EF4-FFF2-40B4-BE49-F238E27FC236}">
                <a16:creationId xmlns:a16="http://schemas.microsoft.com/office/drawing/2014/main" id="{B9B7EE77-15CF-20C8-EF2E-4975151E4C64}"/>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DB7BEB14-724C-8964-C71E-8115142832C3}"/>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A00C7390-8074-BE41-6415-B8C9E1C1F3A4}"/>
              </a:ext>
            </a:extLst>
          </p:cNvPr>
          <p:cNvSpPr>
            <a:spLocks noGrp="1"/>
          </p:cNvSpPr>
          <p:nvPr>
            <p:ph type="sldNum" sz="quarter" idx="12"/>
          </p:nvPr>
        </p:nvSpPr>
        <p:spPr/>
        <p:txBody>
          <a:bodyPr/>
          <a:lstStyle/>
          <a:p>
            <a:fld id="{7A798C28-B5A2-491D-B7FF-715EE3EE607D}" type="slidenum">
              <a:rPr lang="en-US" smtClean="0"/>
              <a:t>40</a:t>
            </a:fld>
            <a:endParaRPr lang="en-US"/>
          </a:p>
        </p:txBody>
      </p:sp>
    </p:spTree>
    <p:extLst>
      <p:ext uri="{BB962C8B-B14F-4D97-AF65-F5344CB8AC3E}">
        <p14:creationId xmlns:p14="http://schemas.microsoft.com/office/powerpoint/2010/main" val="339355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7DD74-20CD-E394-2292-21D7E1A1560B}"/>
              </a:ext>
            </a:extLst>
          </p:cNvPr>
          <p:cNvSpPr>
            <a:spLocks noGrp="1"/>
          </p:cNvSpPr>
          <p:nvPr>
            <p:ph type="title"/>
          </p:nvPr>
        </p:nvSpPr>
        <p:spPr/>
        <p:txBody>
          <a:bodyPr/>
          <a:lstStyle/>
          <a:p>
            <a:r>
              <a:rPr lang="en-US" dirty="0" err="1"/>
              <a:t>WebODM</a:t>
            </a:r>
            <a:endParaRPr lang="en-US" dirty="0"/>
          </a:p>
        </p:txBody>
      </p:sp>
      <p:sp>
        <p:nvSpPr>
          <p:cNvPr id="3" name="Content Placeholder 2">
            <a:extLst>
              <a:ext uri="{FF2B5EF4-FFF2-40B4-BE49-F238E27FC236}">
                <a16:creationId xmlns:a16="http://schemas.microsoft.com/office/drawing/2014/main" id="{0FA3D135-7FC4-6878-612B-B5C399B8E4BD}"/>
              </a:ext>
            </a:extLst>
          </p:cNvPr>
          <p:cNvSpPr>
            <a:spLocks noGrp="1"/>
          </p:cNvSpPr>
          <p:nvPr>
            <p:ph idx="1"/>
          </p:nvPr>
        </p:nvSpPr>
        <p:spPr/>
        <p:txBody>
          <a:bodyPr/>
          <a:lstStyle/>
          <a:p>
            <a:r>
              <a:rPr lang="en-US" dirty="0"/>
              <a:t>Stitching </a:t>
            </a:r>
          </a:p>
          <a:p>
            <a:r>
              <a:rPr lang="en-US" dirty="0"/>
              <a:t>Analysis VARI</a:t>
            </a:r>
          </a:p>
        </p:txBody>
      </p:sp>
      <p:sp>
        <p:nvSpPr>
          <p:cNvPr id="4" name="Date Placeholder 3">
            <a:extLst>
              <a:ext uri="{FF2B5EF4-FFF2-40B4-BE49-F238E27FC236}">
                <a16:creationId xmlns:a16="http://schemas.microsoft.com/office/drawing/2014/main" id="{A8E075B7-87F6-A699-530F-DADE44D3AA40}"/>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BB620652-F4C3-C870-8134-B13E5D34E796}"/>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7B8751C9-4946-DF57-6738-38B1DBDC1CA0}"/>
              </a:ext>
            </a:extLst>
          </p:cNvPr>
          <p:cNvSpPr>
            <a:spLocks noGrp="1"/>
          </p:cNvSpPr>
          <p:nvPr>
            <p:ph type="sldNum" sz="quarter" idx="12"/>
          </p:nvPr>
        </p:nvSpPr>
        <p:spPr/>
        <p:txBody>
          <a:bodyPr/>
          <a:lstStyle/>
          <a:p>
            <a:fld id="{7A798C28-B5A2-491D-B7FF-715EE3EE607D}" type="slidenum">
              <a:rPr lang="en-US" smtClean="0"/>
              <a:t>41</a:t>
            </a:fld>
            <a:endParaRPr lang="en-US"/>
          </a:p>
        </p:txBody>
      </p:sp>
    </p:spTree>
    <p:extLst>
      <p:ext uri="{BB962C8B-B14F-4D97-AF65-F5344CB8AC3E}">
        <p14:creationId xmlns:p14="http://schemas.microsoft.com/office/powerpoint/2010/main" val="3658745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4FDF-55B5-9194-371D-2136530BAD0E}"/>
              </a:ext>
            </a:extLst>
          </p:cNvPr>
          <p:cNvSpPr>
            <a:spLocks noGrp="1"/>
          </p:cNvSpPr>
          <p:nvPr>
            <p:ph type="ctrTitle"/>
          </p:nvPr>
        </p:nvSpPr>
        <p:spPr/>
        <p:txBody>
          <a:bodyPr/>
          <a:lstStyle/>
          <a:p>
            <a:r>
              <a:rPr lang="en-US" dirty="0"/>
              <a:t>Curriculum</a:t>
            </a:r>
          </a:p>
        </p:txBody>
      </p:sp>
      <p:sp>
        <p:nvSpPr>
          <p:cNvPr id="4" name="Subtitle 3">
            <a:extLst>
              <a:ext uri="{FF2B5EF4-FFF2-40B4-BE49-F238E27FC236}">
                <a16:creationId xmlns:a16="http://schemas.microsoft.com/office/drawing/2014/main" id="{BA5D3CA0-CCA2-D811-E564-4BF441E11D60}"/>
              </a:ext>
            </a:extLst>
          </p:cNvPr>
          <p:cNvSpPr>
            <a:spLocks noGrp="1"/>
          </p:cNvSpPr>
          <p:nvPr>
            <p:ph type="subTitle" idx="1"/>
          </p:nvPr>
        </p:nvSpPr>
        <p:spPr/>
        <p:txBody>
          <a:bodyPr/>
          <a:lstStyle/>
          <a:p>
            <a:endParaRPr lang="en-US" dirty="0"/>
          </a:p>
        </p:txBody>
      </p:sp>
      <p:sp>
        <p:nvSpPr>
          <p:cNvPr id="3" name="Date Placeholder 2">
            <a:extLst>
              <a:ext uri="{FF2B5EF4-FFF2-40B4-BE49-F238E27FC236}">
                <a16:creationId xmlns:a16="http://schemas.microsoft.com/office/drawing/2014/main" id="{593D4352-42D7-AFC4-0D39-E14149033523}"/>
              </a:ext>
            </a:extLst>
          </p:cNvPr>
          <p:cNvSpPr>
            <a:spLocks noGrp="1"/>
          </p:cNvSpPr>
          <p:nvPr>
            <p:ph type="dt" sz="half" idx="10"/>
          </p:nvPr>
        </p:nvSpPr>
        <p:spPr/>
        <p:txBody>
          <a:bodyPr/>
          <a:lstStyle/>
          <a:p>
            <a:r>
              <a:rPr lang="en-US"/>
              <a:t>6/19/2022</a:t>
            </a:r>
          </a:p>
        </p:txBody>
      </p:sp>
      <p:sp>
        <p:nvSpPr>
          <p:cNvPr id="5" name="Footer Placeholder 4">
            <a:extLst>
              <a:ext uri="{FF2B5EF4-FFF2-40B4-BE49-F238E27FC236}">
                <a16:creationId xmlns:a16="http://schemas.microsoft.com/office/drawing/2014/main" id="{94D50CB5-6AB0-8193-5793-EF43339F17A9}"/>
              </a:ext>
            </a:extLst>
          </p:cNvPr>
          <p:cNvSpPr>
            <a:spLocks noGrp="1"/>
          </p:cNvSpPr>
          <p:nvPr>
            <p:ph type="ftr" sz="quarter" idx="11"/>
          </p:nvPr>
        </p:nvSpPr>
        <p:spPr/>
        <p:txBody>
          <a:bodyPr/>
          <a:lstStyle/>
          <a:p>
            <a:r>
              <a:rPr lang="en-US"/>
              <a:t>CATA Skliis</a:t>
            </a:r>
          </a:p>
        </p:txBody>
      </p:sp>
      <p:sp>
        <p:nvSpPr>
          <p:cNvPr id="6" name="Slide Number Placeholder 5">
            <a:extLst>
              <a:ext uri="{FF2B5EF4-FFF2-40B4-BE49-F238E27FC236}">
                <a16:creationId xmlns:a16="http://schemas.microsoft.com/office/drawing/2014/main" id="{4612B9FA-50BF-9C86-A8F2-94E31A24AAE4}"/>
              </a:ext>
            </a:extLst>
          </p:cNvPr>
          <p:cNvSpPr>
            <a:spLocks noGrp="1"/>
          </p:cNvSpPr>
          <p:nvPr>
            <p:ph type="sldNum" sz="quarter" idx="12"/>
          </p:nvPr>
        </p:nvSpPr>
        <p:spPr/>
        <p:txBody>
          <a:bodyPr/>
          <a:lstStyle/>
          <a:p>
            <a:fld id="{7A798C28-B5A2-491D-B7FF-715EE3EE607D}" type="slidenum">
              <a:rPr lang="en-US" smtClean="0"/>
              <a:t>42</a:t>
            </a:fld>
            <a:endParaRPr lang="en-US"/>
          </a:p>
        </p:txBody>
      </p:sp>
    </p:spTree>
    <p:extLst>
      <p:ext uri="{BB962C8B-B14F-4D97-AF65-F5344CB8AC3E}">
        <p14:creationId xmlns:p14="http://schemas.microsoft.com/office/powerpoint/2010/main" val="1920769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98B52-EEC8-E99A-24DC-C66EC9703D4C}"/>
              </a:ext>
            </a:extLst>
          </p:cNvPr>
          <p:cNvSpPr>
            <a:spLocks noGrp="1"/>
          </p:cNvSpPr>
          <p:nvPr>
            <p:ph type="title"/>
          </p:nvPr>
        </p:nvSpPr>
        <p:spPr/>
        <p:txBody>
          <a:bodyPr/>
          <a:lstStyle/>
          <a:p>
            <a:r>
              <a:rPr lang="en-US" dirty="0"/>
              <a:t>Developing a Curriculum</a:t>
            </a:r>
          </a:p>
        </p:txBody>
      </p:sp>
      <p:sp>
        <p:nvSpPr>
          <p:cNvPr id="3" name="Content Placeholder 2">
            <a:extLst>
              <a:ext uri="{FF2B5EF4-FFF2-40B4-BE49-F238E27FC236}">
                <a16:creationId xmlns:a16="http://schemas.microsoft.com/office/drawing/2014/main" id="{12EADAA6-E51C-690D-9EF9-CA1B8FB54D58}"/>
              </a:ext>
            </a:extLst>
          </p:cNvPr>
          <p:cNvSpPr>
            <a:spLocks noGrp="1"/>
          </p:cNvSpPr>
          <p:nvPr>
            <p:ph idx="1"/>
          </p:nvPr>
        </p:nvSpPr>
        <p:spPr/>
        <p:txBody>
          <a:bodyPr>
            <a:normAutofit lnSpcReduction="10000"/>
          </a:bodyPr>
          <a:lstStyle/>
          <a:p>
            <a:r>
              <a:rPr lang="en-US" dirty="0"/>
              <a:t>SLO’s – What are your goals</a:t>
            </a:r>
          </a:p>
          <a:p>
            <a:r>
              <a:rPr lang="en-US" dirty="0"/>
              <a:t>Time – How much time do you have?</a:t>
            </a:r>
          </a:p>
          <a:p>
            <a:r>
              <a:rPr lang="en-US" dirty="0"/>
              <a:t>Hardware and Flying Restrictions may be limiting</a:t>
            </a:r>
          </a:p>
          <a:p>
            <a:r>
              <a:rPr lang="en-US" dirty="0"/>
              <a:t>Options may be:</a:t>
            </a:r>
          </a:p>
          <a:p>
            <a:pPr lvl="1"/>
            <a:r>
              <a:rPr lang="en-US" dirty="0"/>
              <a:t>Classroom activities with existing data</a:t>
            </a:r>
          </a:p>
          <a:p>
            <a:pPr lvl="1"/>
            <a:r>
              <a:rPr lang="en-US" dirty="0"/>
              <a:t>Simple drone flight demos</a:t>
            </a:r>
          </a:p>
          <a:p>
            <a:pPr lvl="1"/>
            <a:r>
              <a:rPr lang="en-US" dirty="0"/>
              <a:t>Training for Part 107 license (a certification)</a:t>
            </a:r>
          </a:p>
          <a:p>
            <a:pPr lvl="1"/>
            <a:r>
              <a:rPr lang="en-US" dirty="0"/>
              <a:t>Fly with an RGB drone</a:t>
            </a:r>
          </a:p>
          <a:p>
            <a:pPr lvl="1"/>
            <a:r>
              <a:rPr lang="en-US" dirty="0"/>
              <a:t>Fly with a Near-IR drone (NDVI analysis)</a:t>
            </a:r>
          </a:p>
          <a:p>
            <a:pPr lvl="1"/>
            <a:r>
              <a:rPr lang="en-US" dirty="0"/>
              <a:t>A complete course to be come certified and skills to fly missions</a:t>
            </a:r>
          </a:p>
          <a:p>
            <a:pPr lvl="1"/>
            <a:r>
              <a:rPr lang="en-US" dirty="0"/>
              <a:t>GIS / PA components</a:t>
            </a:r>
          </a:p>
        </p:txBody>
      </p:sp>
      <p:sp>
        <p:nvSpPr>
          <p:cNvPr id="4" name="Date Placeholder 3">
            <a:extLst>
              <a:ext uri="{FF2B5EF4-FFF2-40B4-BE49-F238E27FC236}">
                <a16:creationId xmlns:a16="http://schemas.microsoft.com/office/drawing/2014/main" id="{6C5102DE-A01E-7098-93AE-075FF0C286EE}"/>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C0233D1E-254D-7BB7-0FDB-F05399285398}"/>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918D1E21-C7AA-C05C-9419-22FE2000F8AA}"/>
              </a:ext>
            </a:extLst>
          </p:cNvPr>
          <p:cNvSpPr>
            <a:spLocks noGrp="1"/>
          </p:cNvSpPr>
          <p:nvPr>
            <p:ph type="sldNum" sz="quarter" idx="12"/>
          </p:nvPr>
        </p:nvSpPr>
        <p:spPr/>
        <p:txBody>
          <a:bodyPr/>
          <a:lstStyle/>
          <a:p>
            <a:fld id="{7A798C28-B5A2-491D-B7FF-715EE3EE607D}" type="slidenum">
              <a:rPr lang="en-US" smtClean="0"/>
              <a:t>43</a:t>
            </a:fld>
            <a:endParaRPr lang="en-US"/>
          </a:p>
        </p:txBody>
      </p:sp>
    </p:spTree>
    <p:extLst>
      <p:ext uri="{BB962C8B-B14F-4D97-AF65-F5344CB8AC3E}">
        <p14:creationId xmlns:p14="http://schemas.microsoft.com/office/powerpoint/2010/main" val="4210100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1C691-FF36-4565-BAE9-B3F5503F0106}"/>
              </a:ext>
            </a:extLst>
          </p:cNvPr>
          <p:cNvSpPr>
            <a:spLocks noGrp="1"/>
          </p:cNvSpPr>
          <p:nvPr>
            <p:ph type="title"/>
          </p:nvPr>
        </p:nvSpPr>
        <p:spPr/>
        <p:txBody>
          <a:bodyPr/>
          <a:lstStyle/>
          <a:p>
            <a:r>
              <a:rPr lang="en-US" dirty="0"/>
              <a:t>Ideas for Activities</a:t>
            </a:r>
          </a:p>
        </p:txBody>
      </p:sp>
      <p:sp>
        <p:nvSpPr>
          <p:cNvPr id="3" name="Content Placeholder 2">
            <a:extLst>
              <a:ext uri="{FF2B5EF4-FFF2-40B4-BE49-F238E27FC236}">
                <a16:creationId xmlns:a16="http://schemas.microsoft.com/office/drawing/2014/main" id="{8BCC72F0-026F-4B9B-8B38-C94991EC3A0A}"/>
              </a:ext>
            </a:extLst>
          </p:cNvPr>
          <p:cNvSpPr>
            <a:spLocks noGrp="1"/>
          </p:cNvSpPr>
          <p:nvPr>
            <p:ph idx="1"/>
          </p:nvPr>
        </p:nvSpPr>
        <p:spPr/>
        <p:txBody>
          <a:bodyPr>
            <a:normAutofit fontScale="92500" lnSpcReduction="10000"/>
          </a:bodyPr>
          <a:lstStyle/>
          <a:p>
            <a:r>
              <a:rPr lang="en-US" dirty="0"/>
              <a:t>Have student take the TRUST test. (then laminate their cards ;-)</a:t>
            </a:r>
          </a:p>
          <a:p>
            <a:r>
              <a:rPr lang="en-US" dirty="0"/>
              <a:t>Plan a general mission using Google Maps.</a:t>
            </a:r>
          </a:p>
          <a:p>
            <a:pPr lvl="1"/>
            <a:r>
              <a:rPr lang="en-US" dirty="0"/>
              <a:t>Pick a spot, scout the area for hazards (make a checklist).  </a:t>
            </a:r>
          </a:p>
          <a:p>
            <a:r>
              <a:rPr lang="en-US" dirty="0"/>
              <a:t>Do a pre-flight check on a drone.</a:t>
            </a:r>
          </a:p>
          <a:p>
            <a:r>
              <a:rPr lang="en-US" dirty="0"/>
              <a:t>Field check data previously collected.   Look for causes.  This works well with recreation fields (lawn).</a:t>
            </a:r>
          </a:p>
          <a:p>
            <a:r>
              <a:rPr lang="en-US" dirty="0"/>
              <a:t>Take single images and analyze. </a:t>
            </a:r>
          </a:p>
          <a:p>
            <a:r>
              <a:rPr lang="en-US" dirty="0"/>
              <a:t>Plan missions using software like DroneDeploy or Dronelink.</a:t>
            </a:r>
          </a:p>
          <a:p>
            <a:r>
              <a:rPr lang="en-US" dirty="0"/>
              <a:t>Fly planned missions</a:t>
            </a:r>
          </a:p>
          <a:p>
            <a:r>
              <a:rPr lang="en-US" dirty="0"/>
              <a:t>Stitch images and analyze using software like DroneDeploy or </a:t>
            </a:r>
            <a:r>
              <a:rPr lang="en-US" dirty="0" err="1"/>
              <a:t>WebODM</a:t>
            </a:r>
            <a:endParaRPr lang="en-US" dirty="0"/>
          </a:p>
          <a:p>
            <a:endParaRPr lang="en-US" dirty="0"/>
          </a:p>
        </p:txBody>
      </p:sp>
      <p:sp>
        <p:nvSpPr>
          <p:cNvPr id="4" name="Date Placeholder 3">
            <a:extLst>
              <a:ext uri="{FF2B5EF4-FFF2-40B4-BE49-F238E27FC236}">
                <a16:creationId xmlns:a16="http://schemas.microsoft.com/office/drawing/2014/main" id="{1B6CEC53-CF3C-1BA6-A85B-56352B68BCEE}"/>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AE03E4D2-4650-655F-A66F-77D8C1AD145C}"/>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865A98EA-E57D-76F5-13E7-71E97D1A6E83}"/>
              </a:ext>
            </a:extLst>
          </p:cNvPr>
          <p:cNvSpPr>
            <a:spLocks noGrp="1"/>
          </p:cNvSpPr>
          <p:nvPr>
            <p:ph type="sldNum" sz="quarter" idx="12"/>
          </p:nvPr>
        </p:nvSpPr>
        <p:spPr/>
        <p:txBody>
          <a:bodyPr/>
          <a:lstStyle/>
          <a:p>
            <a:fld id="{7A798C28-B5A2-491D-B7FF-715EE3EE607D}" type="slidenum">
              <a:rPr lang="en-US" smtClean="0"/>
              <a:t>44</a:t>
            </a:fld>
            <a:endParaRPr lang="en-US"/>
          </a:p>
        </p:txBody>
      </p:sp>
    </p:spTree>
    <p:extLst>
      <p:ext uri="{BB962C8B-B14F-4D97-AF65-F5344CB8AC3E}">
        <p14:creationId xmlns:p14="http://schemas.microsoft.com/office/powerpoint/2010/main" val="88956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F602E-C6D6-1529-C869-90BBEF0ADBC3}"/>
              </a:ext>
            </a:extLst>
          </p:cNvPr>
          <p:cNvSpPr>
            <a:spLocks noGrp="1"/>
          </p:cNvSpPr>
          <p:nvPr>
            <p:ph type="title"/>
          </p:nvPr>
        </p:nvSpPr>
        <p:spPr/>
        <p:txBody>
          <a:bodyPr/>
          <a:lstStyle/>
          <a:p>
            <a:r>
              <a:rPr lang="en-US" dirty="0"/>
              <a:t>Draft Activities</a:t>
            </a:r>
          </a:p>
        </p:txBody>
      </p:sp>
      <p:sp>
        <p:nvSpPr>
          <p:cNvPr id="3" name="Content Placeholder 2">
            <a:extLst>
              <a:ext uri="{FF2B5EF4-FFF2-40B4-BE49-F238E27FC236}">
                <a16:creationId xmlns:a16="http://schemas.microsoft.com/office/drawing/2014/main" id="{31C7D3E5-4C96-EB29-CE2D-0D897218B880}"/>
              </a:ext>
            </a:extLst>
          </p:cNvPr>
          <p:cNvSpPr>
            <a:spLocks noGrp="1"/>
          </p:cNvSpPr>
          <p:nvPr>
            <p:ph idx="1"/>
          </p:nvPr>
        </p:nvSpPr>
        <p:spPr/>
        <p:txBody>
          <a:bodyPr>
            <a:normAutofit fontScale="62500" lnSpcReduction="20000"/>
          </a:bodyPr>
          <a:lstStyle/>
          <a:p>
            <a:r>
              <a:rPr lang="en-US" dirty="0"/>
              <a:t>1.	Drone Pre-flight Activity</a:t>
            </a:r>
          </a:p>
          <a:p>
            <a:r>
              <a:rPr lang="en-US" dirty="0"/>
              <a:t>2.	Mission Planning – Ground Sampling Distance Activity</a:t>
            </a:r>
          </a:p>
          <a:p>
            <a:r>
              <a:rPr lang="en-US" dirty="0"/>
              <a:t>3.	Mission Planning – Airspace Activity</a:t>
            </a:r>
          </a:p>
          <a:p>
            <a:r>
              <a:rPr lang="en-US" dirty="0"/>
              <a:t>4.	Mission Planning – Area Inspection Activity</a:t>
            </a:r>
          </a:p>
          <a:p>
            <a:r>
              <a:rPr lang="en-US" dirty="0"/>
              <a:t>5.	Mission Planning – Flight Planning Activity</a:t>
            </a:r>
          </a:p>
          <a:p>
            <a:r>
              <a:rPr lang="en-US" dirty="0"/>
              <a:t>6.	Fly the Mission Activity</a:t>
            </a:r>
          </a:p>
          <a:p>
            <a:r>
              <a:rPr lang="en-US" dirty="0"/>
              <a:t>7.	Download Images Activity</a:t>
            </a:r>
          </a:p>
          <a:p>
            <a:r>
              <a:rPr lang="en-US" dirty="0"/>
              <a:t>8.	Photo Stitching Activity</a:t>
            </a:r>
          </a:p>
          <a:p>
            <a:r>
              <a:rPr lang="en-US" dirty="0"/>
              <a:t>9.	VARI / NDVI Processing of Images Activity</a:t>
            </a:r>
          </a:p>
          <a:p>
            <a:r>
              <a:rPr lang="en-US" dirty="0"/>
              <a:t>10.	Area Measurement Activity</a:t>
            </a:r>
          </a:p>
          <a:p>
            <a:r>
              <a:rPr lang="en-US" dirty="0"/>
              <a:t>11.	Interpretation Activity</a:t>
            </a:r>
          </a:p>
          <a:p>
            <a:r>
              <a:rPr lang="en-US" dirty="0"/>
              <a:t>12.	Field Checking Activity</a:t>
            </a:r>
          </a:p>
          <a:p>
            <a:r>
              <a:rPr lang="en-US" dirty="0"/>
              <a:t>13.	GIS Layer Activity</a:t>
            </a:r>
          </a:p>
        </p:txBody>
      </p:sp>
      <p:sp>
        <p:nvSpPr>
          <p:cNvPr id="4" name="Date Placeholder 3">
            <a:extLst>
              <a:ext uri="{FF2B5EF4-FFF2-40B4-BE49-F238E27FC236}">
                <a16:creationId xmlns:a16="http://schemas.microsoft.com/office/drawing/2014/main" id="{8027BCCE-F1D9-6A34-79F1-A7520EF13AC9}"/>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25838902-B00A-2C39-1800-543BCE3CFD05}"/>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31794754-1929-DFF1-7391-1D0E3F60A5A4}"/>
              </a:ext>
            </a:extLst>
          </p:cNvPr>
          <p:cNvSpPr>
            <a:spLocks noGrp="1"/>
          </p:cNvSpPr>
          <p:nvPr>
            <p:ph type="sldNum" sz="quarter" idx="12"/>
          </p:nvPr>
        </p:nvSpPr>
        <p:spPr/>
        <p:txBody>
          <a:bodyPr/>
          <a:lstStyle/>
          <a:p>
            <a:fld id="{7A798C28-B5A2-491D-B7FF-715EE3EE607D}" type="slidenum">
              <a:rPr lang="en-US" smtClean="0"/>
              <a:t>45</a:t>
            </a:fld>
            <a:endParaRPr lang="en-US"/>
          </a:p>
        </p:txBody>
      </p:sp>
    </p:spTree>
    <p:extLst>
      <p:ext uri="{BB962C8B-B14F-4D97-AF65-F5344CB8AC3E}">
        <p14:creationId xmlns:p14="http://schemas.microsoft.com/office/powerpoint/2010/main" val="3041280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B1578-7147-DD9C-A27F-7886AB5265E3}"/>
              </a:ext>
            </a:extLst>
          </p:cNvPr>
          <p:cNvSpPr>
            <a:spLocks noGrp="1"/>
          </p:cNvSpPr>
          <p:nvPr>
            <p:ph type="ctrTitle"/>
          </p:nvPr>
        </p:nvSpPr>
        <p:spPr/>
        <p:txBody>
          <a:bodyPr/>
          <a:lstStyle/>
          <a:p>
            <a:r>
              <a:rPr lang="en-US" dirty="0"/>
              <a:t>Wrap Up</a:t>
            </a:r>
          </a:p>
        </p:txBody>
      </p:sp>
      <p:sp>
        <p:nvSpPr>
          <p:cNvPr id="4" name="Subtitle 3">
            <a:extLst>
              <a:ext uri="{FF2B5EF4-FFF2-40B4-BE49-F238E27FC236}">
                <a16:creationId xmlns:a16="http://schemas.microsoft.com/office/drawing/2014/main" id="{88240FB6-D8F3-0629-C153-31161B5727D1}"/>
              </a:ext>
            </a:extLst>
          </p:cNvPr>
          <p:cNvSpPr>
            <a:spLocks noGrp="1"/>
          </p:cNvSpPr>
          <p:nvPr>
            <p:ph type="subTitle" idx="1"/>
          </p:nvPr>
        </p:nvSpPr>
        <p:spPr/>
        <p:txBody>
          <a:bodyPr/>
          <a:lstStyle/>
          <a:p>
            <a:endParaRPr lang="en-US"/>
          </a:p>
        </p:txBody>
      </p:sp>
      <p:sp>
        <p:nvSpPr>
          <p:cNvPr id="3" name="Date Placeholder 2">
            <a:extLst>
              <a:ext uri="{FF2B5EF4-FFF2-40B4-BE49-F238E27FC236}">
                <a16:creationId xmlns:a16="http://schemas.microsoft.com/office/drawing/2014/main" id="{CC05F2E3-2ED4-4671-C6B2-EFD4F074BF1C}"/>
              </a:ext>
            </a:extLst>
          </p:cNvPr>
          <p:cNvSpPr>
            <a:spLocks noGrp="1"/>
          </p:cNvSpPr>
          <p:nvPr>
            <p:ph type="dt" sz="half" idx="10"/>
          </p:nvPr>
        </p:nvSpPr>
        <p:spPr/>
        <p:txBody>
          <a:bodyPr/>
          <a:lstStyle/>
          <a:p>
            <a:r>
              <a:rPr lang="en-US"/>
              <a:t>6/19/2022</a:t>
            </a:r>
          </a:p>
        </p:txBody>
      </p:sp>
      <p:sp>
        <p:nvSpPr>
          <p:cNvPr id="5" name="Footer Placeholder 4">
            <a:extLst>
              <a:ext uri="{FF2B5EF4-FFF2-40B4-BE49-F238E27FC236}">
                <a16:creationId xmlns:a16="http://schemas.microsoft.com/office/drawing/2014/main" id="{17DB87BC-6AAC-7884-174A-BE944EFF122B}"/>
              </a:ext>
            </a:extLst>
          </p:cNvPr>
          <p:cNvSpPr>
            <a:spLocks noGrp="1"/>
          </p:cNvSpPr>
          <p:nvPr>
            <p:ph type="ftr" sz="quarter" idx="11"/>
          </p:nvPr>
        </p:nvSpPr>
        <p:spPr/>
        <p:txBody>
          <a:bodyPr/>
          <a:lstStyle/>
          <a:p>
            <a:r>
              <a:rPr lang="en-US"/>
              <a:t>CATA Skliis</a:t>
            </a:r>
          </a:p>
        </p:txBody>
      </p:sp>
      <p:sp>
        <p:nvSpPr>
          <p:cNvPr id="6" name="Slide Number Placeholder 5">
            <a:extLst>
              <a:ext uri="{FF2B5EF4-FFF2-40B4-BE49-F238E27FC236}">
                <a16:creationId xmlns:a16="http://schemas.microsoft.com/office/drawing/2014/main" id="{8B676F52-F6CE-DA1A-3703-DB4682DFF7E6}"/>
              </a:ext>
            </a:extLst>
          </p:cNvPr>
          <p:cNvSpPr>
            <a:spLocks noGrp="1"/>
          </p:cNvSpPr>
          <p:nvPr>
            <p:ph type="sldNum" sz="quarter" idx="12"/>
          </p:nvPr>
        </p:nvSpPr>
        <p:spPr/>
        <p:txBody>
          <a:bodyPr/>
          <a:lstStyle/>
          <a:p>
            <a:fld id="{7A798C28-B5A2-491D-B7FF-715EE3EE607D}" type="slidenum">
              <a:rPr lang="en-US" smtClean="0"/>
              <a:t>46</a:t>
            </a:fld>
            <a:endParaRPr lang="en-US"/>
          </a:p>
        </p:txBody>
      </p:sp>
    </p:spTree>
    <p:extLst>
      <p:ext uri="{BB962C8B-B14F-4D97-AF65-F5344CB8AC3E}">
        <p14:creationId xmlns:p14="http://schemas.microsoft.com/office/powerpoint/2010/main" val="4047430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6908-B917-4D15-EAC2-DBBDD087B307}"/>
              </a:ext>
            </a:extLst>
          </p:cNvPr>
          <p:cNvSpPr>
            <a:spLocks noGrp="1"/>
          </p:cNvSpPr>
          <p:nvPr>
            <p:ph type="title"/>
          </p:nvPr>
        </p:nvSpPr>
        <p:spPr/>
        <p:txBody>
          <a:bodyPr/>
          <a:lstStyle/>
          <a:p>
            <a:r>
              <a:rPr lang="en-US" dirty="0"/>
              <a:t>GIS</a:t>
            </a:r>
          </a:p>
        </p:txBody>
      </p:sp>
      <p:sp>
        <p:nvSpPr>
          <p:cNvPr id="3" name="Content Placeholder 2">
            <a:extLst>
              <a:ext uri="{FF2B5EF4-FFF2-40B4-BE49-F238E27FC236}">
                <a16:creationId xmlns:a16="http://schemas.microsoft.com/office/drawing/2014/main" id="{9178477A-E5F6-0799-C36F-84BB842AA8EB}"/>
              </a:ext>
            </a:extLst>
          </p:cNvPr>
          <p:cNvSpPr>
            <a:spLocks noGrp="1"/>
          </p:cNvSpPr>
          <p:nvPr>
            <p:ph idx="1"/>
          </p:nvPr>
        </p:nvSpPr>
        <p:spPr/>
        <p:txBody>
          <a:bodyPr/>
          <a:lstStyle/>
          <a:p>
            <a:r>
              <a:rPr lang="en-US" dirty="0"/>
              <a:t>Geographical Information Systems (GIS) are the next logical step.</a:t>
            </a:r>
          </a:p>
          <a:p>
            <a:r>
              <a:rPr lang="en-US" dirty="0"/>
              <a:t>Stores the data</a:t>
            </a:r>
          </a:p>
          <a:p>
            <a:r>
              <a:rPr lang="en-US" dirty="0"/>
              <a:t>Complex image and spatial analysis</a:t>
            </a:r>
          </a:p>
          <a:p>
            <a:r>
              <a:rPr lang="en-US" dirty="0"/>
              <a:t>A component of Precision Ag</a:t>
            </a:r>
          </a:p>
          <a:p>
            <a:r>
              <a:rPr lang="en-US" dirty="0"/>
              <a:t>ArcGIS – Most commonly used by government agencies</a:t>
            </a:r>
          </a:p>
          <a:p>
            <a:r>
              <a:rPr lang="en-US" dirty="0"/>
              <a:t>QGIS – Free</a:t>
            </a:r>
          </a:p>
          <a:p>
            <a:r>
              <a:rPr lang="en-US" dirty="0"/>
              <a:t>Many Others</a:t>
            </a:r>
          </a:p>
          <a:p>
            <a:r>
              <a:rPr lang="en-US" dirty="0"/>
              <a:t>Access via Phone App</a:t>
            </a:r>
          </a:p>
          <a:p>
            <a:endParaRPr lang="en-US" u="sng" dirty="0"/>
          </a:p>
        </p:txBody>
      </p:sp>
      <p:sp>
        <p:nvSpPr>
          <p:cNvPr id="4" name="Date Placeholder 3">
            <a:extLst>
              <a:ext uri="{FF2B5EF4-FFF2-40B4-BE49-F238E27FC236}">
                <a16:creationId xmlns:a16="http://schemas.microsoft.com/office/drawing/2014/main" id="{ECBF8B76-8F3F-503D-02C9-841063B1EA05}"/>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6C5B9647-F58C-3CE5-CAE9-BB676CE42909}"/>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252BF8F1-D8B8-6F83-22C9-75745EE51AF6}"/>
              </a:ext>
            </a:extLst>
          </p:cNvPr>
          <p:cNvSpPr>
            <a:spLocks noGrp="1"/>
          </p:cNvSpPr>
          <p:nvPr>
            <p:ph type="sldNum" sz="quarter" idx="12"/>
          </p:nvPr>
        </p:nvSpPr>
        <p:spPr/>
        <p:txBody>
          <a:bodyPr/>
          <a:lstStyle/>
          <a:p>
            <a:fld id="{7A798C28-B5A2-491D-B7FF-715EE3EE607D}" type="slidenum">
              <a:rPr lang="en-US" smtClean="0"/>
              <a:t>47</a:t>
            </a:fld>
            <a:endParaRPr lang="en-US"/>
          </a:p>
        </p:txBody>
      </p:sp>
    </p:spTree>
    <p:extLst>
      <p:ext uri="{BB962C8B-B14F-4D97-AF65-F5344CB8AC3E}">
        <p14:creationId xmlns:p14="http://schemas.microsoft.com/office/powerpoint/2010/main" val="1440779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601A-2186-4916-A828-F5ABC8E2E269}"/>
              </a:ext>
            </a:extLst>
          </p:cNvPr>
          <p:cNvSpPr>
            <a:spLocks noGrp="1"/>
          </p:cNvSpPr>
          <p:nvPr>
            <p:ph type="title"/>
          </p:nvPr>
        </p:nvSpPr>
        <p:spPr/>
        <p:txBody>
          <a:bodyPr/>
          <a:lstStyle/>
          <a:p>
            <a:r>
              <a:rPr lang="en-US" dirty="0"/>
              <a:t>Costs (very general idea)</a:t>
            </a:r>
          </a:p>
        </p:txBody>
      </p:sp>
      <p:sp>
        <p:nvSpPr>
          <p:cNvPr id="3" name="Content Placeholder 2">
            <a:extLst>
              <a:ext uri="{FF2B5EF4-FFF2-40B4-BE49-F238E27FC236}">
                <a16:creationId xmlns:a16="http://schemas.microsoft.com/office/drawing/2014/main" id="{01D80E8A-4B3A-47FD-99D7-E6CAEC329790}"/>
              </a:ext>
            </a:extLst>
          </p:cNvPr>
          <p:cNvSpPr>
            <a:spLocks noGrp="1"/>
          </p:cNvSpPr>
          <p:nvPr>
            <p:ph idx="1"/>
          </p:nvPr>
        </p:nvSpPr>
        <p:spPr/>
        <p:txBody>
          <a:bodyPr/>
          <a:lstStyle/>
          <a:p>
            <a:r>
              <a:rPr lang="en-US" dirty="0"/>
              <a:t>Drone – a good quadcopter $400-$1500</a:t>
            </a:r>
          </a:p>
          <a:p>
            <a:r>
              <a:rPr lang="en-US" dirty="0"/>
              <a:t>Drone with Near IR sensor - $2500+</a:t>
            </a:r>
          </a:p>
          <a:p>
            <a:r>
              <a:rPr lang="en-US" dirty="0"/>
              <a:t>Mapping Software:  $50 up.  Subscriptions $1000/year (likely will stitch too)</a:t>
            </a:r>
          </a:p>
          <a:p>
            <a:r>
              <a:rPr lang="en-US" dirty="0"/>
              <a:t>Stitching Software Free to $$$</a:t>
            </a:r>
          </a:p>
          <a:p>
            <a:pPr marL="0" indent="0">
              <a:buNone/>
            </a:pPr>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F799173B-301B-D374-3C2E-8110B71366D8}"/>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80E5EABE-3C9A-9F26-0178-E3F76EA39588}"/>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785D5A8C-0C76-2A12-A85F-9BE6F7EC5D9F}"/>
              </a:ext>
            </a:extLst>
          </p:cNvPr>
          <p:cNvSpPr>
            <a:spLocks noGrp="1"/>
          </p:cNvSpPr>
          <p:nvPr>
            <p:ph type="sldNum" sz="quarter" idx="12"/>
          </p:nvPr>
        </p:nvSpPr>
        <p:spPr/>
        <p:txBody>
          <a:bodyPr/>
          <a:lstStyle/>
          <a:p>
            <a:fld id="{7A798C28-B5A2-491D-B7FF-715EE3EE607D}" type="slidenum">
              <a:rPr lang="en-US" smtClean="0"/>
              <a:t>48</a:t>
            </a:fld>
            <a:endParaRPr lang="en-US"/>
          </a:p>
        </p:txBody>
      </p:sp>
    </p:spTree>
    <p:extLst>
      <p:ext uri="{BB962C8B-B14F-4D97-AF65-F5344CB8AC3E}">
        <p14:creationId xmlns:p14="http://schemas.microsoft.com/office/powerpoint/2010/main" val="1878276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1454F-172C-A5B5-192B-231566A5994E}"/>
              </a:ext>
            </a:extLst>
          </p:cNvPr>
          <p:cNvSpPr>
            <a:spLocks noGrp="1"/>
          </p:cNvSpPr>
          <p:nvPr>
            <p:ph type="title"/>
          </p:nvPr>
        </p:nvSpPr>
        <p:spPr/>
        <p:txBody>
          <a:bodyPr/>
          <a:lstStyle/>
          <a:p>
            <a:r>
              <a:rPr lang="en-US" dirty="0"/>
              <a:t>General Planning</a:t>
            </a:r>
          </a:p>
        </p:txBody>
      </p:sp>
      <p:sp>
        <p:nvSpPr>
          <p:cNvPr id="3" name="Content Placeholder 2">
            <a:extLst>
              <a:ext uri="{FF2B5EF4-FFF2-40B4-BE49-F238E27FC236}">
                <a16:creationId xmlns:a16="http://schemas.microsoft.com/office/drawing/2014/main" id="{78E0540F-12B0-9B00-64F0-944CD4D8D651}"/>
              </a:ext>
            </a:extLst>
          </p:cNvPr>
          <p:cNvSpPr>
            <a:spLocks noGrp="1"/>
          </p:cNvSpPr>
          <p:nvPr>
            <p:ph idx="1"/>
          </p:nvPr>
        </p:nvSpPr>
        <p:spPr/>
        <p:txBody>
          <a:bodyPr/>
          <a:lstStyle/>
          <a:p>
            <a:r>
              <a:rPr lang="en-US" dirty="0"/>
              <a:t>Initial Purchase $</a:t>
            </a:r>
          </a:p>
          <a:p>
            <a:r>
              <a:rPr lang="en-US" dirty="0"/>
              <a:t>Ongoing Subscription Costs</a:t>
            </a:r>
          </a:p>
          <a:p>
            <a:r>
              <a:rPr lang="en-US" dirty="0"/>
              <a:t>Maintenance (yes they do break and crash)</a:t>
            </a:r>
          </a:p>
          <a:p>
            <a:r>
              <a:rPr lang="en-US" dirty="0"/>
              <a:t>Establish a “practice area” for activities. </a:t>
            </a:r>
          </a:p>
        </p:txBody>
      </p:sp>
      <p:sp>
        <p:nvSpPr>
          <p:cNvPr id="4" name="Date Placeholder 3">
            <a:extLst>
              <a:ext uri="{FF2B5EF4-FFF2-40B4-BE49-F238E27FC236}">
                <a16:creationId xmlns:a16="http://schemas.microsoft.com/office/drawing/2014/main" id="{73CABB5E-01A2-F803-AC35-BCD64826C705}"/>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B578587A-7B1E-1E6A-33F2-1D6CADD3F681}"/>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DFC3FDB8-77D3-C600-E931-1D1E938E2E0A}"/>
              </a:ext>
            </a:extLst>
          </p:cNvPr>
          <p:cNvSpPr>
            <a:spLocks noGrp="1"/>
          </p:cNvSpPr>
          <p:nvPr>
            <p:ph type="sldNum" sz="quarter" idx="12"/>
          </p:nvPr>
        </p:nvSpPr>
        <p:spPr/>
        <p:txBody>
          <a:bodyPr/>
          <a:lstStyle/>
          <a:p>
            <a:fld id="{7A798C28-B5A2-491D-B7FF-715EE3EE607D}" type="slidenum">
              <a:rPr lang="en-US" smtClean="0"/>
              <a:t>49</a:t>
            </a:fld>
            <a:endParaRPr lang="en-US"/>
          </a:p>
        </p:txBody>
      </p:sp>
    </p:spTree>
    <p:extLst>
      <p:ext uri="{BB962C8B-B14F-4D97-AF65-F5344CB8AC3E}">
        <p14:creationId xmlns:p14="http://schemas.microsoft.com/office/powerpoint/2010/main" val="1226928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015C2-1690-4E30-BD62-82E2E82E3E7F}"/>
              </a:ext>
            </a:extLst>
          </p:cNvPr>
          <p:cNvSpPr>
            <a:spLocks noGrp="1"/>
          </p:cNvSpPr>
          <p:nvPr>
            <p:ph type="title"/>
          </p:nvPr>
        </p:nvSpPr>
        <p:spPr/>
        <p:txBody>
          <a:bodyPr/>
          <a:lstStyle/>
          <a:p>
            <a:r>
              <a:rPr lang="en-US" dirty="0"/>
              <a:t>Mapping with Drones</a:t>
            </a:r>
            <a:br>
              <a:rPr lang="en-US" dirty="0"/>
            </a:br>
            <a:endParaRPr lang="en-US" dirty="0"/>
          </a:p>
        </p:txBody>
      </p:sp>
      <p:sp>
        <p:nvSpPr>
          <p:cNvPr id="3" name="Content Placeholder 2">
            <a:extLst>
              <a:ext uri="{FF2B5EF4-FFF2-40B4-BE49-F238E27FC236}">
                <a16:creationId xmlns:a16="http://schemas.microsoft.com/office/drawing/2014/main" id="{4DFA2DEB-923A-4AF5-85B8-1576CFACD178}"/>
              </a:ext>
            </a:extLst>
          </p:cNvPr>
          <p:cNvSpPr>
            <a:spLocks noGrp="1"/>
          </p:cNvSpPr>
          <p:nvPr>
            <p:ph idx="1"/>
          </p:nvPr>
        </p:nvSpPr>
        <p:spPr/>
        <p:txBody>
          <a:bodyPr/>
          <a:lstStyle/>
          <a:p>
            <a:r>
              <a:rPr lang="en-US" dirty="0"/>
              <a:t>Used in lieu of satellites or fixed wing aircraft</a:t>
            </a:r>
          </a:p>
          <a:p>
            <a:r>
              <a:rPr lang="en-US" dirty="0"/>
              <a:t>The most common use in Ag</a:t>
            </a:r>
          </a:p>
          <a:p>
            <a:r>
              <a:rPr lang="en-US" dirty="0"/>
              <a:t>Three basic operations:</a:t>
            </a:r>
          </a:p>
          <a:p>
            <a:pPr lvl="1"/>
            <a:r>
              <a:rPr lang="en-US" dirty="0"/>
              <a:t>Missing planning</a:t>
            </a:r>
          </a:p>
          <a:p>
            <a:pPr lvl="1"/>
            <a:r>
              <a:rPr lang="en-US" dirty="0"/>
              <a:t>Data capture</a:t>
            </a:r>
          </a:p>
          <a:p>
            <a:pPr lvl="1"/>
            <a:r>
              <a:rPr lang="en-US" dirty="0"/>
              <a:t>Stitching and analysis</a:t>
            </a:r>
          </a:p>
        </p:txBody>
      </p:sp>
      <p:sp>
        <p:nvSpPr>
          <p:cNvPr id="4" name="Date Placeholder 3">
            <a:extLst>
              <a:ext uri="{FF2B5EF4-FFF2-40B4-BE49-F238E27FC236}">
                <a16:creationId xmlns:a16="http://schemas.microsoft.com/office/drawing/2014/main" id="{5767B5ED-CBD9-802C-9366-F4470F097A51}"/>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C5540C67-F801-1900-90E0-F7751B2DD630}"/>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ADE5AD52-EB62-E610-CAA3-5AE88FA61A0C}"/>
              </a:ext>
            </a:extLst>
          </p:cNvPr>
          <p:cNvSpPr>
            <a:spLocks noGrp="1"/>
          </p:cNvSpPr>
          <p:nvPr>
            <p:ph type="sldNum" sz="quarter" idx="12"/>
          </p:nvPr>
        </p:nvSpPr>
        <p:spPr/>
        <p:txBody>
          <a:bodyPr/>
          <a:lstStyle/>
          <a:p>
            <a:fld id="{7A798C28-B5A2-491D-B7FF-715EE3EE607D}" type="slidenum">
              <a:rPr lang="en-US" smtClean="0"/>
              <a:t>5</a:t>
            </a:fld>
            <a:endParaRPr lang="en-US"/>
          </a:p>
        </p:txBody>
      </p:sp>
    </p:spTree>
    <p:extLst>
      <p:ext uri="{BB962C8B-B14F-4D97-AF65-F5344CB8AC3E}">
        <p14:creationId xmlns:p14="http://schemas.microsoft.com/office/powerpoint/2010/main" val="85865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BD4D-F86B-41AA-8624-A6CF79F308BD}"/>
              </a:ext>
            </a:extLst>
          </p:cNvPr>
          <p:cNvSpPr>
            <a:spLocks noGrp="1"/>
          </p:cNvSpPr>
          <p:nvPr>
            <p:ph type="title"/>
          </p:nvPr>
        </p:nvSpPr>
        <p:spPr/>
        <p:txBody>
          <a:bodyPr/>
          <a:lstStyle/>
          <a:p>
            <a:r>
              <a:rPr lang="en-US" dirty="0"/>
              <a:t>Resources &amp; Questions	</a:t>
            </a:r>
          </a:p>
        </p:txBody>
      </p:sp>
      <p:sp>
        <p:nvSpPr>
          <p:cNvPr id="3" name="Content Placeholder 2">
            <a:extLst>
              <a:ext uri="{FF2B5EF4-FFF2-40B4-BE49-F238E27FC236}">
                <a16:creationId xmlns:a16="http://schemas.microsoft.com/office/drawing/2014/main" id="{A5CC5368-831F-46EF-981A-5571D0D73E5D}"/>
              </a:ext>
            </a:extLst>
          </p:cNvPr>
          <p:cNvSpPr>
            <a:spLocks noGrp="1"/>
          </p:cNvSpPr>
          <p:nvPr>
            <p:ph idx="1"/>
          </p:nvPr>
        </p:nvSpPr>
        <p:spPr>
          <a:xfrm>
            <a:off x="838200" y="1734578"/>
            <a:ext cx="10515600" cy="4351338"/>
          </a:xfrm>
        </p:spPr>
        <p:txBody>
          <a:bodyPr/>
          <a:lstStyle/>
          <a:p>
            <a:r>
              <a:rPr lang="en-US" dirty="0">
                <a:hlinkClick r:id="rId2"/>
              </a:rPr>
              <a:t>http://agedweb.org/drone</a:t>
            </a:r>
            <a:endParaRPr lang="en-US" dirty="0"/>
          </a:p>
          <a:p>
            <a:endParaRPr lang="en-US" dirty="0"/>
          </a:p>
          <a:p>
            <a:endParaRPr lang="en-US" dirty="0"/>
          </a:p>
        </p:txBody>
      </p:sp>
      <p:pic>
        <p:nvPicPr>
          <p:cNvPr id="1026" name="Picture 2" descr="1,506 Question Mark Videos and HD Footage - Getty Images">
            <a:extLst>
              <a:ext uri="{FF2B5EF4-FFF2-40B4-BE49-F238E27FC236}">
                <a16:creationId xmlns:a16="http://schemas.microsoft.com/office/drawing/2014/main" id="{B54CD833-3D8C-487B-BB2C-3F31F3B3D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68041"/>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87D840D3-2785-D519-D02C-B898672E0731}"/>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C9A59A11-A4A3-E038-D64E-36778A451EEF}"/>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3ACECCCA-A13D-4C37-2F0C-EEE7F7808584}"/>
              </a:ext>
            </a:extLst>
          </p:cNvPr>
          <p:cNvSpPr>
            <a:spLocks noGrp="1"/>
          </p:cNvSpPr>
          <p:nvPr>
            <p:ph type="sldNum" sz="quarter" idx="12"/>
          </p:nvPr>
        </p:nvSpPr>
        <p:spPr/>
        <p:txBody>
          <a:bodyPr/>
          <a:lstStyle/>
          <a:p>
            <a:fld id="{7A798C28-B5A2-491D-B7FF-715EE3EE607D}" type="slidenum">
              <a:rPr lang="en-US" smtClean="0"/>
              <a:t>50</a:t>
            </a:fld>
            <a:endParaRPr lang="en-US"/>
          </a:p>
        </p:txBody>
      </p:sp>
    </p:spTree>
    <p:extLst>
      <p:ext uri="{BB962C8B-B14F-4D97-AF65-F5344CB8AC3E}">
        <p14:creationId xmlns:p14="http://schemas.microsoft.com/office/powerpoint/2010/main" val="2292707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9618-3C27-406F-912B-5AB340AA2ECD}"/>
              </a:ext>
            </a:extLst>
          </p:cNvPr>
          <p:cNvSpPr>
            <a:spLocks noGrp="1"/>
          </p:cNvSpPr>
          <p:nvPr>
            <p:ph type="title"/>
          </p:nvPr>
        </p:nvSpPr>
        <p:spPr/>
        <p:txBody>
          <a:bodyPr/>
          <a:lstStyle/>
          <a:p>
            <a:r>
              <a:rPr lang="en-US" dirty="0"/>
              <a:t>Overview</a:t>
            </a:r>
          </a:p>
        </p:txBody>
      </p:sp>
      <p:graphicFrame>
        <p:nvGraphicFramePr>
          <p:cNvPr id="4" name="Table 3">
            <a:extLst>
              <a:ext uri="{FF2B5EF4-FFF2-40B4-BE49-F238E27FC236}">
                <a16:creationId xmlns:a16="http://schemas.microsoft.com/office/drawing/2014/main" id="{E8A18F33-F6BC-C2C7-BF6B-CD7147945C27}"/>
              </a:ext>
            </a:extLst>
          </p:cNvPr>
          <p:cNvGraphicFramePr>
            <a:graphicFrameLocks noGrp="1"/>
          </p:cNvGraphicFramePr>
          <p:nvPr>
            <p:extLst>
              <p:ext uri="{D42A27DB-BD31-4B8C-83A1-F6EECF244321}">
                <p14:modId xmlns:p14="http://schemas.microsoft.com/office/powerpoint/2010/main" val="4285637655"/>
              </p:ext>
            </p:extLst>
          </p:nvPr>
        </p:nvGraphicFramePr>
        <p:xfrm>
          <a:off x="510653" y="2294045"/>
          <a:ext cx="10515600" cy="4114165"/>
        </p:xfrm>
        <a:graphic>
          <a:graphicData uri="http://schemas.openxmlformats.org/drawingml/2006/table">
            <a:tbl>
              <a:tblPr firstRow="1" firstCol="1" bandRow="1">
                <a:tableStyleId>{5C22544A-7EE6-4342-B048-85BDC9FD1C3A}</a:tableStyleId>
              </a:tblPr>
              <a:tblGrid>
                <a:gridCol w="1359090">
                  <a:extLst>
                    <a:ext uri="{9D8B030D-6E8A-4147-A177-3AD203B41FA5}">
                      <a16:colId xmlns:a16="http://schemas.microsoft.com/office/drawing/2014/main" val="71865022"/>
                    </a:ext>
                  </a:extLst>
                </a:gridCol>
                <a:gridCol w="9156510">
                  <a:extLst>
                    <a:ext uri="{9D8B030D-6E8A-4147-A177-3AD203B41FA5}">
                      <a16:colId xmlns:a16="http://schemas.microsoft.com/office/drawing/2014/main" val="1724200907"/>
                    </a:ext>
                  </a:extLst>
                </a:gridCol>
              </a:tblGrid>
              <a:tr h="0">
                <a:tc>
                  <a:txBody>
                    <a:bodyPr/>
                    <a:lstStyle/>
                    <a:p>
                      <a:pPr marL="0" marR="0">
                        <a:lnSpc>
                          <a:spcPct val="107000"/>
                        </a:lnSpc>
                        <a:spcBef>
                          <a:spcPts val="0"/>
                        </a:spcBef>
                        <a:spcAft>
                          <a:spcPts val="0"/>
                        </a:spcAft>
                      </a:pPr>
                      <a:r>
                        <a:rPr lang="en-US" sz="2400">
                          <a:effectLst/>
                        </a:rPr>
                        <a:t>Time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Topic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1215864"/>
                  </a:ext>
                </a:extLst>
              </a:tr>
              <a:tr h="0">
                <a:tc>
                  <a:txBody>
                    <a:bodyPr/>
                    <a:lstStyle/>
                    <a:p>
                      <a:pPr marL="0" marR="0">
                        <a:lnSpc>
                          <a:spcPct val="107000"/>
                        </a:lnSpc>
                        <a:spcBef>
                          <a:spcPts val="0"/>
                        </a:spcBef>
                        <a:spcAft>
                          <a:spcPts val="0"/>
                        </a:spcAft>
                      </a:pPr>
                      <a:r>
                        <a:rPr lang="en-US" sz="2400" dirty="0">
                          <a:effectLst/>
                        </a:rPr>
                        <a:t>1:00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Welcome / Overview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1681269"/>
                  </a:ext>
                </a:extLst>
              </a:tr>
              <a:tr h="0">
                <a:tc>
                  <a:txBody>
                    <a:bodyPr/>
                    <a:lstStyle/>
                    <a:p>
                      <a:pPr marL="0" marR="0">
                        <a:lnSpc>
                          <a:spcPct val="107000"/>
                        </a:lnSpc>
                        <a:spcBef>
                          <a:spcPts val="0"/>
                        </a:spcBef>
                        <a:spcAft>
                          <a:spcPts val="0"/>
                        </a:spcAft>
                      </a:pPr>
                      <a:r>
                        <a:rPr lang="en-US" sz="2400">
                          <a:effectLst/>
                        </a:rPr>
                        <a:t>1:10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Drone operator regulations (including education exception)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0953305"/>
                  </a:ext>
                </a:extLst>
              </a:tr>
              <a:tr h="0">
                <a:tc>
                  <a:txBody>
                    <a:bodyPr/>
                    <a:lstStyle/>
                    <a:p>
                      <a:pPr marL="0" marR="0">
                        <a:lnSpc>
                          <a:spcPct val="107000"/>
                        </a:lnSpc>
                        <a:spcBef>
                          <a:spcPts val="0"/>
                        </a:spcBef>
                        <a:spcAft>
                          <a:spcPts val="0"/>
                        </a:spcAft>
                      </a:pPr>
                      <a:r>
                        <a:rPr lang="en-US" sz="2400">
                          <a:effectLst/>
                        </a:rPr>
                        <a:t>1:30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Drone operation regulations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3195469"/>
                  </a:ext>
                </a:extLst>
              </a:tr>
              <a:tr h="0">
                <a:tc>
                  <a:txBody>
                    <a:bodyPr/>
                    <a:lstStyle/>
                    <a:p>
                      <a:pPr marL="0" marR="0">
                        <a:lnSpc>
                          <a:spcPct val="107000"/>
                        </a:lnSpc>
                        <a:spcBef>
                          <a:spcPts val="0"/>
                        </a:spcBef>
                        <a:spcAft>
                          <a:spcPts val="0"/>
                        </a:spcAft>
                      </a:pPr>
                      <a:r>
                        <a:rPr lang="en-US" sz="2400">
                          <a:effectLst/>
                        </a:rPr>
                        <a:t>1:50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Preparing for missions (Checklists for drone and flight area)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0619039"/>
                  </a:ext>
                </a:extLst>
              </a:tr>
              <a:tr h="0">
                <a:tc>
                  <a:txBody>
                    <a:bodyPr/>
                    <a:lstStyle/>
                    <a:p>
                      <a:pPr marL="0" marR="0">
                        <a:lnSpc>
                          <a:spcPct val="107000"/>
                        </a:lnSpc>
                        <a:spcBef>
                          <a:spcPts val="0"/>
                        </a:spcBef>
                        <a:spcAft>
                          <a:spcPts val="0"/>
                        </a:spcAft>
                      </a:pPr>
                      <a:r>
                        <a:rPr lang="en-US" sz="2400">
                          <a:effectLst/>
                        </a:rPr>
                        <a:t>2:10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B4Ufly and airhub Apps,  LAANC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1484856"/>
                  </a:ext>
                </a:extLst>
              </a:tr>
              <a:tr h="0">
                <a:tc>
                  <a:txBody>
                    <a:bodyPr/>
                    <a:lstStyle/>
                    <a:p>
                      <a:pPr marL="0" marR="0">
                        <a:lnSpc>
                          <a:spcPct val="107000"/>
                        </a:lnSpc>
                        <a:spcBef>
                          <a:spcPts val="0"/>
                        </a:spcBef>
                        <a:spcAft>
                          <a:spcPts val="0"/>
                        </a:spcAft>
                      </a:pPr>
                      <a:r>
                        <a:rPr lang="en-US" sz="2400">
                          <a:effectLst/>
                        </a:rPr>
                        <a:t>2:20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Mission planning with Drone link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9824734"/>
                  </a:ext>
                </a:extLst>
              </a:tr>
              <a:tr h="0">
                <a:tc>
                  <a:txBody>
                    <a:bodyPr/>
                    <a:lstStyle/>
                    <a:p>
                      <a:pPr marL="0" marR="0">
                        <a:lnSpc>
                          <a:spcPct val="107000"/>
                        </a:lnSpc>
                        <a:spcBef>
                          <a:spcPts val="0"/>
                        </a:spcBef>
                        <a:spcAft>
                          <a:spcPts val="0"/>
                        </a:spcAft>
                      </a:pPr>
                      <a:r>
                        <a:rPr lang="en-US" sz="2400">
                          <a:effectLst/>
                        </a:rPr>
                        <a:t>2:40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Actual Mapping Flight (Irrigation Field).  Practice pre-flight.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3300667"/>
                  </a:ext>
                </a:extLst>
              </a:tr>
              <a:tr h="0">
                <a:tc>
                  <a:txBody>
                    <a:bodyPr/>
                    <a:lstStyle/>
                    <a:p>
                      <a:pPr marL="0" marR="0">
                        <a:lnSpc>
                          <a:spcPct val="107000"/>
                        </a:lnSpc>
                        <a:spcBef>
                          <a:spcPts val="0"/>
                        </a:spcBef>
                        <a:spcAft>
                          <a:spcPts val="0"/>
                        </a:spcAft>
                      </a:pPr>
                      <a:r>
                        <a:rPr lang="en-US" sz="2400">
                          <a:effectLst/>
                        </a:rPr>
                        <a:t>3:40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Processing Images WebODM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4303452"/>
                  </a:ext>
                </a:extLst>
              </a:tr>
              <a:tr h="0">
                <a:tc>
                  <a:txBody>
                    <a:bodyPr/>
                    <a:lstStyle/>
                    <a:p>
                      <a:pPr marL="0" marR="0">
                        <a:lnSpc>
                          <a:spcPct val="107000"/>
                        </a:lnSpc>
                        <a:spcBef>
                          <a:spcPts val="0"/>
                        </a:spcBef>
                        <a:spcAft>
                          <a:spcPts val="0"/>
                        </a:spcAft>
                      </a:pPr>
                      <a:r>
                        <a:rPr lang="en-US" sz="2400">
                          <a:effectLst/>
                        </a:rPr>
                        <a:t>4:00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Curriculum Examples (activities)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4023930"/>
                  </a:ext>
                </a:extLst>
              </a:tr>
              <a:tr h="0">
                <a:tc>
                  <a:txBody>
                    <a:bodyPr/>
                    <a:lstStyle/>
                    <a:p>
                      <a:pPr marL="0" marR="0">
                        <a:lnSpc>
                          <a:spcPct val="107000"/>
                        </a:lnSpc>
                        <a:spcBef>
                          <a:spcPts val="0"/>
                        </a:spcBef>
                        <a:spcAft>
                          <a:spcPts val="0"/>
                        </a:spcAft>
                      </a:pPr>
                      <a:r>
                        <a:rPr lang="en-US" sz="2400" dirty="0">
                          <a:effectLst/>
                        </a:rPr>
                        <a:t>4:30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Wrap up, Review, Evaluation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3594069"/>
                  </a:ext>
                </a:extLst>
              </a:tr>
            </a:tbl>
          </a:graphicData>
        </a:graphic>
      </p:graphicFrame>
      <p:sp>
        <p:nvSpPr>
          <p:cNvPr id="3" name="Date Placeholder 2">
            <a:extLst>
              <a:ext uri="{FF2B5EF4-FFF2-40B4-BE49-F238E27FC236}">
                <a16:creationId xmlns:a16="http://schemas.microsoft.com/office/drawing/2014/main" id="{4E4E4F1D-1150-B1B1-8A17-C68DC3D20F58}"/>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A6BF9BC1-8ED1-AADA-FA2F-2D96E3E8FA8C}"/>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8211038C-7A3D-5E24-3405-45B3FE89FCFF}"/>
              </a:ext>
            </a:extLst>
          </p:cNvPr>
          <p:cNvSpPr>
            <a:spLocks noGrp="1"/>
          </p:cNvSpPr>
          <p:nvPr>
            <p:ph type="sldNum" sz="quarter" idx="12"/>
          </p:nvPr>
        </p:nvSpPr>
        <p:spPr/>
        <p:txBody>
          <a:bodyPr/>
          <a:lstStyle/>
          <a:p>
            <a:fld id="{7A798C28-B5A2-491D-B7FF-715EE3EE607D}" type="slidenum">
              <a:rPr lang="en-US" smtClean="0"/>
              <a:t>6</a:t>
            </a:fld>
            <a:endParaRPr lang="en-US"/>
          </a:p>
        </p:txBody>
      </p:sp>
    </p:spTree>
    <p:extLst>
      <p:ext uri="{BB962C8B-B14F-4D97-AF65-F5344CB8AC3E}">
        <p14:creationId xmlns:p14="http://schemas.microsoft.com/office/powerpoint/2010/main" val="1741105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ABA7-FBED-4E8B-AAC1-43C44882352E}"/>
              </a:ext>
            </a:extLst>
          </p:cNvPr>
          <p:cNvSpPr>
            <a:spLocks noGrp="1"/>
          </p:cNvSpPr>
          <p:nvPr>
            <p:ph type="title"/>
          </p:nvPr>
        </p:nvSpPr>
        <p:spPr>
          <a:xfrm>
            <a:off x="838200" y="297890"/>
            <a:ext cx="8050306" cy="1325563"/>
          </a:xfrm>
        </p:spPr>
        <p:txBody>
          <a:bodyPr/>
          <a:lstStyle/>
          <a:p>
            <a:r>
              <a:rPr lang="en-US" dirty="0"/>
              <a:t>Drone Regulations</a:t>
            </a:r>
          </a:p>
        </p:txBody>
      </p:sp>
      <p:sp>
        <p:nvSpPr>
          <p:cNvPr id="3" name="Content Placeholder 2">
            <a:extLst>
              <a:ext uri="{FF2B5EF4-FFF2-40B4-BE49-F238E27FC236}">
                <a16:creationId xmlns:a16="http://schemas.microsoft.com/office/drawing/2014/main" id="{65DFC524-214C-4739-B3DC-F8538B4CC789}"/>
              </a:ext>
            </a:extLst>
          </p:cNvPr>
          <p:cNvSpPr>
            <a:spLocks noGrp="1"/>
          </p:cNvSpPr>
          <p:nvPr>
            <p:ph idx="1"/>
          </p:nvPr>
        </p:nvSpPr>
        <p:spPr>
          <a:xfrm>
            <a:off x="838200" y="1825625"/>
            <a:ext cx="10515600" cy="4351338"/>
          </a:xfrm>
        </p:spPr>
        <p:txBody>
          <a:bodyPr/>
          <a:lstStyle/>
          <a:p>
            <a:r>
              <a:rPr lang="en-US" dirty="0"/>
              <a:t>Title 14 Code of Federal Regulations (CFR) Part 107</a:t>
            </a:r>
          </a:p>
          <a:p>
            <a:pPr lvl="1"/>
            <a:r>
              <a:rPr lang="en-US" dirty="0"/>
              <a:t>Regulates most drone operations</a:t>
            </a:r>
          </a:p>
          <a:p>
            <a:r>
              <a:rPr lang="en-US" dirty="0"/>
              <a:t>There is an exception (49 U.S.C. § 44809) that allows flying drones for recreational purposes (under certain conditions) without complying with Part 107. In order to fly under the statutory exception, you must comply with all portions of Section 44809, including flying your drone for recreational purposes..</a:t>
            </a:r>
          </a:p>
        </p:txBody>
      </p:sp>
      <p:sp>
        <p:nvSpPr>
          <p:cNvPr id="4" name="Date Placeholder 3">
            <a:extLst>
              <a:ext uri="{FF2B5EF4-FFF2-40B4-BE49-F238E27FC236}">
                <a16:creationId xmlns:a16="http://schemas.microsoft.com/office/drawing/2014/main" id="{E9097E31-86D4-D4F6-51B5-8FA18062E52D}"/>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696C0144-7231-2CB4-8522-3486BB95B2D3}"/>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749F7F38-25B3-1F7B-442D-AB9F43461BF5}"/>
              </a:ext>
            </a:extLst>
          </p:cNvPr>
          <p:cNvSpPr>
            <a:spLocks noGrp="1"/>
          </p:cNvSpPr>
          <p:nvPr>
            <p:ph type="sldNum" sz="quarter" idx="12"/>
          </p:nvPr>
        </p:nvSpPr>
        <p:spPr/>
        <p:txBody>
          <a:bodyPr/>
          <a:lstStyle/>
          <a:p>
            <a:fld id="{7A798C28-B5A2-491D-B7FF-715EE3EE607D}" type="slidenum">
              <a:rPr lang="en-US" smtClean="0"/>
              <a:t>7</a:t>
            </a:fld>
            <a:endParaRPr lang="en-US"/>
          </a:p>
        </p:txBody>
      </p:sp>
    </p:spTree>
    <p:extLst>
      <p:ext uri="{BB962C8B-B14F-4D97-AF65-F5344CB8AC3E}">
        <p14:creationId xmlns:p14="http://schemas.microsoft.com/office/powerpoint/2010/main" val="1568814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90A586-9E9D-AE9C-DE6D-8768DD36BABB}"/>
              </a:ext>
            </a:extLst>
          </p:cNvPr>
          <p:cNvSpPr>
            <a:spLocks noGrp="1"/>
          </p:cNvSpPr>
          <p:nvPr>
            <p:ph type="ctrTitle"/>
          </p:nvPr>
        </p:nvSpPr>
        <p:spPr/>
        <p:txBody>
          <a:bodyPr/>
          <a:lstStyle/>
          <a:p>
            <a:r>
              <a:rPr lang="en-US" dirty="0"/>
              <a:t>Pilot Requirements</a:t>
            </a:r>
          </a:p>
        </p:txBody>
      </p:sp>
      <p:sp>
        <p:nvSpPr>
          <p:cNvPr id="5" name="Subtitle 4">
            <a:extLst>
              <a:ext uri="{FF2B5EF4-FFF2-40B4-BE49-F238E27FC236}">
                <a16:creationId xmlns:a16="http://schemas.microsoft.com/office/drawing/2014/main" id="{31D748A2-2D64-3312-CABC-5CE9CF86D413}"/>
              </a:ext>
            </a:extLst>
          </p:cNvPr>
          <p:cNvSpPr>
            <a:spLocks noGrp="1"/>
          </p:cNvSpPr>
          <p:nvPr>
            <p:ph type="subTitle" idx="1"/>
          </p:nvPr>
        </p:nvSpPr>
        <p:spPr/>
        <p:txBody>
          <a:bodyPr/>
          <a:lstStyle/>
          <a:p>
            <a:endParaRPr lang="en-US" dirty="0"/>
          </a:p>
        </p:txBody>
      </p:sp>
      <p:sp>
        <p:nvSpPr>
          <p:cNvPr id="2" name="Date Placeholder 1">
            <a:extLst>
              <a:ext uri="{FF2B5EF4-FFF2-40B4-BE49-F238E27FC236}">
                <a16:creationId xmlns:a16="http://schemas.microsoft.com/office/drawing/2014/main" id="{0771D094-FE30-3AD6-3CA4-ADA6DFD860A5}"/>
              </a:ext>
            </a:extLst>
          </p:cNvPr>
          <p:cNvSpPr>
            <a:spLocks noGrp="1"/>
          </p:cNvSpPr>
          <p:nvPr>
            <p:ph type="dt" sz="half" idx="10"/>
          </p:nvPr>
        </p:nvSpPr>
        <p:spPr/>
        <p:txBody>
          <a:bodyPr/>
          <a:lstStyle/>
          <a:p>
            <a:r>
              <a:rPr lang="en-US"/>
              <a:t>6/19/2022</a:t>
            </a:r>
          </a:p>
        </p:txBody>
      </p:sp>
      <p:sp>
        <p:nvSpPr>
          <p:cNvPr id="3" name="Footer Placeholder 2">
            <a:extLst>
              <a:ext uri="{FF2B5EF4-FFF2-40B4-BE49-F238E27FC236}">
                <a16:creationId xmlns:a16="http://schemas.microsoft.com/office/drawing/2014/main" id="{B8104DA8-1118-0449-D487-5F2DC5EF13BA}"/>
              </a:ext>
            </a:extLst>
          </p:cNvPr>
          <p:cNvSpPr>
            <a:spLocks noGrp="1"/>
          </p:cNvSpPr>
          <p:nvPr>
            <p:ph type="ftr" sz="quarter" idx="11"/>
          </p:nvPr>
        </p:nvSpPr>
        <p:spPr/>
        <p:txBody>
          <a:bodyPr/>
          <a:lstStyle/>
          <a:p>
            <a:r>
              <a:rPr lang="en-US"/>
              <a:t>CATA Skliis</a:t>
            </a:r>
          </a:p>
        </p:txBody>
      </p:sp>
      <p:sp>
        <p:nvSpPr>
          <p:cNvPr id="6" name="Slide Number Placeholder 5">
            <a:extLst>
              <a:ext uri="{FF2B5EF4-FFF2-40B4-BE49-F238E27FC236}">
                <a16:creationId xmlns:a16="http://schemas.microsoft.com/office/drawing/2014/main" id="{93BEB72F-F6FF-4FAC-BAA3-9609BC26B8D8}"/>
              </a:ext>
            </a:extLst>
          </p:cNvPr>
          <p:cNvSpPr>
            <a:spLocks noGrp="1"/>
          </p:cNvSpPr>
          <p:nvPr>
            <p:ph type="sldNum" sz="quarter" idx="12"/>
          </p:nvPr>
        </p:nvSpPr>
        <p:spPr/>
        <p:txBody>
          <a:bodyPr/>
          <a:lstStyle/>
          <a:p>
            <a:fld id="{7A798C28-B5A2-491D-B7FF-715EE3EE607D}" type="slidenum">
              <a:rPr lang="en-US" smtClean="0"/>
              <a:t>8</a:t>
            </a:fld>
            <a:endParaRPr lang="en-US"/>
          </a:p>
        </p:txBody>
      </p:sp>
    </p:spTree>
    <p:extLst>
      <p:ext uri="{BB962C8B-B14F-4D97-AF65-F5344CB8AC3E}">
        <p14:creationId xmlns:p14="http://schemas.microsoft.com/office/powerpoint/2010/main" val="2329551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6007-61D0-4B24-87AA-995109D333B2}"/>
              </a:ext>
            </a:extLst>
          </p:cNvPr>
          <p:cNvSpPr>
            <a:spLocks noGrp="1"/>
          </p:cNvSpPr>
          <p:nvPr>
            <p:ph type="title"/>
          </p:nvPr>
        </p:nvSpPr>
        <p:spPr/>
        <p:txBody>
          <a:bodyPr/>
          <a:lstStyle/>
          <a:p>
            <a:r>
              <a:rPr lang="en-US" dirty="0"/>
              <a:t>Pilot Requirements</a:t>
            </a:r>
          </a:p>
        </p:txBody>
      </p:sp>
      <p:sp>
        <p:nvSpPr>
          <p:cNvPr id="3" name="Content Placeholder 2">
            <a:extLst>
              <a:ext uri="{FF2B5EF4-FFF2-40B4-BE49-F238E27FC236}">
                <a16:creationId xmlns:a16="http://schemas.microsoft.com/office/drawing/2014/main" id="{EC62B4BB-5A49-4747-87D2-3CDEEA5512EF}"/>
              </a:ext>
            </a:extLst>
          </p:cNvPr>
          <p:cNvSpPr>
            <a:spLocks noGrp="1"/>
          </p:cNvSpPr>
          <p:nvPr>
            <p:ph idx="1"/>
          </p:nvPr>
        </p:nvSpPr>
        <p:spPr/>
        <p:txBody>
          <a:bodyPr/>
          <a:lstStyle/>
          <a:p>
            <a:r>
              <a:rPr lang="en-US" dirty="0"/>
              <a:t>Unmanned</a:t>
            </a:r>
            <a:r>
              <a:rPr lang="en-US" baseline="0" dirty="0"/>
              <a:t> Aircraft Systems (UAS) remote pilot</a:t>
            </a:r>
          </a:p>
          <a:p>
            <a:pPr lvl="1"/>
            <a:r>
              <a:rPr lang="en-US" baseline="0" dirty="0"/>
              <a:t>Certificate Test (Part 61 + Part 107) $150 at testing center</a:t>
            </a:r>
          </a:p>
          <a:p>
            <a:pPr lvl="1"/>
            <a:r>
              <a:rPr lang="en-US" baseline="0" dirty="0"/>
              <a:t>Online test (for holders of Part 61 license)</a:t>
            </a:r>
          </a:p>
          <a:p>
            <a:r>
              <a:rPr lang="en-US" baseline="0" dirty="0"/>
              <a:t>Recreational Pilot</a:t>
            </a:r>
          </a:p>
          <a:p>
            <a:pPr lvl="1"/>
            <a:r>
              <a:rPr lang="en-US" baseline="0" dirty="0"/>
              <a:t>TRUST (about 30 minute training)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The Exception for Limited Operation of Unmanned Aircraft (USC 44809) is the law that describes how, when, and where you can fly drones for recreational purposes. Following these rules will keep people, your drone and our airspace safe.</a:t>
            </a:r>
            <a:endParaRPr lang="en-US" baseline="0" dirty="0"/>
          </a:p>
          <a:p>
            <a:r>
              <a:rPr lang="en-US" baseline="0" dirty="0"/>
              <a:t>Educational Uses</a:t>
            </a:r>
          </a:p>
        </p:txBody>
      </p:sp>
      <p:sp>
        <p:nvSpPr>
          <p:cNvPr id="4" name="Date Placeholder 3">
            <a:extLst>
              <a:ext uri="{FF2B5EF4-FFF2-40B4-BE49-F238E27FC236}">
                <a16:creationId xmlns:a16="http://schemas.microsoft.com/office/drawing/2014/main" id="{F0102168-91AF-1F60-C27C-2C7BEADE9F08}"/>
              </a:ext>
            </a:extLst>
          </p:cNvPr>
          <p:cNvSpPr>
            <a:spLocks noGrp="1"/>
          </p:cNvSpPr>
          <p:nvPr>
            <p:ph type="dt" sz="half" idx="10"/>
          </p:nvPr>
        </p:nvSpPr>
        <p:spPr/>
        <p:txBody>
          <a:bodyPr/>
          <a:lstStyle/>
          <a:p>
            <a:r>
              <a:rPr lang="en-US"/>
              <a:t>6/19/2022</a:t>
            </a:r>
            <a:endParaRPr lang="en-US" dirty="0"/>
          </a:p>
        </p:txBody>
      </p:sp>
      <p:sp>
        <p:nvSpPr>
          <p:cNvPr id="5" name="Footer Placeholder 4">
            <a:extLst>
              <a:ext uri="{FF2B5EF4-FFF2-40B4-BE49-F238E27FC236}">
                <a16:creationId xmlns:a16="http://schemas.microsoft.com/office/drawing/2014/main" id="{CA7BFE0B-3209-9848-D015-69742276F492}"/>
              </a:ext>
            </a:extLst>
          </p:cNvPr>
          <p:cNvSpPr>
            <a:spLocks noGrp="1"/>
          </p:cNvSpPr>
          <p:nvPr>
            <p:ph type="ftr" sz="quarter" idx="11"/>
          </p:nvPr>
        </p:nvSpPr>
        <p:spPr/>
        <p:txBody>
          <a:bodyPr/>
          <a:lstStyle/>
          <a:p>
            <a:r>
              <a:rPr lang="en-US"/>
              <a:t>CATA Skliis</a:t>
            </a:r>
            <a:endParaRPr lang="en-US" dirty="0"/>
          </a:p>
        </p:txBody>
      </p:sp>
      <p:sp>
        <p:nvSpPr>
          <p:cNvPr id="6" name="Slide Number Placeholder 5">
            <a:extLst>
              <a:ext uri="{FF2B5EF4-FFF2-40B4-BE49-F238E27FC236}">
                <a16:creationId xmlns:a16="http://schemas.microsoft.com/office/drawing/2014/main" id="{CAE685DA-E4D8-C184-8DEA-2656270B72DB}"/>
              </a:ext>
            </a:extLst>
          </p:cNvPr>
          <p:cNvSpPr>
            <a:spLocks noGrp="1"/>
          </p:cNvSpPr>
          <p:nvPr>
            <p:ph type="sldNum" sz="quarter" idx="12"/>
          </p:nvPr>
        </p:nvSpPr>
        <p:spPr/>
        <p:txBody>
          <a:bodyPr/>
          <a:lstStyle/>
          <a:p>
            <a:fld id="{7A798C28-B5A2-491D-B7FF-715EE3EE607D}" type="slidenum">
              <a:rPr lang="en-US" smtClean="0"/>
              <a:t>9</a:t>
            </a:fld>
            <a:endParaRPr lang="en-US"/>
          </a:p>
        </p:txBody>
      </p:sp>
    </p:spTree>
    <p:extLst>
      <p:ext uri="{BB962C8B-B14F-4D97-AF65-F5344CB8AC3E}">
        <p14:creationId xmlns:p14="http://schemas.microsoft.com/office/powerpoint/2010/main" val="1539796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10735</TotalTime>
  <Words>2870</Words>
  <Application>Microsoft Office PowerPoint</Application>
  <PresentationFormat>Widescreen</PresentationFormat>
  <Paragraphs>513</Paragraphs>
  <Slides>50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FreeSans</vt:lpstr>
      <vt:lpstr>Times New Roman</vt:lpstr>
      <vt:lpstr>Office Theme</vt:lpstr>
      <vt:lpstr>PowerPoint Presentation</vt:lpstr>
      <vt:lpstr>Adding Agricultural Drones to Your Curriculum</vt:lpstr>
      <vt:lpstr>About Mike</vt:lpstr>
      <vt:lpstr>Why Drones?</vt:lpstr>
      <vt:lpstr>Mapping with Drones </vt:lpstr>
      <vt:lpstr>Overview</vt:lpstr>
      <vt:lpstr>Drone Regulations</vt:lpstr>
      <vt:lpstr>Pilot Requirements</vt:lpstr>
      <vt:lpstr>Pilot Requirements</vt:lpstr>
      <vt:lpstr>Part 107 UAS License</vt:lpstr>
      <vt:lpstr>Part 107 UAS License</vt:lpstr>
      <vt:lpstr>Certificates (carry when flying)</vt:lpstr>
      <vt:lpstr>Part 107 vs Recreational Flyers</vt:lpstr>
      <vt:lpstr>The Educational Exception</vt:lpstr>
      <vt:lpstr>A Case for Part 107</vt:lpstr>
      <vt:lpstr>Drone Requirements</vt:lpstr>
      <vt:lpstr>Part 107 General Requirements</vt:lpstr>
      <vt:lpstr>Part 107 General Requirements</vt:lpstr>
      <vt:lpstr>Waivers (for UAS pilots)</vt:lpstr>
      <vt:lpstr>Drone Requirements</vt:lpstr>
      <vt:lpstr>Drone Requirements</vt:lpstr>
      <vt:lpstr>Flight Restrictions</vt:lpstr>
      <vt:lpstr>Preparing for Missions</vt:lpstr>
      <vt:lpstr>Sensors</vt:lpstr>
      <vt:lpstr>Sensor Configurations</vt:lpstr>
      <vt:lpstr>Image Area</vt:lpstr>
      <vt:lpstr>Comparison</vt:lpstr>
      <vt:lpstr>Mission Planning</vt:lpstr>
      <vt:lpstr>Online Tools</vt:lpstr>
      <vt:lpstr>So What Do You Think of our Mission?</vt:lpstr>
      <vt:lpstr>Mission Planning with DroneLink</vt:lpstr>
      <vt:lpstr>Mission Parameters</vt:lpstr>
      <vt:lpstr>Let’s Go Fly the Mission!</vt:lpstr>
      <vt:lpstr>Advisory Circular 107-2 Checklist</vt:lpstr>
      <vt:lpstr>Sample Checklist Items</vt:lpstr>
      <vt:lpstr>Data Capture (control software)</vt:lpstr>
      <vt:lpstr>Processing the Images</vt:lpstr>
      <vt:lpstr>Sensors</vt:lpstr>
      <vt:lpstr>Sensors</vt:lpstr>
      <vt:lpstr>Stitching and Analysis (software)</vt:lpstr>
      <vt:lpstr>WebODM</vt:lpstr>
      <vt:lpstr>Curriculum</vt:lpstr>
      <vt:lpstr>Developing a Curriculum</vt:lpstr>
      <vt:lpstr>Ideas for Activities</vt:lpstr>
      <vt:lpstr>Draft Activities</vt:lpstr>
      <vt:lpstr>Wrap Up</vt:lpstr>
      <vt:lpstr>GIS</vt:lpstr>
      <vt:lpstr>Costs (very general idea)</vt:lpstr>
      <vt:lpstr>General Planning</vt:lpstr>
      <vt:lpstr>Resources &amp;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#1 – Drone Regulations</dc:title>
  <dc:creator>Michael Spiess</dc:creator>
  <cp:lastModifiedBy>Michael Spiess</cp:lastModifiedBy>
  <cp:revision>30</cp:revision>
  <dcterms:created xsi:type="dcterms:W3CDTF">2021-09-16T13:14:59Z</dcterms:created>
  <dcterms:modified xsi:type="dcterms:W3CDTF">2022-06-16T22:32:32Z</dcterms:modified>
</cp:coreProperties>
</file>