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71" r:id="rId6"/>
    <p:sldId id="270" r:id="rId7"/>
    <p:sldId id="260" r:id="rId8"/>
    <p:sldId id="268" r:id="rId9"/>
    <p:sldId id="269" r:id="rId10"/>
    <p:sldId id="266" r:id="rId11"/>
    <p:sldId id="261" r:id="rId12"/>
    <p:sldId id="263" r:id="rId13"/>
    <p:sldId id="264" r:id="rId14"/>
    <p:sldId id="265" r:id="rId15"/>
    <p:sldId id="272" r:id="rId16"/>
    <p:sldId id="274"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0" autoAdjust="0"/>
  </p:normalViewPr>
  <p:slideViewPr>
    <p:cSldViewPr snapToGrid="0">
      <p:cViewPr varScale="1">
        <p:scale>
          <a:sx n="55" d="100"/>
          <a:sy n="55" d="100"/>
        </p:scale>
        <p:origin x="114" y="228"/>
      </p:cViewPr>
      <p:guideLst/>
    </p:cSldViewPr>
  </p:slideViewPr>
  <p:outlineViewPr>
    <p:cViewPr>
      <p:scale>
        <a:sx n="33" d="100"/>
        <a:sy n="33" d="100"/>
      </p:scale>
      <p:origin x="0" y="-109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30EFF-659C-4839-A936-BFBB4DD8CB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4C0C7C-6317-4CEB-972E-ADD29ECDC6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B791B9-C221-4919-BC5F-AD97A65BC5F3}"/>
              </a:ext>
            </a:extLst>
          </p:cNvPr>
          <p:cNvSpPr>
            <a:spLocks noGrp="1"/>
          </p:cNvSpPr>
          <p:nvPr>
            <p:ph type="dt" sz="half" idx="10"/>
          </p:nvPr>
        </p:nvSpPr>
        <p:spPr/>
        <p:txBody>
          <a:bodyPr/>
          <a:lstStyle/>
          <a:p>
            <a:fld id="{8F869920-E051-4303-A6A8-115AB797A647}" type="datetimeFigureOut">
              <a:rPr lang="en-US" smtClean="0"/>
              <a:t>10/11/2021</a:t>
            </a:fld>
            <a:endParaRPr lang="en-US"/>
          </a:p>
        </p:txBody>
      </p:sp>
      <p:sp>
        <p:nvSpPr>
          <p:cNvPr id="5" name="Footer Placeholder 4">
            <a:extLst>
              <a:ext uri="{FF2B5EF4-FFF2-40B4-BE49-F238E27FC236}">
                <a16:creationId xmlns:a16="http://schemas.microsoft.com/office/drawing/2014/main" id="{BC81557A-44B9-4AF8-9CA0-FF0395C34D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153E78-CE6D-4194-9308-D9B19FF61259}"/>
              </a:ext>
            </a:extLst>
          </p:cNvPr>
          <p:cNvSpPr>
            <a:spLocks noGrp="1"/>
          </p:cNvSpPr>
          <p:nvPr>
            <p:ph type="sldNum" sz="quarter" idx="12"/>
          </p:nvPr>
        </p:nvSpPr>
        <p:spPr/>
        <p:txBody>
          <a:bodyPr/>
          <a:lstStyle/>
          <a:p>
            <a:fld id="{7A798C28-B5A2-491D-B7FF-715EE3EE607D}" type="slidenum">
              <a:rPr lang="en-US" smtClean="0"/>
              <a:t>‹#›</a:t>
            </a:fld>
            <a:endParaRPr lang="en-US"/>
          </a:p>
        </p:txBody>
      </p:sp>
      <p:pic>
        <p:nvPicPr>
          <p:cNvPr id="8" name="Picture 7" descr="A drone with a person's face on it&#10;&#10;Description automatically generated with low confidence">
            <a:extLst>
              <a:ext uri="{FF2B5EF4-FFF2-40B4-BE49-F238E27FC236}">
                <a16:creationId xmlns:a16="http://schemas.microsoft.com/office/drawing/2014/main" id="{F265A210-4541-4180-BA9F-DE08B17E3F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4543" y="283207"/>
            <a:ext cx="4282913" cy="2032956"/>
          </a:xfrm>
          <a:prstGeom prst="rect">
            <a:avLst/>
          </a:prstGeom>
        </p:spPr>
      </p:pic>
    </p:spTree>
    <p:extLst>
      <p:ext uri="{BB962C8B-B14F-4D97-AF65-F5344CB8AC3E}">
        <p14:creationId xmlns:p14="http://schemas.microsoft.com/office/powerpoint/2010/main" val="3443517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75D61-3633-45E6-9F42-8677EB8DE2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CFEFB7-CE4C-46F4-8A6F-47187654E4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F1E9EC-DB83-4E73-9255-92847CC2FC72}"/>
              </a:ext>
            </a:extLst>
          </p:cNvPr>
          <p:cNvSpPr>
            <a:spLocks noGrp="1"/>
          </p:cNvSpPr>
          <p:nvPr>
            <p:ph type="dt" sz="half" idx="10"/>
          </p:nvPr>
        </p:nvSpPr>
        <p:spPr/>
        <p:txBody>
          <a:bodyPr/>
          <a:lstStyle/>
          <a:p>
            <a:fld id="{8F869920-E051-4303-A6A8-115AB797A647}" type="datetimeFigureOut">
              <a:rPr lang="en-US" smtClean="0"/>
              <a:t>10/11/2021</a:t>
            </a:fld>
            <a:endParaRPr lang="en-US"/>
          </a:p>
        </p:txBody>
      </p:sp>
      <p:sp>
        <p:nvSpPr>
          <p:cNvPr id="5" name="Footer Placeholder 4">
            <a:extLst>
              <a:ext uri="{FF2B5EF4-FFF2-40B4-BE49-F238E27FC236}">
                <a16:creationId xmlns:a16="http://schemas.microsoft.com/office/drawing/2014/main" id="{47483097-AA0C-4AFA-AEEB-A877E8AD2C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57F940-9BCB-43C6-9FAE-ACB8F6376870}"/>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505180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BAD398-77A6-453B-A915-810D99C664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31A49B-DAA5-4AD6-91A5-CC6B9AC3AF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09BDDC-E679-46EC-BD41-D0F5508EA54A}"/>
              </a:ext>
            </a:extLst>
          </p:cNvPr>
          <p:cNvSpPr>
            <a:spLocks noGrp="1"/>
          </p:cNvSpPr>
          <p:nvPr>
            <p:ph type="dt" sz="half" idx="10"/>
          </p:nvPr>
        </p:nvSpPr>
        <p:spPr/>
        <p:txBody>
          <a:bodyPr/>
          <a:lstStyle/>
          <a:p>
            <a:fld id="{8F869920-E051-4303-A6A8-115AB797A647}" type="datetimeFigureOut">
              <a:rPr lang="en-US" smtClean="0"/>
              <a:t>10/11/2021</a:t>
            </a:fld>
            <a:endParaRPr lang="en-US"/>
          </a:p>
        </p:txBody>
      </p:sp>
      <p:sp>
        <p:nvSpPr>
          <p:cNvPr id="5" name="Footer Placeholder 4">
            <a:extLst>
              <a:ext uri="{FF2B5EF4-FFF2-40B4-BE49-F238E27FC236}">
                <a16:creationId xmlns:a16="http://schemas.microsoft.com/office/drawing/2014/main" id="{2B17A8F5-F209-4654-BA44-1E1444395C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680489-B550-43A0-9727-070119150811}"/>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847181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FC7C7-F3AE-4D37-AA76-E1F156D66353}"/>
              </a:ext>
            </a:extLst>
          </p:cNvPr>
          <p:cNvSpPr>
            <a:spLocks noGrp="1"/>
          </p:cNvSpPr>
          <p:nvPr>
            <p:ph type="title"/>
          </p:nvPr>
        </p:nvSpPr>
        <p:spPr>
          <a:xfrm>
            <a:off x="838200" y="297890"/>
            <a:ext cx="8050306"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18CE5FF-A569-4139-A847-E8BF0F0C5929}"/>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3169504-FDC6-4297-BF95-7131EE67A99F}"/>
              </a:ext>
            </a:extLst>
          </p:cNvPr>
          <p:cNvSpPr>
            <a:spLocks noGrp="1"/>
          </p:cNvSpPr>
          <p:nvPr>
            <p:ph type="dt" sz="half" idx="10"/>
          </p:nvPr>
        </p:nvSpPr>
        <p:spPr/>
        <p:txBody>
          <a:bodyPr/>
          <a:lstStyle/>
          <a:p>
            <a:fld id="{8F869920-E051-4303-A6A8-115AB797A647}" type="datetimeFigureOut">
              <a:rPr lang="en-US" smtClean="0"/>
              <a:t>10/11/2021</a:t>
            </a:fld>
            <a:endParaRPr lang="en-US"/>
          </a:p>
        </p:txBody>
      </p:sp>
      <p:sp>
        <p:nvSpPr>
          <p:cNvPr id="5" name="Footer Placeholder 4">
            <a:extLst>
              <a:ext uri="{FF2B5EF4-FFF2-40B4-BE49-F238E27FC236}">
                <a16:creationId xmlns:a16="http://schemas.microsoft.com/office/drawing/2014/main" id="{93BB79A7-4414-4903-BA5C-2E66430B51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D4BE6E-A898-436C-B50A-0B05E95A8C6C}"/>
              </a:ext>
            </a:extLst>
          </p:cNvPr>
          <p:cNvSpPr>
            <a:spLocks noGrp="1"/>
          </p:cNvSpPr>
          <p:nvPr>
            <p:ph type="sldNum" sz="quarter" idx="12"/>
          </p:nvPr>
        </p:nvSpPr>
        <p:spPr/>
        <p:txBody>
          <a:bodyPr/>
          <a:lstStyle/>
          <a:p>
            <a:fld id="{7A798C28-B5A2-491D-B7FF-715EE3EE607D}" type="slidenum">
              <a:rPr lang="en-US" smtClean="0"/>
              <a:t>‹#›</a:t>
            </a:fld>
            <a:endParaRPr lang="en-US"/>
          </a:p>
        </p:txBody>
      </p:sp>
      <p:pic>
        <p:nvPicPr>
          <p:cNvPr id="7" name="Picture 6" descr="A drone with a person's face on it&#10;&#10;Description automatically generated with low confidence">
            <a:extLst>
              <a:ext uri="{FF2B5EF4-FFF2-40B4-BE49-F238E27FC236}">
                <a16:creationId xmlns:a16="http://schemas.microsoft.com/office/drawing/2014/main" id="{1C4ADD0B-8E4F-4F65-A168-3036B2668E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18215" y="297890"/>
            <a:ext cx="2540386" cy="1205837"/>
          </a:xfrm>
          <a:prstGeom prst="rect">
            <a:avLst/>
          </a:prstGeom>
        </p:spPr>
      </p:pic>
    </p:spTree>
    <p:extLst>
      <p:ext uri="{BB962C8B-B14F-4D97-AF65-F5344CB8AC3E}">
        <p14:creationId xmlns:p14="http://schemas.microsoft.com/office/powerpoint/2010/main" val="90991181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4EB70-3640-423C-8E16-A6E72FEC7A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BC51F0-BFB0-4625-8B4A-A0001BDFB1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276CDE-D097-4864-87CC-CF76E995BFE6}"/>
              </a:ext>
            </a:extLst>
          </p:cNvPr>
          <p:cNvSpPr>
            <a:spLocks noGrp="1"/>
          </p:cNvSpPr>
          <p:nvPr>
            <p:ph type="dt" sz="half" idx="10"/>
          </p:nvPr>
        </p:nvSpPr>
        <p:spPr/>
        <p:txBody>
          <a:bodyPr/>
          <a:lstStyle/>
          <a:p>
            <a:fld id="{8F869920-E051-4303-A6A8-115AB797A647}" type="datetimeFigureOut">
              <a:rPr lang="en-US" smtClean="0"/>
              <a:t>10/11/2021</a:t>
            </a:fld>
            <a:endParaRPr lang="en-US"/>
          </a:p>
        </p:txBody>
      </p:sp>
      <p:sp>
        <p:nvSpPr>
          <p:cNvPr id="5" name="Footer Placeholder 4">
            <a:extLst>
              <a:ext uri="{FF2B5EF4-FFF2-40B4-BE49-F238E27FC236}">
                <a16:creationId xmlns:a16="http://schemas.microsoft.com/office/drawing/2014/main" id="{500AF381-5F82-48C2-8837-596FD70B59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3E3743-4B53-479D-B69E-243D1F11FEDF}"/>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2439928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D8611-928B-4F41-A6E0-1F116B4A39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6DEBBF-F092-406B-B8DA-5CB5968DC4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56EDA9-2E56-426E-8ABF-E38F694272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986FEF-AFD1-411F-9E50-98E797AC2B20}"/>
              </a:ext>
            </a:extLst>
          </p:cNvPr>
          <p:cNvSpPr>
            <a:spLocks noGrp="1"/>
          </p:cNvSpPr>
          <p:nvPr>
            <p:ph type="dt" sz="half" idx="10"/>
          </p:nvPr>
        </p:nvSpPr>
        <p:spPr/>
        <p:txBody>
          <a:bodyPr/>
          <a:lstStyle/>
          <a:p>
            <a:fld id="{8F869920-E051-4303-A6A8-115AB797A647}" type="datetimeFigureOut">
              <a:rPr lang="en-US" smtClean="0"/>
              <a:t>10/11/2021</a:t>
            </a:fld>
            <a:endParaRPr lang="en-US"/>
          </a:p>
        </p:txBody>
      </p:sp>
      <p:sp>
        <p:nvSpPr>
          <p:cNvPr id="6" name="Footer Placeholder 5">
            <a:extLst>
              <a:ext uri="{FF2B5EF4-FFF2-40B4-BE49-F238E27FC236}">
                <a16:creationId xmlns:a16="http://schemas.microsoft.com/office/drawing/2014/main" id="{105C665A-697E-4D52-843D-E6F1860362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27E073-E14C-48F3-B547-04966A8699D5}"/>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1422998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8437A-4B10-4135-99D2-6767068833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62C863-F022-4A0B-9AEA-FB045374C8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8E0AB2-E455-4F87-88F0-2ED98523FB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2A6404-33E4-4246-A026-03003C983D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C393FC-1E85-4A09-A2DD-175DD93803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0B4C12-48A9-4549-ADA4-AB83506320C3}"/>
              </a:ext>
            </a:extLst>
          </p:cNvPr>
          <p:cNvSpPr>
            <a:spLocks noGrp="1"/>
          </p:cNvSpPr>
          <p:nvPr>
            <p:ph type="dt" sz="half" idx="10"/>
          </p:nvPr>
        </p:nvSpPr>
        <p:spPr/>
        <p:txBody>
          <a:bodyPr/>
          <a:lstStyle/>
          <a:p>
            <a:fld id="{8F869920-E051-4303-A6A8-115AB797A647}" type="datetimeFigureOut">
              <a:rPr lang="en-US" smtClean="0"/>
              <a:t>10/11/2021</a:t>
            </a:fld>
            <a:endParaRPr lang="en-US"/>
          </a:p>
        </p:txBody>
      </p:sp>
      <p:sp>
        <p:nvSpPr>
          <p:cNvPr id="8" name="Footer Placeholder 7">
            <a:extLst>
              <a:ext uri="{FF2B5EF4-FFF2-40B4-BE49-F238E27FC236}">
                <a16:creationId xmlns:a16="http://schemas.microsoft.com/office/drawing/2014/main" id="{673DBC29-1AB7-4ECE-8F42-B0E75928CA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38933D3-E127-4E40-873F-9E0232CA2E97}"/>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2331020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8C1F1-08CD-4FC0-8C89-8C5B287027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CE2BB3-8B74-4DAE-841D-95525E05EC7E}"/>
              </a:ext>
            </a:extLst>
          </p:cNvPr>
          <p:cNvSpPr>
            <a:spLocks noGrp="1"/>
          </p:cNvSpPr>
          <p:nvPr>
            <p:ph type="dt" sz="half" idx="10"/>
          </p:nvPr>
        </p:nvSpPr>
        <p:spPr/>
        <p:txBody>
          <a:bodyPr/>
          <a:lstStyle/>
          <a:p>
            <a:fld id="{8F869920-E051-4303-A6A8-115AB797A647}" type="datetimeFigureOut">
              <a:rPr lang="en-US" smtClean="0"/>
              <a:t>10/11/2021</a:t>
            </a:fld>
            <a:endParaRPr lang="en-US"/>
          </a:p>
        </p:txBody>
      </p:sp>
      <p:sp>
        <p:nvSpPr>
          <p:cNvPr id="4" name="Footer Placeholder 3">
            <a:extLst>
              <a:ext uri="{FF2B5EF4-FFF2-40B4-BE49-F238E27FC236}">
                <a16:creationId xmlns:a16="http://schemas.microsoft.com/office/drawing/2014/main" id="{BCBA2284-C1D7-447C-9CB8-D9E761CE90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51917C-4113-49F7-B916-49C826401B5F}"/>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574743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54557D-C689-4C67-8CBD-3620387EAC95}"/>
              </a:ext>
            </a:extLst>
          </p:cNvPr>
          <p:cNvSpPr>
            <a:spLocks noGrp="1"/>
          </p:cNvSpPr>
          <p:nvPr>
            <p:ph type="dt" sz="half" idx="10"/>
          </p:nvPr>
        </p:nvSpPr>
        <p:spPr/>
        <p:txBody>
          <a:bodyPr/>
          <a:lstStyle/>
          <a:p>
            <a:fld id="{8F869920-E051-4303-A6A8-115AB797A647}" type="datetimeFigureOut">
              <a:rPr lang="en-US" smtClean="0"/>
              <a:t>10/11/2021</a:t>
            </a:fld>
            <a:endParaRPr lang="en-US"/>
          </a:p>
        </p:txBody>
      </p:sp>
      <p:sp>
        <p:nvSpPr>
          <p:cNvPr id="3" name="Footer Placeholder 2">
            <a:extLst>
              <a:ext uri="{FF2B5EF4-FFF2-40B4-BE49-F238E27FC236}">
                <a16:creationId xmlns:a16="http://schemas.microsoft.com/office/drawing/2014/main" id="{9362B1A1-FF47-4541-94AD-5955994967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0E5277-B958-4E7E-9BA4-5038444376D6}"/>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1020855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579D0-CE33-4313-A20E-F841C4B1FD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336E02-D52A-47FE-8070-63A2318939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64D349-621D-4297-9613-F33A8F89A1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C3AD9E-D4DA-43F2-9A86-0EEA954203F7}"/>
              </a:ext>
            </a:extLst>
          </p:cNvPr>
          <p:cNvSpPr>
            <a:spLocks noGrp="1"/>
          </p:cNvSpPr>
          <p:nvPr>
            <p:ph type="dt" sz="half" idx="10"/>
          </p:nvPr>
        </p:nvSpPr>
        <p:spPr/>
        <p:txBody>
          <a:bodyPr/>
          <a:lstStyle/>
          <a:p>
            <a:fld id="{8F869920-E051-4303-A6A8-115AB797A647}" type="datetimeFigureOut">
              <a:rPr lang="en-US" smtClean="0"/>
              <a:t>10/11/2021</a:t>
            </a:fld>
            <a:endParaRPr lang="en-US"/>
          </a:p>
        </p:txBody>
      </p:sp>
      <p:sp>
        <p:nvSpPr>
          <p:cNvPr id="6" name="Footer Placeholder 5">
            <a:extLst>
              <a:ext uri="{FF2B5EF4-FFF2-40B4-BE49-F238E27FC236}">
                <a16:creationId xmlns:a16="http://schemas.microsoft.com/office/drawing/2014/main" id="{4ECC47F2-F31B-4DBB-84B9-450CC2A933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B9EA14-AF1B-4442-B9D9-A408821E5226}"/>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270610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408CD-97CD-4FAA-9CD6-983F5A595F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7C6BAC-FAC7-47A9-BA75-4AE8F9DF5C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11B96A-95B0-4B98-99DA-9A1939086F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70162C-43AD-4736-8DC7-BB72F2E2AA38}"/>
              </a:ext>
            </a:extLst>
          </p:cNvPr>
          <p:cNvSpPr>
            <a:spLocks noGrp="1"/>
          </p:cNvSpPr>
          <p:nvPr>
            <p:ph type="dt" sz="half" idx="10"/>
          </p:nvPr>
        </p:nvSpPr>
        <p:spPr/>
        <p:txBody>
          <a:bodyPr/>
          <a:lstStyle/>
          <a:p>
            <a:fld id="{8F869920-E051-4303-A6A8-115AB797A647}" type="datetimeFigureOut">
              <a:rPr lang="en-US" smtClean="0"/>
              <a:t>10/11/2021</a:t>
            </a:fld>
            <a:endParaRPr lang="en-US"/>
          </a:p>
        </p:txBody>
      </p:sp>
      <p:sp>
        <p:nvSpPr>
          <p:cNvPr id="6" name="Footer Placeholder 5">
            <a:extLst>
              <a:ext uri="{FF2B5EF4-FFF2-40B4-BE49-F238E27FC236}">
                <a16:creationId xmlns:a16="http://schemas.microsoft.com/office/drawing/2014/main" id="{B37D65CC-293A-48EB-9500-EB8E626E38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AF3CC2-3570-473D-A4E6-6CABB091275C}"/>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408006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7238B9-FCCB-4545-97C4-CF781E15D7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C11E39-A04B-4ADA-A680-C8C7D59BC8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D91F5-C701-4045-B76F-17DF1E04FF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869920-E051-4303-A6A8-115AB797A647}" type="datetimeFigureOut">
              <a:rPr lang="en-US" smtClean="0"/>
              <a:t>10/11/2021</a:t>
            </a:fld>
            <a:endParaRPr lang="en-US"/>
          </a:p>
        </p:txBody>
      </p:sp>
      <p:sp>
        <p:nvSpPr>
          <p:cNvPr id="5" name="Footer Placeholder 4">
            <a:extLst>
              <a:ext uri="{FF2B5EF4-FFF2-40B4-BE49-F238E27FC236}">
                <a16:creationId xmlns:a16="http://schemas.microsoft.com/office/drawing/2014/main" id="{13042DE5-E381-4750-8592-7BBB2C899E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00E8974-D4C8-4DC4-B617-E7FE707702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798C28-B5A2-491D-B7FF-715EE3EE607D}" type="slidenum">
              <a:rPr lang="en-US" smtClean="0"/>
              <a:t>‹#›</a:t>
            </a:fld>
            <a:endParaRPr lang="en-US"/>
          </a:p>
        </p:txBody>
      </p:sp>
    </p:spTree>
    <p:extLst>
      <p:ext uri="{BB962C8B-B14F-4D97-AF65-F5344CB8AC3E}">
        <p14:creationId xmlns:p14="http://schemas.microsoft.com/office/powerpoint/2010/main" val="206625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ecfr.gov/current/title-14/chapter-I/subchapter-F/part-107" TargetMode="External"/><Relationship Id="rId7" Type="http://schemas.openxmlformats.org/officeDocument/2006/relationships/hyperlink" Target="https://www.faa.gov/uas/recreational_fliers/knowledge_test_updates/" TargetMode="External"/><Relationship Id="rId2" Type="http://schemas.openxmlformats.org/officeDocument/2006/relationships/hyperlink" Target="https://www.faa.gov/uas/" TargetMode="External"/><Relationship Id="rId1" Type="http://schemas.openxmlformats.org/officeDocument/2006/relationships/slideLayout" Target="../slideLayouts/slideLayout2.xml"/><Relationship Id="rId6" Type="http://schemas.openxmlformats.org/officeDocument/2006/relationships/hyperlink" Target="https://faadronezone.faa.gov/#/" TargetMode="External"/><Relationship Id="rId5" Type="http://schemas.openxmlformats.org/officeDocument/2006/relationships/hyperlink" Target="https://www.faa.gov/uas/educational_users/" TargetMode="External"/><Relationship Id="rId4" Type="http://schemas.openxmlformats.org/officeDocument/2006/relationships/hyperlink" Target="https://www.ecfr.gov/current/title-14/chapter-I/subchapter-D/part-6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DB6B6-707B-46EF-ADAF-8BC37113FF32}"/>
              </a:ext>
            </a:extLst>
          </p:cNvPr>
          <p:cNvSpPr>
            <a:spLocks noGrp="1"/>
          </p:cNvSpPr>
          <p:nvPr>
            <p:ph type="ctrTitle"/>
          </p:nvPr>
        </p:nvSpPr>
        <p:spPr/>
        <p:txBody>
          <a:bodyPr/>
          <a:lstStyle/>
          <a:p>
            <a:r>
              <a:rPr lang="en-US" dirty="0"/>
              <a:t>Part #1 – Drone Regulations</a:t>
            </a:r>
          </a:p>
        </p:txBody>
      </p:sp>
      <p:sp>
        <p:nvSpPr>
          <p:cNvPr id="3" name="Subtitle 2">
            <a:extLst>
              <a:ext uri="{FF2B5EF4-FFF2-40B4-BE49-F238E27FC236}">
                <a16:creationId xmlns:a16="http://schemas.microsoft.com/office/drawing/2014/main" id="{DEB39CDE-7BD8-4AC9-85FA-65AAE35958BA}"/>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810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6A10D-F193-4883-8967-C0F97B88E547}"/>
              </a:ext>
            </a:extLst>
          </p:cNvPr>
          <p:cNvSpPr>
            <a:spLocks noGrp="1"/>
          </p:cNvSpPr>
          <p:nvPr>
            <p:ph type="title"/>
          </p:nvPr>
        </p:nvSpPr>
        <p:spPr/>
        <p:txBody>
          <a:bodyPr/>
          <a:lstStyle/>
          <a:p>
            <a:r>
              <a:rPr lang="en-US" dirty="0"/>
              <a:t>Certificates (carry when flying)</a:t>
            </a:r>
          </a:p>
        </p:txBody>
      </p:sp>
      <p:pic>
        <p:nvPicPr>
          <p:cNvPr id="6" name="Picture 5" descr="Text, letter&#10;&#10;Description automatically generated">
            <a:extLst>
              <a:ext uri="{FF2B5EF4-FFF2-40B4-BE49-F238E27FC236}">
                <a16:creationId xmlns:a16="http://schemas.microsoft.com/office/drawing/2014/main" id="{FCD04A0C-C9B0-44C2-813E-15D5B716E6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7749" y="1615786"/>
            <a:ext cx="3768504" cy="4944324"/>
          </a:xfrm>
          <a:prstGeom prst="rect">
            <a:avLst/>
          </a:prstGeom>
        </p:spPr>
      </p:pic>
      <p:pic>
        <p:nvPicPr>
          <p:cNvPr id="8" name="Picture 7" descr="Text&#10;&#10;Description automatically generated">
            <a:extLst>
              <a:ext uri="{FF2B5EF4-FFF2-40B4-BE49-F238E27FC236}">
                <a16:creationId xmlns:a16="http://schemas.microsoft.com/office/drawing/2014/main" id="{2837B82B-1E3D-489D-AB53-A85ED4C2FE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805" y="2545565"/>
            <a:ext cx="3998748" cy="2514972"/>
          </a:xfrm>
          <a:prstGeom prst="rect">
            <a:avLst/>
          </a:prstGeom>
        </p:spPr>
      </p:pic>
      <p:sp>
        <p:nvSpPr>
          <p:cNvPr id="9" name="TextBox 8">
            <a:extLst>
              <a:ext uri="{FF2B5EF4-FFF2-40B4-BE49-F238E27FC236}">
                <a16:creationId xmlns:a16="http://schemas.microsoft.com/office/drawing/2014/main" id="{A2EFAED8-648E-45B8-95B1-9F1BA8998779}"/>
              </a:ext>
            </a:extLst>
          </p:cNvPr>
          <p:cNvSpPr txBox="1"/>
          <p:nvPr/>
        </p:nvSpPr>
        <p:spPr>
          <a:xfrm>
            <a:off x="4946073" y="3325091"/>
            <a:ext cx="803425" cy="707886"/>
          </a:xfrm>
          <a:prstGeom prst="rect">
            <a:avLst/>
          </a:prstGeom>
          <a:noFill/>
        </p:spPr>
        <p:txBody>
          <a:bodyPr wrap="none" rtlCol="0">
            <a:spAutoFit/>
          </a:bodyPr>
          <a:lstStyle/>
          <a:p>
            <a:r>
              <a:rPr lang="en-US" sz="4000" dirty="0"/>
              <a:t>OR</a:t>
            </a:r>
          </a:p>
        </p:txBody>
      </p:sp>
    </p:spTree>
    <p:extLst>
      <p:ext uri="{BB962C8B-B14F-4D97-AF65-F5344CB8AC3E}">
        <p14:creationId xmlns:p14="http://schemas.microsoft.com/office/powerpoint/2010/main" val="40129069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C5BDF-B6B0-4440-8696-40425C2E80EF}"/>
              </a:ext>
            </a:extLst>
          </p:cNvPr>
          <p:cNvSpPr>
            <a:spLocks noGrp="1"/>
          </p:cNvSpPr>
          <p:nvPr>
            <p:ph type="title"/>
          </p:nvPr>
        </p:nvSpPr>
        <p:spPr>
          <a:xfrm>
            <a:off x="838200" y="297890"/>
            <a:ext cx="8050306" cy="1325563"/>
          </a:xfrm>
        </p:spPr>
        <p:txBody>
          <a:bodyPr/>
          <a:lstStyle/>
          <a:p>
            <a:pPr lvl="0"/>
            <a:r>
              <a:rPr lang="en-US" dirty="0"/>
              <a:t>Drone Requirements</a:t>
            </a:r>
          </a:p>
        </p:txBody>
      </p:sp>
      <p:sp>
        <p:nvSpPr>
          <p:cNvPr id="3" name="Content Placeholder 2">
            <a:extLst>
              <a:ext uri="{FF2B5EF4-FFF2-40B4-BE49-F238E27FC236}">
                <a16:creationId xmlns:a16="http://schemas.microsoft.com/office/drawing/2014/main" id="{40A0DDC1-6FAF-4373-B9F8-F33AA73B3A68}"/>
              </a:ext>
            </a:extLst>
          </p:cNvPr>
          <p:cNvSpPr>
            <a:spLocks noGrp="1"/>
          </p:cNvSpPr>
          <p:nvPr>
            <p:ph idx="1"/>
          </p:nvPr>
        </p:nvSpPr>
        <p:spPr>
          <a:xfrm>
            <a:off x="838200" y="1825625"/>
            <a:ext cx="10515600" cy="4351338"/>
          </a:xfrm>
        </p:spPr>
        <p:txBody>
          <a:bodyPr>
            <a:normAutofit fontScale="70000" lnSpcReduction="20000"/>
          </a:bodyPr>
          <a:lstStyle/>
          <a:p>
            <a:r>
              <a:rPr lang="en-US" dirty="0"/>
              <a:t>Weight Classes </a:t>
            </a:r>
          </a:p>
          <a:p>
            <a:pPr lvl="1"/>
            <a:r>
              <a:rPr lang="en-US" dirty="0"/>
              <a:t>Under .55 pounds</a:t>
            </a:r>
          </a:p>
          <a:p>
            <a:pPr lvl="1"/>
            <a:r>
              <a:rPr lang="en-US" dirty="0"/>
              <a:t>.55 to 55 pounds</a:t>
            </a:r>
          </a:p>
          <a:p>
            <a:pPr lvl="0"/>
            <a:r>
              <a:rPr lang="en-US" dirty="0"/>
              <a:t>Registration</a:t>
            </a:r>
          </a:p>
          <a:p>
            <a:pPr lvl="1"/>
            <a:r>
              <a:rPr lang="en-US" dirty="0"/>
              <a:t>All drones must be registered, except those that weigh 0.55 pounds or less (less than 250 grams) and are flown exclusively under the Exception for Recreational Flyers.</a:t>
            </a:r>
          </a:p>
          <a:p>
            <a:pPr lvl="1"/>
            <a:r>
              <a:rPr lang="en-US" dirty="0"/>
              <a:t>Drones registered under part 107 may be flown for recreational purposes as well as under part 107.</a:t>
            </a:r>
          </a:p>
          <a:p>
            <a:pPr lvl="1"/>
            <a:r>
              <a:rPr lang="en-US" dirty="0"/>
              <a:t>Drones registered under the Exception for Recreational Flyers cannot be flown for Part 107 operations.</a:t>
            </a:r>
          </a:p>
          <a:p>
            <a:r>
              <a:rPr lang="en-US" dirty="0"/>
              <a:t>Information Needed to Register</a:t>
            </a:r>
          </a:p>
          <a:p>
            <a:pPr lvl="1"/>
            <a:r>
              <a:rPr lang="en-US" dirty="0"/>
              <a:t>Physical address and mailing address (if different from physical address)</a:t>
            </a:r>
          </a:p>
          <a:p>
            <a:pPr lvl="1"/>
            <a:r>
              <a:rPr lang="en-US" dirty="0"/>
              <a:t>Email address</a:t>
            </a:r>
          </a:p>
          <a:p>
            <a:pPr lvl="1"/>
            <a:r>
              <a:rPr lang="en-US" dirty="0"/>
              <a:t>Phone number</a:t>
            </a:r>
          </a:p>
          <a:p>
            <a:pPr lvl="1"/>
            <a:r>
              <a:rPr lang="en-US" dirty="0"/>
              <a:t>Make and model of your drone</a:t>
            </a:r>
          </a:p>
          <a:p>
            <a:pPr lvl="1"/>
            <a:r>
              <a:rPr lang="en-US" dirty="0"/>
              <a:t>Specific Remote ID serial number provided by the manufacturer (if applicable)</a:t>
            </a:r>
          </a:p>
          <a:p>
            <a:pPr lvl="1"/>
            <a:r>
              <a:rPr lang="en-US" dirty="0"/>
              <a:t>Credit or debit card ($5/3 years)</a:t>
            </a:r>
          </a:p>
        </p:txBody>
      </p:sp>
    </p:spTree>
    <p:extLst>
      <p:ext uri="{BB962C8B-B14F-4D97-AF65-F5344CB8AC3E}">
        <p14:creationId xmlns:p14="http://schemas.microsoft.com/office/powerpoint/2010/main" val="143343871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C5BDF-B6B0-4440-8696-40425C2E80EF}"/>
              </a:ext>
            </a:extLst>
          </p:cNvPr>
          <p:cNvSpPr>
            <a:spLocks noGrp="1"/>
          </p:cNvSpPr>
          <p:nvPr>
            <p:ph type="title"/>
          </p:nvPr>
        </p:nvSpPr>
        <p:spPr>
          <a:xfrm>
            <a:off x="838200" y="297890"/>
            <a:ext cx="8050306" cy="1325563"/>
          </a:xfrm>
        </p:spPr>
        <p:txBody>
          <a:bodyPr/>
          <a:lstStyle/>
          <a:p>
            <a:pPr lvl="0"/>
            <a:r>
              <a:rPr lang="en-US" dirty="0"/>
              <a:t>Drone Requirements</a:t>
            </a:r>
          </a:p>
        </p:txBody>
      </p:sp>
      <p:sp>
        <p:nvSpPr>
          <p:cNvPr id="3" name="Content Placeholder 2">
            <a:extLst>
              <a:ext uri="{FF2B5EF4-FFF2-40B4-BE49-F238E27FC236}">
                <a16:creationId xmlns:a16="http://schemas.microsoft.com/office/drawing/2014/main" id="{40A0DDC1-6FAF-4373-B9F8-F33AA73B3A68}"/>
              </a:ext>
            </a:extLst>
          </p:cNvPr>
          <p:cNvSpPr>
            <a:spLocks noGrp="1"/>
          </p:cNvSpPr>
          <p:nvPr>
            <p:ph idx="1"/>
          </p:nvPr>
        </p:nvSpPr>
        <p:spPr>
          <a:xfrm>
            <a:off x="838200" y="1825625"/>
            <a:ext cx="10515600" cy="4351338"/>
          </a:xfrm>
        </p:spPr>
        <p:txBody>
          <a:bodyPr>
            <a:normAutofit fontScale="85000" lnSpcReduction="10000"/>
          </a:bodyPr>
          <a:lstStyle/>
          <a:p>
            <a:r>
              <a:rPr lang="en-US" dirty="0"/>
              <a:t>Label Your Drone</a:t>
            </a:r>
          </a:p>
          <a:p>
            <a:pPr lvl="1"/>
            <a:r>
              <a:rPr lang="en-US" dirty="0"/>
              <a:t>The FAA requires that you mark all drones with your registration number before you fly them. </a:t>
            </a:r>
          </a:p>
          <a:p>
            <a:pPr lvl="1"/>
            <a:r>
              <a:rPr lang="en-US" dirty="0"/>
              <a:t>Must be maintained in a condition that is legible.</a:t>
            </a:r>
          </a:p>
          <a:p>
            <a:pPr lvl="1"/>
            <a:r>
              <a:rPr lang="en-US" dirty="0"/>
              <a:t>Must be affixed to the small unmanned aircraft by any means necessary to ensure that it will remain affixed for the duration of each operation.</a:t>
            </a:r>
          </a:p>
          <a:p>
            <a:pPr lvl="1"/>
            <a:r>
              <a:rPr lang="en-US" dirty="0"/>
              <a:t>Must be legibly displayed on an external surface of the small unmanned aircraft.</a:t>
            </a:r>
          </a:p>
          <a:p>
            <a:r>
              <a:rPr lang="en-US" dirty="0"/>
              <a:t>Remote Identification and Your Drone</a:t>
            </a:r>
          </a:p>
          <a:p>
            <a:pPr lvl="1"/>
            <a:r>
              <a:rPr lang="en-US" dirty="0"/>
              <a:t>Remote ID is the ability of a drone in flight to provide identification and location information that can be received by other parties. (Similar to aircraft transponder or ADS-B.)</a:t>
            </a:r>
          </a:p>
          <a:p>
            <a:pPr lvl="1"/>
            <a:r>
              <a:rPr lang="en-US" dirty="0"/>
              <a:t>Beginning September 16, 2023, all drone pilots required to register their drone must operate their aircraft in accordance with the remote ID rule for pilots, which gives drone owners sufficient time to upgrade their aircraft.</a:t>
            </a:r>
          </a:p>
          <a:p>
            <a:pPr lvl="1"/>
            <a:r>
              <a:rPr lang="en-US" dirty="0"/>
              <a:t>Drone manufacturers have until September 16, 2022 to produce drones with built-in standard remote ID. </a:t>
            </a:r>
          </a:p>
        </p:txBody>
      </p:sp>
    </p:spTree>
    <p:extLst>
      <p:ext uri="{BB962C8B-B14F-4D97-AF65-F5344CB8AC3E}">
        <p14:creationId xmlns:p14="http://schemas.microsoft.com/office/powerpoint/2010/main" val="93275034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8476F-2EE1-4A80-B3FA-F535D91AECCE}"/>
              </a:ext>
            </a:extLst>
          </p:cNvPr>
          <p:cNvSpPr>
            <a:spLocks noGrp="1"/>
          </p:cNvSpPr>
          <p:nvPr>
            <p:ph type="title"/>
          </p:nvPr>
        </p:nvSpPr>
        <p:spPr/>
        <p:txBody>
          <a:bodyPr/>
          <a:lstStyle/>
          <a:p>
            <a:pPr lvl="0"/>
            <a:r>
              <a:rPr lang="en-US" dirty="0"/>
              <a:t>Flight Restrictions</a:t>
            </a:r>
          </a:p>
        </p:txBody>
      </p:sp>
      <p:sp>
        <p:nvSpPr>
          <p:cNvPr id="3" name="Content Placeholder 2">
            <a:extLst>
              <a:ext uri="{FF2B5EF4-FFF2-40B4-BE49-F238E27FC236}">
                <a16:creationId xmlns:a16="http://schemas.microsoft.com/office/drawing/2014/main" id="{62A41666-0DB1-49C6-9820-73594F11608A}"/>
              </a:ext>
            </a:extLst>
          </p:cNvPr>
          <p:cNvSpPr>
            <a:spLocks noGrp="1"/>
          </p:cNvSpPr>
          <p:nvPr>
            <p:ph idx="1"/>
          </p:nvPr>
        </p:nvSpPr>
        <p:spPr/>
        <p:txBody>
          <a:bodyPr>
            <a:normAutofit/>
          </a:bodyPr>
          <a:lstStyle/>
          <a:p>
            <a:r>
              <a:rPr lang="en-US" dirty="0"/>
              <a:t>Basics</a:t>
            </a:r>
          </a:p>
          <a:p>
            <a:pPr lvl="1"/>
            <a:r>
              <a:rPr lang="en-US" dirty="0"/>
              <a:t>400 AGL (above ground level)</a:t>
            </a:r>
          </a:p>
          <a:p>
            <a:pPr lvl="1"/>
            <a:r>
              <a:rPr lang="en-US" dirty="0"/>
              <a:t>Line</a:t>
            </a:r>
            <a:r>
              <a:rPr lang="en-US" baseline="0" dirty="0"/>
              <a:t> of sight</a:t>
            </a:r>
          </a:p>
          <a:p>
            <a:pPr lvl="1"/>
            <a:r>
              <a:rPr lang="en-US" baseline="0" dirty="0"/>
              <a:t>Night</a:t>
            </a:r>
          </a:p>
          <a:p>
            <a:pPr lvl="0"/>
            <a:r>
              <a:rPr lang="en-US" dirty="0"/>
              <a:t>Recreational vs. Part</a:t>
            </a:r>
            <a:r>
              <a:rPr lang="en-US" baseline="0" dirty="0"/>
              <a:t> 107 License</a:t>
            </a:r>
          </a:p>
          <a:p>
            <a:pPr lvl="1"/>
            <a:r>
              <a:rPr lang="en-US" dirty="0"/>
              <a:t>Waivers (of Part 107 regulations)</a:t>
            </a:r>
          </a:p>
          <a:p>
            <a:pPr lvl="1"/>
            <a:r>
              <a:rPr lang="en-US" dirty="0"/>
              <a:t>Airspace authorization</a:t>
            </a:r>
            <a:endParaRPr lang="en-US" baseline="0" dirty="0"/>
          </a:p>
          <a:p>
            <a:pPr lvl="0"/>
            <a:r>
              <a:rPr lang="en-US" baseline="0" dirty="0"/>
              <a:t>Temporary Flight Restrictions (TFR)</a:t>
            </a:r>
          </a:p>
        </p:txBody>
      </p:sp>
    </p:spTree>
    <p:extLst>
      <p:ext uri="{BB962C8B-B14F-4D97-AF65-F5344CB8AC3E}">
        <p14:creationId xmlns:p14="http://schemas.microsoft.com/office/powerpoint/2010/main" val="307358530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45B03-74A3-4E30-BF8A-90ECF3317B5D}"/>
              </a:ext>
            </a:extLst>
          </p:cNvPr>
          <p:cNvSpPr>
            <a:spLocks noGrp="1"/>
          </p:cNvSpPr>
          <p:nvPr>
            <p:ph type="title"/>
          </p:nvPr>
        </p:nvSpPr>
        <p:spPr>
          <a:xfrm>
            <a:off x="839788" y="365125"/>
            <a:ext cx="10515600" cy="1325563"/>
          </a:xfrm>
        </p:spPr>
        <p:txBody>
          <a:bodyPr/>
          <a:lstStyle/>
          <a:p>
            <a:r>
              <a:rPr lang="en-US" dirty="0"/>
              <a:t>Part 107 vs Recreational Flyers</a:t>
            </a:r>
          </a:p>
        </p:txBody>
      </p:sp>
      <p:sp>
        <p:nvSpPr>
          <p:cNvPr id="4" name="Text Placeholder 3">
            <a:extLst>
              <a:ext uri="{FF2B5EF4-FFF2-40B4-BE49-F238E27FC236}">
                <a16:creationId xmlns:a16="http://schemas.microsoft.com/office/drawing/2014/main" id="{6B480F44-A3BE-4035-9722-2F3A07717AAB}"/>
              </a:ext>
            </a:extLst>
          </p:cNvPr>
          <p:cNvSpPr>
            <a:spLocks noGrp="1"/>
          </p:cNvSpPr>
          <p:nvPr>
            <p:ph type="body" idx="1"/>
          </p:nvPr>
        </p:nvSpPr>
        <p:spPr>
          <a:xfrm>
            <a:off x="839788" y="1681163"/>
            <a:ext cx="5157787" cy="823912"/>
          </a:xfrm>
        </p:spPr>
        <p:txBody>
          <a:bodyPr anchor="t">
            <a:normAutofit/>
          </a:bodyPr>
          <a:lstStyle/>
          <a:p>
            <a:r>
              <a:rPr lang="en-US" dirty="0"/>
              <a:t>Recreational Flyers</a:t>
            </a:r>
          </a:p>
        </p:txBody>
      </p:sp>
      <p:sp>
        <p:nvSpPr>
          <p:cNvPr id="3" name="Content Placeholder 2">
            <a:extLst>
              <a:ext uri="{FF2B5EF4-FFF2-40B4-BE49-F238E27FC236}">
                <a16:creationId xmlns:a16="http://schemas.microsoft.com/office/drawing/2014/main" id="{37ED47D3-3D2F-4A11-8A7C-CCEAC4DB78C4}"/>
              </a:ext>
            </a:extLst>
          </p:cNvPr>
          <p:cNvSpPr>
            <a:spLocks noGrp="1"/>
          </p:cNvSpPr>
          <p:nvPr>
            <p:ph sz="half" idx="2"/>
          </p:nvPr>
        </p:nvSpPr>
        <p:spPr>
          <a:xfrm>
            <a:off x="839788" y="2130356"/>
            <a:ext cx="5157787" cy="4503907"/>
          </a:xfrm>
        </p:spPr>
        <p:txBody>
          <a:bodyPr>
            <a:normAutofit fontScale="47500" lnSpcReduction="20000"/>
          </a:bodyPr>
          <a:lstStyle/>
          <a:p>
            <a:pPr lvl="0"/>
            <a:r>
              <a:rPr lang="en-US" dirty="0"/>
              <a:t>Fly only for recreational purposes (enjoyment).</a:t>
            </a:r>
          </a:p>
          <a:p>
            <a:pPr lvl="0"/>
            <a:r>
              <a:rPr lang="en-US" dirty="0">
                <a:highlight>
                  <a:srgbClr val="FFFF00"/>
                </a:highlight>
              </a:rPr>
              <a:t>Follow the safety guidelines of an FAA-recognized Community Based Organization (CBO). Note: The FAA has not yet begun officially recognizing CBOs.  See Advisory Circular 91-57B.</a:t>
            </a:r>
          </a:p>
          <a:p>
            <a:pPr lvl="0"/>
            <a:r>
              <a:rPr lang="en-US" dirty="0"/>
              <a:t>Keep your drone within the visual line of sight or use a visual observer who is co-located (physically next to) and in direct communication with you.</a:t>
            </a:r>
          </a:p>
          <a:p>
            <a:pPr lvl="0"/>
            <a:r>
              <a:rPr lang="en-US" dirty="0"/>
              <a:t>Give way to and do not interfere with manned aircraft.</a:t>
            </a:r>
          </a:p>
          <a:p>
            <a:pPr lvl="0"/>
            <a:r>
              <a:rPr lang="en-US" dirty="0"/>
              <a:t>Fly at or below 400' in controlled airspace (Class B, C, D, and E) only with prior authorization by using LAANC or </a:t>
            </a:r>
            <a:r>
              <a:rPr lang="en-US" dirty="0" err="1"/>
              <a:t>DroneZone</a:t>
            </a:r>
            <a:r>
              <a:rPr lang="en-US" dirty="0"/>
              <a:t>.</a:t>
            </a:r>
          </a:p>
          <a:p>
            <a:pPr lvl="0"/>
            <a:r>
              <a:rPr lang="en-US" dirty="0"/>
              <a:t>Fly at or below 400 feet in </a:t>
            </a:r>
            <a:r>
              <a:rPr lang="en-US" dirty="0">
                <a:highlight>
                  <a:srgbClr val="FFFF00"/>
                </a:highlight>
              </a:rPr>
              <a:t>Class G (uncontrolled) airspace</a:t>
            </a:r>
            <a:r>
              <a:rPr lang="en-US" dirty="0"/>
              <a:t>. Note: Flying drones in certain airspace is not allowed. Classes of airspace and flying restrictions can be found on our B4UFLY app or the UAS Facility Maps webpage.</a:t>
            </a:r>
          </a:p>
          <a:p>
            <a:pPr lvl="0"/>
            <a:r>
              <a:rPr lang="en-US" dirty="0"/>
              <a:t>Take The Recreational UAS Safety Test (TRUST) and carry proof of test passage.  About 30 minutes online </a:t>
            </a:r>
          </a:p>
          <a:p>
            <a:pPr lvl="0"/>
            <a:r>
              <a:rPr lang="en-US" dirty="0"/>
              <a:t>Have a current registration, mark your drones on the outside with the registration number and carry proof of registration with you.</a:t>
            </a:r>
          </a:p>
          <a:p>
            <a:pPr lvl="0"/>
            <a:r>
              <a:rPr lang="en-US" dirty="0"/>
              <a:t>Do not operate your drone in a dangerous manner. For example:</a:t>
            </a:r>
          </a:p>
          <a:p>
            <a:pPr lvl="1"/>
            <a:r>
              <a:rPr lang="en-US" dirty="0"/>
              <a:t>Do not interfere with emergency response or law enforcement activities.</a:t>
            </a:r>
          </a:p>
          <a:p>
            <a:pPr lvl="1"/>
            <a:r>
              <a:rPr lang="en-US" dirty="0"/>
              <a:t>Do not fly under the influence of drugs or alcohol.</a:t>
            </a:r>
          </a:p>
        </p:txBody>
      </p:sp>
      <p:sp>
        <p:nvSpPr>
          <p:cNvPr id="5" name="Text Placeholder 4">
            <a:extLst>
              <a:ext uri="{FF2B5EF4-FFF2-40B4-BE49-F238E27FC236}">
                <a16:creationId xmlns:a16="http://schemas.microsoft.com/office/drawing/2014/main" id="{1CB4005C-7B98-42A6-8F85-D64561D9D2C1}"/>
              </a:ext>
            </a:extLst>
          </p:cNvPr>
          <p:cNvSpPr>
            <a:spLocks noGrp="1"/>
          </p:cNvSpPr>
          <p:nvPr>
            <p:ph type="body" sz="quarter" idx="3"/>
          </p:nvPr>
        </p:nvSpPr>
        <p:spPr>
          <a:xfrm>
            <a:off x="6172200" y="1681163"/>
            <a:ext cx="5183188" cy="823912"/>
          </a:xfrm>
        </p:spPr>
        <p:txBody>
          <a:bodyPr anchor="t">
            <a:normAutofit/>
          </a:bodyPr>
          <a:lstStyle/>
          <a:p>
            <a:r>
              <a:rPr lang="en-US" dirty="0"/>
              <a:t>Part 107 flyer</a:t>
            </a:r>
          </a:p>
        </p:txBody>
      </p:sp>
      <p:sp>
        <p:nvSpPr>
          <p:cNvPr id="31" name="Content Placeholder 30">
            <a:extLst>
              <a:ext uri="{FF2B5EF4-FFF2-40B4-BE49-F238E27FC236}">
                <a16:creationId xmlns:a16="http://schemas.microsoft.com/office/drawing/2014/main" id="{FCE419BC-031F-4C6F-869D-435C451E07C0}"/>
              </a:ext>
            </a:extLst>
          </p:cNvPr>
          <p:cNvSpPr>
            <a:spLocks noGrp="1"/>
          </p:cNvSpPr>
          <p:nvPr>
            <p:ph sz="quarter" idx="4"/>
          </p:nvPr>
        </p:nvSpPr>
        <p:spPr>
          <a:xfrm>
            <a:off x="6172200" y="2505075"/>
            <a:ext cx="5183188" cy="3684588"/>
          </a:xfrm>
        </p:spPr>
        <p:txBody>
          <a:bodyPr>
            <a:normAutofit fontScale="47500" lnSpcReduction="20000"/>
          </a:bodyPr>
          <a:lstStyle/>
          <a:p>
            <a:r>
              <a:rPr lang="en-US" dirty="0"/>
              <a:t>Required to fly for hire or business</a:t>
            </a:r>
          </a:p>
          <a:p>
            <a:r>
              <a:rPr lang="en-US" dirty="0"/>
              <a:t>Pass an exam covering (107.73)</a:t>
            </a:r>
          </a:p>
          <a:p>
            <a:r>
              <a:rPr lang="en-US" dirty="0"/>
              <a:t>Supervise another person manipulating the controls</a:t>
            </a:r>
          </a:p>
          <a:p>
            <a:pPr lvl="0"/>
            <a:r>
              <a:rPr lang="en-US" dirty="0"/>
              <a:t>Have a current registration, mark your drones on the outside with the registration number and carry proof of registration with you.</a:t>
            </a:r>
          </a:p>
          <a:p>
            <a:r>
              <a:rPr lang="en-US" dirty="0"/>
              <a:t>Can apply for airspace authorization or rule waivers (ex. night flight)</a:t>
            </a:r>
          </a:p>
        </p:txBody>
      </p:sp>
    </p:spTree>
    <p:extLst>
      <p:ext uri="{BB962C8B-B14F-4D97-AF65-F5344CB8AC3E}">
        <p14:creationId xmlns:p14="http://schemas.microsoft.com/office/powerpoint/2010/main" val="1829387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1E0261D1-9628-4218-AED2-1E30E850AA5C}"/>
              </a:ext>
            </a:extLst>
          </p:cNvPr>
          <p:cNvSpPr>
            <a:spLocks noGrp="1"/>
          </p:cNvSpPr>
          <p:nvPr>
            <p:ph type="title"/>
          </p:nvPr>
        </p:nvSpPr>
        <p:spPr/>
        <p:txBody>
          <a:bodyPr/>
          <a:lstStyle/>
          <a:p>
            <a:r>
              <a:rPr lang="en-US" dirty="0"/>
              <a:t>The Educational Exception</a:t>
            </a:r>
          </a:p>
        </p:txBody>
      </p:sp>
      <p:sp>
        <p:nvSpPr>
          <p:cNvPr id="13" name="Content Placeholder 12">
            <a:extLst>
              <a:ext uri="{FF2B5EF4-FFF2-40B4-BE49-F238E27FC236}">
                <a16:creationId xmlns:a16="http://schemas.microsoft.com/office/drawing/2014/main" id="{0C25FFD5-3266-4928-9E49-E1ECFCB92395}"/>
              </a:ext>
            </a:extLst>
          </p:cNvPr>
          <p:cNvSpPr>
            <a:spLocks noGrp="1"/>
          </p:cNvSpPr>
          <p:nvPr>
            <p:ph idx="1"/>
          </p:nvPr>
        </p:nvSpPr>
        <p:spPr/>
        <p:txBody>
          <a:bodyPr/>
          <a:lstStyle/>
          <a:p>
            <a:r>
              <a:rPr lang="en-US" dirty="0">
                <a:solidFill>
                  <a:srgbClr val="333333"/>
                </a:solidFill>
                <a:latin typeface="FreeSans"/>
              </a:rPr>
              <a:t>There is also a statutory provision (P.L. 115-254, Section 350, as amended by P.L. 116-283, Section 10002) that clarifies that education and research uses of drones for educational (and research) purposes can be operated under the rules for recreational flyers. </a:t>
            </a:r>
          </a:p>
          <a:p>
            <a:r>
              <a:rPr lang="en-US" dirty="0">
                <a:solidFill>
                  <a:srgbClr val="333333"/>
                </a:solidFill>
                <a:latin typeface="FreeSans"/>
              </a:rPr>
              <a:t>Comply with recreational pilot (TRUST) and drone requirements. </a:t>
            </a:r>
            <a:endParaRPr lang="en-US" dirty="0"/>
          </a:p>
        </p:txBody>
      </p:sp>
    </p:spTree>
    <p:extLst>
      <p:ext uri="{BB962C8B-B14F-4D97-AF65-F5344CB8AC3E}">
        <p14:creationId xmlns:p14="http://schemas.microsoft.com/office/powerpoint/2010/main" val="226279288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26A9A-C14E-46E6-A893-DBB3E6AE2B1D}"/>
              </a:ext>
            </a:extLst>
          </p:cNvPr>
          <p:cNvSpPr>
            <a:spLocks noGrp="1"/>
          </p:cNvSpPr>
          <p:nvPr>
            <p:ph type="title"/>
          </p:nvPr>
        </p:nvSpPr>
        <p:spPr/>
        <p:txBody>
          <a:bodyPr/>
          <a:lstStyle/>
          <a:p>
            <a:r>
              <a:rPr lang="en-US" dirty="0"/>
              <a:t>A Case for Part 107</a:t>
            </a:r>
          </a:p>
        </p:txBody>
      </p:sp>
      <p:sp>
        <p:nvSpPr>
          <p:cNvPr id="3" name="Content Placeholder 2">
            <a:extLst>
              <a:ext uri="{FF2B5EF4-FFF2-40B4-BE49-F238E27FC236}">
                <a16:creationId xmlns:a16="http://schemas.microsoft.com/office/drawing/2014/main" id="{C92F30B7-50FC-4F33-AD7F-8517F6A5258C}"/>
              </a:ext>
            </a:extLst>
          </p:cNvPr>
          <p:cNvSpPr>
            <a:spLocks noGrp="1"/>
          </p:cNvSpPr>
          <p:nvPr>
            <p:ph idx="1"/>
          </p:nvPr>
        </p:nvSpPr>
        <p:spPr/>
        <p:txBody>
          <a:bodyPr/>
          <a:lstStyle/>
          <a:p>
            <a:r>
              <a:rPr lang="en-US" dirty="0"/>
              <a:t>Greater knowledge is required</a:t>
            </a:r>
          </a:p>
          <a:p>
            <a:r>
              <a:rPr lang="en-US" dirty="0"/>
              <a:t>Background is useful for instruction</a:t>
            </a:r>
          </a:p>
          <a:p>
            <a:r>
              <a:rPr lang="en-US" dirty="0"/>
              <a:t>Options exist to operate in more airspace and ask for waivers</a:t>
            </a:r>
          </a:p>
          <a:p>
            <a:r>
              <a:rPr lang="en-US" dirty="0"/>
              <a:t>Could </a:t>
            </a:r>
            <a:r>
              <a:rPr lang="en-US"/>
              <a:t>also perform </a:t>
            </a:r>
            <a:r>
              <a:rPr lang="en-US" dirty="0"/>
              <a:t>commercial activity</a:t>
            </a:r>
          </a:p>
        </p:txBody>
      </p:sp>
    </p:spTree>
    <p:extLst>
      <p:ext uri="{BB962C8B-B14F-4D97-AF65-F5344CB8AC3E}">
        <p14:creationId xmlns:p14="http://schemas.microsoft.com/office/powerpoint/2010/main" val="110945712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5E3BB-0356-4965-9834-AD18CA386770}"/>
              </a:ext>
            </a:extLst>
          </p:cNvPr>
          <p:cNvSpPr>
            <a:spLocks noGrp="1"/>
          </p:cNvSpPr>
          <p:nvPr>
            <p:ph type="title"/>
          </p:nvPr>
        </p:nvSpPr>
        <p:spPr>
          <a:xfrm>
            <a:off x="838200" y="297890"/>
            <a:ext cx="8050306" cy="1325563"/>
          </a:xfrm>
        </p:spPr>
        <p:txBody>
          <a:bodyPr/>
          <a:lstStyle/>
          <a:p>
            <a:r>
              <a:rPr lang="en-US" dirty="0"/>
              <a:t>Resources</a:t>
            </a:r>
          </a:p>
        </p:txBody>
      </p:sp>
      <p:sp>
        <p:nvSpPr>
          <p:cNvPr id="5" name="Content Placeholder 4">
            <a:extLst>
              <a:ext uri="{FF2B5EF4-FFF2-40B4-BE49-F238E27FC236}">
                <a16:creationId xmlns:a16="http://schemas.microsoft.com/office/drawing/2014/main" id="{7A7E0CD0-150A-4B18-9ED3-152A5EE33987}"/>
              </a:ext>
            </a:extLst>
          </p:cNvPr>
          <p:cNvSpPr>
            <a:spLocks noGrp="1"/>
          </p:cNvSpPr>
          <p:nvPr>
            <p:ph idx="1"/>
          </p:nvPr>
        </p:nvSpPr>
        <p:spPr/>
        <p:txBody>
          <a:bodyPr>
            <a:normAutofit lnSpcReduction="10000"/>
          </a:bodyPr>
          <a:lstStyle/>
          <a:p>
            <a:r>
              <a:rPr lang="en-US" dirty="0"/>
              <a:t>FAA UAS: </a:t>
            </a:r>
            <a:r>
              <a:rPr lang="en-US" dirty="0">
                <a:hlinkClick r:id="rId2"/>
              </a:rPr>
              <a:t>https://www.faa.gov/uas/</a:t>
            </a:r>
            <a:r>
              <a:rPr lang="en-US" dirty="0"/>
              <a:t> </a:t>
            </a:r>
          </a:p>
          <a:p>
            <a:r>
              <a:rPr lang="en-US" dirty="0"/>
              <a:t>Part 107: </a:t>
            </a:r>
            <a:r>
              <a:rPr lang="en-US" dirty="0">
                <a:hlinkClick r:id="rId3"/>
              </a:rPr>
              <a:t>https://www.ecfr.gov/current/title-14/chapter-I/subchapter-F/part-107</a:t>
            </a:r>
            <a:endParaRPr lang="en-US" dirty="0"/>
          </a:p>
          <a:p>
            <a:r>
              <a:rPr lang="en-US" dirty="0"/>
              <a:t>Part 61: </a:t>
            </a:r>
            <a:r>
              <a:rPr lang="en-US" dirty="0">
                <a:hlinkClick r:id="rId4"/>
              </a:rPr>
              <a:t>https://www.ecfr.gov/current/title-14/chapter-I/subchapter-D/part-61</a:t>
            </a:r>
            <a:r>
              <a:rPr lang="en-US" dirty="0"/>
              <a:t> </a:t>
            </a:r>
          </a:p>
          <a:p>
            <a:r>
              <a:rPr lang="en-US" dirty="0"/>
              <a:t>Educational Users: </a:t>
            </a:r>
            <a:r>
              <a:rPr lang="en-US" dirty="0">
                <a:hlinkClick r:id="rId5"/>
              </a:rPr>
              <a:t>https://www.faa.gov/uas/educational_users/</a:t>
            </a:r>
            <a:endParaRPr lang="en-US" dirty="0"/>
          </a:p>
          <a:p>
            <a:r>
              <a:rPr lang="en-US" dirty="0"/>
              <a:t>Drone Zone (Registration): </a:t>
            </a:r>
            <a:r>
              <a:rPr lang="en-US" dirty="0">
                <a:hlinkClick r:id="rId6"/>
              </a:rPr>
              <a:t>https://faadronezone.faa.gov/#/</a:t>
            </a:r>
            <a:r>
              <a:rPr lang="en-US" dirty="0"/>
              <a:t> </a:t>
            </a:r>
          </a:p>
          <a:p>
            <a:r>
              <a:rPr lang="en-US" dirty="0"/>
              <a:t>TRUST: </a:t>
            </a:r>
            <a:r>
              <a:rPr lang="en-US" dirty="0">
                <a:hlinkClick r:id="rId7"/>
              </a:rPr>
              <a:t>https://www.faa.gov/uas/recreational_fliers/knowledge_test_updates/</a:t>
            </a:r>
            <a:r>
              <a:rPr lang="en-US" dirty="0"/>
              <a:t> </a:t>
            </a:r>
          </a:p>
          <a:p>
            <a:endParaRPr lang="en-US" dirty="0"/>
          </a:p>
        </p:txBody>
      </p:sp>
    </p:spTree>
    <p:extLst>
      <p:ext uri="{BB962C8B-B14F-4D97-AF65-F5344CB8AC3E}">
        <p14:creationId xmlns:p14="http://schemas.microsoft.com/office/powerpoint/2010/main" val="35024820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29618-3C27-406F-912B-5AB340AA2ECD}"/>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05988F2A-EF91-4701-BE93-721159CEC493}"/>
              </a:ext>
            </a:extLst>
          </p:cNvPr>
          <p:cNvSpPr>
            <a:spLocks noGrp="1"/>
          </p:cNvSpPr>
          <p:nvPr>
            <p:ph idx="1"/>
          </p:nvPr>
        </p:nvSpPr>
        <p:spPr/>
        <p:txBody>
          <a:bodyPr/>
          <a:lstStyle/>
          <a:p>
            <a:r>
              <a:rPr lang="en-US" dirty="0"/>
              <a:t>Regulations (Part 107)</a:t>
            </a:r>
          </a:p>
          <a:p>
            <a:r>
              <a:rPr lang="en-US" dirty="0"/>
              <a:t>Pilot Requirements</a:t>
            </a:r>
          </a:p>
          <a:p>
            <a:r>
              <a:rPr lang="en-US" dirty="0"/>
              <a:t>Drone Requirements</a:t>
            </a:r>
          </a:p>
          <a:p>
            <a:r>
              <a:rPr lang="en-US" dirty="0"/>
              <a:t>Flight Restrictions</a:t>
            </a:r>
          </a:p>
        </p:txBody>
      </p:sp>
    </p:spTree>
    <p:extLst>
      <p:ext uri="{BB962C8B-B14F-4D97-AF65-F5344CB8AC3E}">
        <p14:creationId xmlns:p14="http://schemas.microsoft.com/office/powerpoint/2010/main" val="174110523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5ABA7-FBED-4E8B-AAC1-43C44882352E}"/>
              </a:ext>
            </a:extLst>
          </p:cNvPr>
          <p:cNvSpPr>
            <a:spLocks noGrp="1"/>
          </p:cNvSpPr>
          <p:nvPr>
            <p:ph type="title"/>
          </p:nvPr>
        </p:nvSpPr>
        <p:spPr>
          <a:xfrm>
            <a:off x="838200" y="297890"/>
            <a:ext cx="8050306" cy="1325563"/>
          </a:xfrm>
        </p:spPr>
        <p:txBody>
          <a:bodyPr/>
          <a:lstStyle/>
          <a:p>
            <a:r>
              <a:rPr lang="en-US" dirty="0"/>
              <a:t>Regulations</a:t>
            </a:r>
          </a:p>
        </p:txBody>
      </p:sp>
      <p:sp>
        <p:nvSpPr>
          <p:cNvPr id="3" name="Content Placeholder 2">
            <a:extLst>
              <a:ext uri="{FF2B5EF4-FFF2-40B4-BE49-F238E27FC236}">
                <a16:creationId xmlns:a16="http://schemas.microsoft.com/office/drawing/2014/main" id="{65DFC524-214C-4739-B3DC-F8538B4CC789}"/>
              </a:ext>
            </a:extLst>
          </p:cNvPr>
          <p:cNvSpPr>
            <a:spLocks noGrp="1"/>
          </p:cNvSpPr>
          <p:nvPr>
            <p:ph idx="1"/>
          </p:nvPr>
        </p:nvSpPr>
        <p:spPr>
          <a:xfrm>
            <a:off x="838200" y="1825625"/>
            <a:ext cx="10515600" cy="4351338"/>
          </a:xfrm>
        </p:spPr>
        <p:txBody>
          <a:bodyPr/>
          <a:lstStyle/>
          <a:p>
            <a:r>
              <a:rPr lang="en-US" dirty="0"/>
              <a:t>Title 14 Code of Federal Regulations (CFR) Part 107</a:t>
            </a:r>
          </a:p>
          <a:p>
            <a:pPr lvl="1"/>
            <a:r>
              <a:rPr lang="en-US" dirty="0"/>
              <a:t>Regulates most drone operations</a:t>
            </a:r>
          </a:p>
          <a:p>
            <a:r>
              <a:rPr lang="en-US" dirty="0"/>
              <a:t>There is an exception (49 U.S.C. § 44809) that allows flying drones for recreational purposes (under certain conditions) without complying with Part 107. In order to fly under the statutory exception, you must comply with all portions of Section 44809, including flying your drone for recreational purposes..</a:t>
            </a:r>
          </a:p>
          <a:p>
            <a:r>
              <a:rPr lang="en-US" dirty="0"/>
              <a:t>CFR Part 61 - Certification: pilots, flight instructors, and ground instructors</a:t>
            </a:r>
          </a:p>
        </p:txBody>
      </p:sp>
    </p:spTree>
    <p:extLst>
      <p:ext uri="{BB962C8B-B14F-4D97-AF65-F5344CB8AC3E}">
        <p14:creationId xmlns:p14="http://schemas.microsoft.com/office/powerpoint/2010/main" val="156881409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695E-6CF9-4505-8DD1-60BCEBDD1F81}"/>
              </a:ext>
            </a:extLst>
          </p:cNvPr>
          <p:cNvSpPr>
            <a:spLocks noGrp="1"/>
          </p:cNvSpPr>
          <p:nvPr>
            <p:ph type="title"/>
          </p:nvPr>
        </p:nvSpPr>
        <p:spPr/>
        <p:txBody>
          <a:bodyPr/>
          <a:lstStyle/>
          <a:p>
            <a:r>
              <a:rPr lang="en-US" dirty="0"/>
              <a:t>Part 107 General Requirements</a:t>
            </a:r>
          </a:p>
        </p:txBody>
      </p:sp>
      <p:sp>
        <p:nvSpPr>
          <p:cNvPr id="3" name="Content Placeholder 2">
            <a:extLst>
              <a:ext uri="{FF2B5EF4-FFF2-40B4-BE49-F238E27FC236}">
                <a16:creationId xmlns:a16="http://schemas.microsoft.com/office/drawing/2014/main" id="{7AC511A7-7F44-4901-A2FB-73318F9A0B37}"/>
              </a:ext>
            </a:extLst>
          </p:cNvPr>
          <p:cNvSpPr>
            <a:spLocks noGrp="1"/>
          </p:cNvSpPr>
          <p:nvPr>
            <p:ph idx="1"/>
          </p:nvPr>
        </p:nvSpPr>
        <p:spPr/>
        <p:txBody>
          <a:bodyPr>
            <a:normAutofit fontScale="92500" lnSpcReduction="20000"/>
          </a:bodyPr>
          <a:lstStyle/>
          <a:p>
            <a:r>
              <a:rPr lang="en-US" dirty="0"/>
              <a:t>Drones under 55 pounds</a:t>
            </a:r>
          </a:p>
          <a:p>
            <a:r>
              <a:rPr lang="en-US" dirty="0"/>
              <a:t>Must have Remote Pilot Certificate (107.12)</a:t>
            </a:r>
          </a:p>
          <a:p>
            <a:r>
              <a:rPr lang="en-US" dirty="0"/>
              <a:t>Drone is registered (107.13)</a:t>
            </a:r>
          </a:p>
          <a:p>
            <a:r>
              <a:rPr lang="en-US" dirty="0"/>
              <a:t>Drone in safe condition to operate (107.15)</a:t>
            </a:r>
          </a:p>
          <a:p>
            <a:r>
              <a:rPr lang="en-US" dirty="0"/>
              <a:t>Remote Pilot, Visual Observer in medical condition to operate (107.17)</a:t>
            </a:r>
          </a:p>
          <a:p>
            <a:r>
              <a:rPr lang="en-US" dirty="0"/>
              <a:t>Remote Pilot in Command (</a:t>
            </a:r>
            <a:r>
              <a:rPr lang="en-US" dirty="0" err="1"/>
              <a:t>rPIC</a:t>
            </a:r>
            <a:r>
              <a:rPr lang="en-US" dirty="0"/>
              <a:t>) is responsible (107.19)</a:t>
            </a:r>
          </a:p>
          <a:p>
            <a:r>
              <a:rPr lang="en-US" dirty="0"/>
              <a:t>Inflight emergency allows deviation from rules (107.21)</a:t>
            </a:r>
          </a:p>
          <a:p>
            <a:r>
              <a:rPr lang="en-US" dirty="0"/>
              <a:t>Hazardous operation prohibited (107.23)</a:t>
            </a:r>
          </a:p>
          <a:p>
            <a:r>
              <a:rPr lang="en-US" dirty="0"/>
              <a:t>Cannot operate from a moving vehicle (107.25)</a:t>
            </a:r>
          </a:p>
          <a:p>
            <a:r>
              <a:rPr lang="en-US" dirty="0"/>
              <a:t>Cannot operate under the influence.  &lt; .04 and 8hours.  (107.25)</a:t>
            </a:r>
          </a:p>
        </p:txBody>
      </p:sp>
    </p:spTree>
    <p:extLst>
      <p:ext uri="{BB962C8B-B14F-4D97-AF65-F5344CB8AC3E}">
        <p14:creationId xmlns:p14="http://schemas.microsoft.com/office/powerpoint/2010/main" val="232321811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695E-6CF9-4505-8DD1-60BCEBDD1F81}"/>
              </a:ext>
            </a:extLst>
          </p:cNvPr>
          <p:cNvSpPr>
            <a:spLocks noGrp="1"/>
          </p:cNvSpPr>
          <p:nvPr>
            <p:ph type="title"/>
          </p:nvPr>
        </p:nvSpPr>
        <p:spPr/>
        <p:txBody>
          <a:bodyPr/>
          <a:lstStyle/>
          <a:p>
            <a:r>
              <a:rPr lang="en-US" dirty="0"/>
              <a:t>Part 107 General Requirements</a:t>
            </a:r>
          </a:p>
        </p:txBody>
      </p:sp>
      <p:sp>
        <p:nvSpPr>
          <p:cNvPr id="3" name="Content Placeholder 2">
            <a:extLst>
              <a:ext uri="{FF2B5EF4-FFF2-40B4-BE49-F238E27FC236}">
                <a16:creationId xmlns:a16="http://schemas.microsoft.com/office/drawing/2014/main" id="{7AC511A7-7F44-4901-A2FB-73318F9A0B37}"/>
              </a:ext>
            </a:extLst>
          </p:cNvPr>
          <p:cNvSpPr>
            <a:spLocks noGrp="1"/>
          </p:cNvSpPr>
          <p:nvPr>
            <p:ph idx="1"/>
          </p:nvPr>
        </p:nvSpPr>
        <p:spPr/>
        <p:txBody>
          <a:bodyPr>
            <a:normAutofit fontScale="92500" lnSpcReduction="10000"/>
          </a:bodyPr>
          <a:lstStyle/>
          <a:p>
            <a:r>
              <a:rPr lang="en-US"/>
              <a:t>Cannot </a:t>
            </a:r>
            <a:r>
              <a:rPr lang="en-US" dirty="0"/>
              <a:t>operate at night (with some exceptions) (107.29)</a:t>
            </a:r>
          </a:p>
          <a:p>
            <a:r>
              <a:rPr lang="en-US" dirty="0"/>
              <a:t>Must maintain Visual Line of Sight (VLOS) (107.31)</a:t>
            </a:r>
          </a:p>
          <a:p>
            <a:r>
              <a:rPr lang="en-US" dirty="0"/>
              <a:t>May use a visual observer (VO), requires communication with </a:t>
            </a:r>
            <a:r>
              <a:rPr lang="en-US" dirty="0" err="1"/>
              <a:t>rPIC</a:t>
            </a:r>
            <a:r>
              <a:rPr lang="en-US" dirty="0"/>
              <a:t> (107.33)</a:t>
            </a:r>
          </a:p>
          <a:p>
            <a:r>
              <a:rPr lang="en-US" dirty="0"/>
              <a:t>Yield to manned aircraft (107.37)</a:t>
            </a:r>
          </a:p>
          <a:p>
            <a:r>
              <a:rPr lang="en-US" dirty="0"/>
              <a:t>May not fly over people (107.39)</a:t>
            </a:r>
          </a:p>
          <a:p>
            <a:r>
              <a:rPr lang="en-US" dirty="0"/>
              <a:t>May not operate in Class B,C, or D airspace or Surface of Class E.  (107.41)</a:t>
            </a:r>
          </a:p>
          <a:p>
            <a:r>
              <a:rPr lang="en-US" dirty="0"/>
              <a:t>May not operate in the area of airports as to interfere with normal operations (107.43)</a:t>
            </a:r>
          </a:p>
          <a:p>
            <a:r>
              <a:rPr lang="en-US" dirty="0"/>
              <a:t>May not operate in restricted airspace (107.45 and 107.47)</a:t>
            </a:r>
          </a:p>
          <a:p>
            <a:r>
              <a:rPr lang="en-US" dirty="0"/>
              <a:t>Preflight check required (107.49)</a:t>
            </a:r>
          </a:p>
          <a:p>
            <a:pPr marL="0" indent="0">
              <a:buNone/>
            </a:pPr>
            <a:endParaRPr lang="en-US" dirty="0"/>
          </a:p>
        </p:txBody>
      </p:sp>
    </p:spTree>
    <p:extLst>
      <p:ext uri="{BB962C8B-B14F-4D97-AF65-F5344CB8AC3E}">
        <p14:creationId xmlns:p14="http://schemas.microsoft.com/office/powerpoint/2010/main" val="124018913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DC817-23FA-403E-B5E4-A62D1D4BCA81}"/>
              </a:ext>
            </a:extLst>
          </p:cNvPr>
          <p:cNvSpPr>
            <a:spLocks noGrp="1"/>
          </p:cNvSpPr>
          <p:nvPr>
            <p:ph type="title"/>
          </p:nvPr>
        </p:nvSpPr>
        <p:spPr/>
        <p:txBody>
          <a:bodyPr/>
          <a:lstStyle/>
          <a:p>
            <a:r>
              <a:rPr lang="en-US" dirty="0"/>
              <a:t>Waivers</a:t>
            </a:r>
          </a:p>
        </p:txBody>
      </p:sp>
      <p:sp>
        <p:nvSpPr>
          <p:cNvPr id="3" name="Content Placeholder 2">
            <a:extLst>
              <a:ext uri="{FF2B5EF4-FFF2-40B4-BE49-F238E27FC236}">
                <a16:creationId xmlns:a16="http://schemas.microsoft.com/office/drawing/2014/main" id="{FC9E8690-8BA2-444F-B05C-EFC2228425BE}"/>
              </a:ext>
            </a:extLst>
          </p:cNvPr>
          <p:cNvSpPr>
            <a:spLocks noGrp="1"/>
          </p:cNvSpPr>
          <p:nvPr>
            <p:ph idx="1"/>
          </p:nvPr>
        </p:nvSpPr>
        <p:spPr/>
        <p:txBody>
          <a:bodyPr>
            <a:normAutofit fontScale="85000" lnSpcReduction="20000"/>
          </a:bodyPr>
          <a:lstStyle/>
          <a:p>
            <a:pPr marL="0" indent="0">
              <a:buNone/>
            </a:pPr>
            <a:r>
              <a:rPr lang="en-US" dirty="0"/>
              <a:t>Some restrictions may be waived</a:t>
            </a:r>
          </a:p>
          <a:p>
            <a:r>
              <a:rPr lang="en-US" sz="2800" b="0" i="0" u="none" strike="noStrike" kern="1200" dirty="0">
                <a:solidFill>
                  <a:schemeClr val="tx1"/>
                </a:solidFill>
                <a:effectLst/>
                <a:latin typeface="+mn-lt"/>
                <a:ea typeface="+mn-ea"/>
                <a:cs typeface="+mn-cs"/>
              </a:rPr>
              <a:t>§107.25* Operation from a moving vehicle or aircraft</a:t>
            </a:r>
            <a:endParaRPr lang="en-US" sz="2800" b="0" i="0" kern="1200" dirty="0">
              <a:solidFill>
                <a:schemeClr val="tx1"/>
              </a:solidFill>
              <a:effectLst/>
              <a:latin typeface="+mn-lt"/>
              <a:ea typeface="+mn-ea"/>
              <a:cs typeface="+mn-cs"/>
            </a:endParaRPr>
          </a:p>
          <a:p>
            <a:r>
              <a:rPr lang="en-US" sz="2800" b="0" i="0" u="none" strike="noStrike" kern="1200" dirty="0">
                <a:solidFill>
                  <a:schemeClr val="tx1"/>
                </a:solidFill>
                <a:effectLst/>
                <a:latin typeface="+mn-lt"/>
                <a:ea typeface="+mn-ea"/>
                <a:cs typeface="+mn-cs"/>
              </a:rPr>
              <a:t>§107.29 Operation at Night</a:t>
            </a:r>
            <a:endParaRPr lang="en-US" sz="2800" b="0" i="0" kern="1200" dirty="0">
              <a:solidFill>
                <a:schemeClr val="tx1"/>
              </a:solidFill>
              <a:effectLst/>
              <a:latin typeface="+mn-lt"/>
              <a:ea typeface="+mn-ea"/>
              <a:cs typeface="+mn-cs"/>
            </a:endParaRPr>
          </a:p>
          <a:p>
            <a:r>
              <a:rPr lang="en-US" sz="2800" b="0" i="0" u="none" strike="noStrike" kern="1200" dirty="0">
                <a:solidFill>
                  <a:schemeClr val="tx1"/>
                </a:solidFill>
                <a:effectLst/>
                <a:latin typeface="+mn-lt"/>
                <a:ea typeface="+mn-ea"/>
                <a:cs typeface="+mn-cs"/>
              </a:rPr>
              <a:t>§107.31* Visual line of sight aircraft operation</a:t>
            </a:r>
            <a:endParaRPr lang="en-US" sz="2800" b="0" i="0" kern="1200" dirty="0">
              <a:solidFill>
                <a:schemeClr val="tx1"/>
              </a:solidFill>
              <a:effectLst/>
              <a:latin typeface="+mn-lt"/>
              <a:ea typeface="+mn-ea"/>
              <a:cs typeface="+mn-cs"/>
            </a:endParaRPr>
          </a:p>
          <a:p>
            <a:r>
              <a:rPr lang="en-US" sz="2800" b="0" i="0" u="none" strike="noStrike" kern="1200" dirty="0">
                <a:solidFill>
                  <a:schemeClr val="tx1"/>
                </a:solidFill>
                <a:effectLst/>
                <a:latin typeface="+mn-lt"/>
                <a:ea typeface="+mn-ea"/>
                <a:cs typeface="+mn-cs"/>
              </a:rPr>
              <a:t>§107.33 Visual observer</a:t>
            </a:r>
            <a:endParaRPr lang="en-US" sz="2800" b="0" i="0" kern="1200" dirty="0">
              <a:solidFill>
                <a:schemeClr val="tx1"/>
              </a:solidFill>
              <a:effectLst/>
              <a:latin typeface="+mn-lt"/>
              <a:ea typeface="+mn-ea"/>
              <a:cs typeface="+mn-cs"/>
            </a:endParaRPr>
          </a:p>
          <a:p>
            <a:r>
              <a:rPr lang="en-US" sz="2800" b="0" i="0" u="none" strike="noStrike" kern="1200" dirty="0">
                <a:solidFill>
                  <a:schemeClr val="tx1"/>
                </a:solidFill>
                <a:effectLst/>
                <a:latin typeface="+mn-lt"/>
                <a:ea typeface="+mn-ea"/>
                <a:cs typeface="+mn-cs"/>
              </a:rPr>
              <a:t>§107.35 Operation of multiple small unmanned aircraft systems</a:t>
            </a:r>
            <a:endParaRPr lang="en-US" sz="2800" b="0" i="0" kern="1200" dirty="0">
              <a:solidFill>
                <a:schemeClr val="tx1"/>
              </a:solidFill>
              <a:effectLst/>
              <a:latin typeface="+mn-lt"/>
              <a:ea typeface="+mn-ea"/>
              <a:cs typeface="+mn-cs"/>
            </a:endParaRPr>
          </a:p>
          <a:p>
            <a:r>
              <a:rPr lang="en-US" sz="2800" b="0" i="0" u="none" strike="noStrike" kern="1200" dirty="0">
                <a:solidFill>
                  <a:schemeClr val="tx1"/>
                </a:solidFill>
                <a:effectLst/>
                <a:latin typeface="+mn-lt"/>
                <a:ea typeface="+mn-ea"/>
                <a:cs typeface="+mn-cs"/>
              </a:rPr>
              <a:t>§107.37(a) Yielding the right of way</a:t>
            </a:r>
            <a:endParaRPr lang="en-US" sz="2800" b="0" i="0" kern="1200" dirty="0">
              <a:solidFill>
                <a:schemeClr val="tx1"/>
              </a:solidFill>
              <a:effectLst/>
              <a:latin typeface="+mn-lt"/>
              <a:ea typeface="+mn-ea"/>
              <a:cs typeface="+mn-cs"/>
            </a:endParaRPr>
          </a:p>
          <a:p>
            <a:r>
              <a:rPr lang="en-US" sz="2800" b="0" i="0" u="none" strike="noStrike" kern="1200" dirty="0">
                <a:solidFill>
                  <a:schemeClr val="tx1"/>
                </a:solidFill>
                <a:effectLst/>
                <a:latin typeface="+mn-lt"/>
                <a:ea typeface="+mn-ea"/>
                <a:cs typeface="+mn-cs"/>
              </a:rPr>
              <a:t>§107.39 Operation over human beings</a:t>
            </a:r>
            <a:endParaRPr lang="en-US" sz="2800" b="0" i="0" kern="1200" dirty="0">
              <a:solidFill>
                <a:schemeClr val="tx1"/>
              </a:solidFill>
              <a:effectLst/>
              <a:latin typeface="+mn-lt"/>
              <a:ea typeface="+mn-ea"/>
              <a:cs typeface="+mn-cs"/>
            </a:endParaRPr>
          </a:p>
          <a:p>
            <a:r>
              <a:rPr lang="en-US" sz="2800" b="0" i="0" u="none" strike="noStrike" kern="1200" dirty="0">
                <a:solidFill>
                  <a:schemeClr val="tx1"/>
                </a:solidFill>
                <a:effectLst/>
                <a:latin typeface="+mn-lt"/>
                <a:ea typeface="+mn-ea"/>
                <a:cs typeface="+mn-cs"/>
              </a:rPr>
              <a:t>§107.41 Operation in certain airspace</a:t>
            </a:r>
            <a:endParaRPr lang="en-US" sz="2800" b="0" i="0" kern="1200" dirty="0">
              <a:solidFill>
                <a:schemeClr val="tx1"/>
              </a:solidFill>
              <a:effectLst/>
              <a:latin typeface="+mn-lt"/>
              <a:ea typeface="+mn-ea"/>
              <a:cs typeface="+mn-cs"/>
            </a:endParaRPr>
          </a:p>
          <a:p>
            <a:r>
              <a:rPr lang="en-US" sz="2800" b="0" i="0" u="none" strike="noStrike" kern="1200" dirty="0">
                <a:solidFill>
                  <a:schemeClr val="tx1"/>
                </a:solidFill>
                <a:effectLst/>
                <a:latin typeface="+mn-lt"/>
                <a:ea typeface="+mn-ea"/>
                <a:cs typeface="+mn-cs"/>
              </a:rPr>
              <a:t>§107.51 Operating limitations for small unmanned aircraft</a:t>
            </a:r>
            <a:endParaRPr lang="en-US" sz="2800" b="0" i="0" kern="1200" dirty="0">
              <a:solidFill>
                <a:schemeClr val="tx1"/>
              </a:solidFill>
              <a:effectLst/>
              <a:latin typeface="+mn-lt"/>
              <a:ea typeface="+mn-ea"/>
              <a:cs typeface="+mn-cs"/>
            </a:endParaRPr>
          </a:p>
          <a:p>
            <a:r>
              <a:rPr lang="en-US" sz="2800" b="0" i="0" u="none" strike="noStrike" kern="1200" dirty="0">
                <a:solidFill>
                  <a:schemeClr val="tx1"/>
                </a:solidFill>
                <a:effectLst/>
                <a:latin typeface="+mn-lt"/>
                <a:ea typeface="+mn-ea"/>
                <a:cs typeface="+mn-cs"/>
              </a:rPr>
              <a:t>§107.145 Operations Over Moving Vehicles</a:t>
            </a:r>
            <a:endParaRPr lang="en-US" sz="2800" b="0" i="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395978176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6007-61D0-4B24-87AA-995109D333B2}"/>
              </a:ext>
            </a:extLst>
          </p:cNvPr>
          <p:cNvSpPr>
            <a:spLocks noGrp="1"/>
          </p:cNvSpPr>
          <p:nvPr>
            <p:ph type="title"/>
          </p:nvPr>
        </p:nvSpPr>
        <p:spPr/>
        <p:txBody>
          <a:bodyPr/>
          <a:lstStyle/>
          <a:p>
            <a:r>
              <a:rPr lang="en-US" dirty="0"/>
              <a:t>Pilot Requirements</a:t>
            </a:r>
          </a:p>
        </p:txBody>
      </p:sp>
      <p:sp>
        <p:nvSpPr>
          <p:cNvPr id="3" name="Content Placeholder 2">
            <a:extLst>
              <a:ext uri="{FF2B5EF4-FFF2-40B4-BE49-F238E27FC236}">
                <a16:creationId xmlns:a16="http://schemas.microsoft.com/office/drawing/2014/main" id="{EC62B4BB-5A49-4747-87D2-3CDEEA5512EF}"/>
              </a:ext>
            </a:extLst>
          </p:cNvPr>
          <p:cNvSpPr>
            <a:spLocks noGrp="1"/>
          </p:cNvSpPr>
          <p:nvPr>
            <p:ph idx="1"/>
          </p:nvPr>
        </p:nvSpPr>
        <p:spPr/>
        <p:txBody>
          <a:bodyPr/>
          <a:lstStyle/>
          <a:p>
            <a:r>
              <a:rPr lang="en-US" dirty="0"/>
              <a:t>Unmanned</a:t>
            </a:r>
            <a:r>
              <a:rPr lang="en-US" baseline="0" dirty="0"/>
              <a:t> Aircraft Systems (UAS) remote pilot</a:t>
            </a:r>
          </a:p>
          <a:p>
            <a:pPr lvl="1"/>
            <a:r>
              <a:rPr lang="en-US" baseline="0" dirty="0"/>
              <a:t>Certificate Test (Part 61 + Part 107) $150 at testing center</a:t>
            </a:r>
          </a:p>
          <a:p>
            <a:pPr lvl="1"/>
            <a:r>
              <a:rPr lang="en-US" baseline="0" dirty="0"/>
              <a:t>Online test (for holders of Part 61 license)</a:t>
            </a:r>
          </a:p>
          <a:p>
            <a:r>
              <a:rPr lang="en-US" baseline="0" dirty="0"/>
              <a:t>Recreational Pilot</a:t>
            </a:r>
          </a:p>
          <a:p>
            <a:pPr lvl="1"/>
            <a:r>
              <a:rPr lang="en-US" baseline="0" dirty="0"/>
              <a:t>Trust (about 30 minute training)</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2400" kern="1200" dirty="0">
                <a:solidFill>
                  <a:schemeClr val="tx1"/>
                </a:solidFill>
                <a:effectLst/>
                <a:latin typeface="+mn-lt"/>
                <a:ea typeface="+mn-ea"/>
                <a:cs typeface="+mn-cs"/>
              </a:rPr>
              <a:t>The Exception for Limited Operation of Unmanned Aircraft (USC 44809) is the law that describes how, when, and where you can fly drones for recreational purposes. Following these rules will keep people, your drone and our airspace safe:</a:t>
            </a:r>
            <a:endParaRPr lang="en-US" baseline="0" dirty="0"/>
          </a:p>
          <a:p>
            <a:r>
              <a:rPr lang="en-US" baseline="0" dirty="0"/>
              <a:t>Educational Uses</a:t>
            </a:r>
          </a:p>
        </p:txBody>
      </p:sp>
    </p:spTree>
    <p:extLst>
      <p:ext uri="{BB962C8B-B14F-4D97-AF65-F5344CB8AC3E}">
        <p14:creationId xmlns:p14="http://schemas.microsoft.com/office/powerpoint/2010/main" val="153979628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BB34B-BBEF-40C3-B65F-37EC1B9A4E0D}"/>
              </a:ext>
            </a:extLst>
          </p:cNvPr>
          <p:cNvSpPr>
            <a:spLocks noGrp="1"/>
          </p:cNvSpPr>
          <p:nvPr>
            <p:ph type="title"/>
          </p:nvPr>
        </p:nvSpPr>
        <p:spPr/>
        <p:txBody>
          <a:bodyPr>
            <a:normAutofit/>
          </a:bodyPr>
          <a:lstStyle/>
          <a:p>
            <a:r>
              <a:rPr lang="en-US" b="1" dirty="0">
                <a:effectLst/>
              </a:rPr>
              <a:t>107.73 Knowledge and Training</a:t>
            </a:r>
            <a:endParaRPr lang="en-US" dirty="0"/>
          </a:p>
        </p:txBody>
      </p:sp>
      <p:sp>
        <p:nvSpPr>
          <p:cNvPr id="3" name="Content Placeholder 2">
            <a:extLst>
              <a:ext uri="{FF2B5EF4-FFF2-40B4-BE49-F238E27FC236}">
                <a16:creationId xmlns:a16="http://schemas.microsoft.com/office/drawing/2014/main" id="{A338E7EA-1FD2-4AC0-80BE-0AC0394C2C8D}"/>
              </a:ext>
            </a:extLst>
          </p:cNvPr>
          <p:cNvSpPr>
            <a:spLocks noGrp="1"/>
          </p:cNvSpPr>
          <p:nvPr>
            <p:ph idx="1"/>
          </p:nvPr>
        </p:nvSpPr>
        <p:spPr/>
        <p:txBody>
          <a:bodyPr>
            <a:normAutofit fontScale="92500" lnSpcReduction="10000"/>
          </a:bodyPr>
          <a:lstStyle/>
          <a:p>
            <a:pPr marL="0" lvl="0" indent="0">
              <a:buNone/>
            </a:pPr>
            <a:r>
              <a:rPr lang="en-US" dirty="0"/>
              <a:t>An initial aeronautical knowledge test and recurrent training covers the following areas of knowledge: </a:t>
            </a:r>
          </a:p>
          <a:p>
            <a:pPr lvl="0"/>
            <a:r>
              <a:rPr lang="en-US" dirty="0">
                <a:effectLst/>
              </a:rPr>
              <a:t>(a) Applicable regulations relating to small unmanned aircraft system rating privileges, limitations, and flight operation; </a:t>
            </a:r>
          </a:p>
          <a:p>
            <a:pPr lvl="0"/>
            <a:r>
              <a:rPr lang="en-US" dirty="0">
                <a:effectLst/>
              </a:rPr>
              <a:t>(b) Airspace classification, operating requirements, and flight restrictions affecting small unmanned aircraft operation; </a:t>
            </a:r>
          </a:p>
          <a:p>
            <a:pPr lvl="0"/>
            <a:r>
              <a:rPr lang="en-US" dirty="0">
                <a:effectLst/>
              </a:rPr>
              <a:t>(c) Aviation weather sources and effects of weather on small unmanned aircraft performance; </a:t>
            </a:r>
          </a:p>
          <a:p>
            <a:pPr lvl="0"/>
            <a:r>
              <a:rPr lang="en-US" dirty="0">
                <a:effectLst/>
              </a:rPr>
              <a:t>(d) Small unmanned aircraft loading; </a:t>
            </a:r>
          </a:p>
          <a:p>
            <a:pPr lvl="0"/>
            <a:r>
              <a:rPr lang="en-US" dirty="0">
                <a:effectLst/>
              </a:rPr>
              <a:t>(e) Emergency procedures; </a:t>
            </a:r>
          </a:p>
          <a:p>
            <a:pPr lvl="0"/>
            <a:r>
              <a:rPr lang="en-US" dirty="0">
                <a:effectLst/>
              </a:rPr>
              <a:t>(f) Crew resource management; </a:t>
            </a:r>
          </a:p>
        </p:txBody>
      </p:sp>
    </p:spTree>
    <p:extLst>
      <p:ext uri="{BB962C8B-B14F-4D97-AF65-F5344CB8AC3E}">
        <p14:creationId xmlns:p14="http://schemas.microsoft.com/office/powerpoint/2010/main" val="219767965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BB34B-BBEF-40C3-B65F-37EC1B9A4E0D}"/>
              </a:ext>
            </a:extLst>
          </p:cNvPr>
          <p:cNvSpPr>
            <a:spLocks noGrp="1"/>
          </p:cNvSpPr>
          <p:nvPr>
            <p:ph type="title"/>
          </p:nvPr>
        </p:nvSpPr>
        <p:spPr/>
        <p:txBody>
          <a:bodyPr>
            <a:normAutofit/>
          </a:bodyPr>
          <a:lstStyle/>
          <a:p>
            <a:r>
              <a:rPr lang="en-US" b="1" dirty="0">
                <a:effectLst/>
              </a:rPr>
              <a:t>107.73 Knowledge and training</a:t>
            </a:r>
            <a:endParaRPr lang="en-US" dirty="0"/>
          </a:p>
        </p:txBody>
      </p:sp>
      <p:sp>
        <p:nvSpPr>
          <p:cNvPr id="3" name="Content Placeholder 2">
            <a:extLst>
              <a:ext uri="{FF2B5EF4-FFF2-40B4-BE49-F238E27FC236}">
                <a16:creationId xmlns:a16="http://schemas.microsoft.com/office/drawing/2014/main" id="{A338E7EA-1FD2-4AC0-80BE-0AC0394C2C8D}"/>
              </a:ext>
            </a:extLst>
          </p:cNvPr>
          <p:cNvSpPr>
            <a:spLocks noGrp="1"/>
          </p:cNvSpPr>
          <p:nvPr>
            <p:ph idx="1"/>
          </p:nvPr>
        </p:nvSpPr>
        <p:spPr/>
        <p:txBody>
          <a:bodyPr>
            <a:normAutofit/>
          </a:bodyPr>
          <a:lstStyle/>
          <a:p>
            <a:pPr lvl="0"/>
            <a:r>
              <a:rPr lang="en-US" dirty="0">
                <a:effectLst/>
              </a:rPr>
              <a:t>(g) Radio communication procedures; </a:t>
            </a:r>
          </a:p>
          <a:p>
            <a:pPr lvl="0"/>
            <a:r>
              <a:rPr lang="en-US" dirty="0">
                <a:effectLst/>
              </a:rPr>
              <a:t>(h) Determining the performance of the small unmanned aircraft; </a:t>
            </a:r>
          </a:p>
          <a:p>
            <a:pPr lvl="0"/>
            <a:r>
              <a:rPr lang="en-US" dirty="0">
                <a:effectLst/>
              </a:rPr>
              <a:t>(</a:t>
            </a:r>
            <a:r>
              <a:rPr lang="en-US" dirty="0" err="1">
                <a:effectLst/>
              </a:rPr>
              <a:t>i</a:t>
            </a:r>
            <a:r>
              <a:rPr lang="en-US" dirty="0">
                <a:effectLst/>
              </a:rPr>
              <a:t>) Physiological effects of drugs and alcohol; </a:t>
            </a:r>
          </a:p>
          <a:p>
            <a:pPr lvl="0"/>
            <a:r>
              <a:rPr lang="en-US" dirty="0">
                <a:effectLst/>
              </a:rPr>
              <a:t>(j) Aeronautical decision-making and judgment; </a:t>
            </a:r>
          </a:p>
          <a:p>
            <a:pPr lvl="0"/>
            <a:r>
              <a:rPr lang="en-US" dirty="0">
                <a:effectLst/>
              </a:rPr>
              <a:t>(k) Airport operations; </a:t>
            </a:r>
          </a:p>
          <a:p>
            <a:pPr lvl="0"/>
            <a:r>
              <a:rPr lang="en-US" dirty="0">
                <a:effectLst/>
              </a:rPr>
              <a:t>(l) Maintenance and preflight inspection procedures; and </a:t>
            </a:r>
          </a:p>
          <a:p>
            <a:pPr lvl="0"/>
            <a:r>
              <a:rPr lang="en-US" dirty="0">
                <a:effectLst/>
              </a:rPr>
              <a:t>(m) Operation at night.</a:t>
            </a:r>
          </a:p>
        </p:txBody>
      </p:sp>
    </p:spTree>
    <p:extLst>
      <p:ext uri="{BB962C8B-B14F-4D97-AF65-F5344CB8AC3E}">
        <p14:creationId xmlns:p14="http://schemas.microsoft.com/office/powerpoint/2010/main" val="371303942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4634</TotalTime>
  <Words>1478</Words>
  <Application>Microsoft Office PowerPoint</Application>
  <PresentationFormat>Widescreen</PresentationFormat>
  <Paragraphs>138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FreeSans</vt:lpstr>
      <vt:lpstr>Office Theme</vt:lpstr>
      <vt:lpstr>Part #1 – Drone Regulations</vt:lpstr>
      <vt:lpstr>Overview</vt:lpstr>
      <vt:lpstr>Regulations</vt:lpstr>
      <vt:lpstr>Part 107 General Requirements</vt:lpstr>
      <vt:lpstr>Part 107 General Requirements</vt:lpstr>
      <vt:lpstr>Waivers</vt:lpstr>
      <vt:lpstr>Pilot Requirements</vt:lpstr>
      <vt:lpstr>107.73 Knowledge and Training</vt:lpstr>
      <vt:lpstr>107.73 Knowledge and training</vt:lpstr>
      <vt:lpstr>Certificates (carry when flying)</vt:lpstr>
      <vt:lpstr>Drone Requirements</vt:lpstr>
      <vt:lpstr>Drone Requirements</vt:lpstr>
      <vt:lpstr>Flight Restrictions</vt:lpstr>
      <vt:lpstr>Part 107 vs Recreational Flyers</vt:lpstr>
      <vt:lpstr>The Educational Exception</vt:lpstr>
      <vt:lpstr>A Case for Part 107</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#1 – Drone Regulations</dc:title>
  <dc:creator>Michael Spiess</dc:creator>
  <cp:lastModifiedBy>Michael Spiess</cp:lastModifiedBy>
  <cp:revision>12</cp:revision>
  <dcterms:created xsi:type="dcterms:W3CDTF">2021-09-16T13:14:59Z</dcterms:created>
  <dcterms:modified xsi:type="dcterms:W3CDTF">2021-10-12T13:29:48Z</dcterms:modified>
</cp:coreProperties>
</file>