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45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4CF50-815C-4EDE-88B1-1EC442A69609}"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EB778-B96F-4D7B-8EF4-112C48238336}" type="slidenum">
              <a:rPr lang="en-US" smtClean="0"/>
              <a:t>‹#›</a:t>
            </a:fld>
            <a:endParaRPr lang="en-US"/>
          </a:p>
        </p:txBody>
      </p:sp>
    </p:spTree>
    <p:extLst>
      <p:ext uri="{BB962C8B-B14F-4D97-AF65-F5344CB8AC3E}">
        <p14:creationId xmlns:p14="http://schemas.microsoft.com/office/powerpoint/2010/main" val="260292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Micrometer.jpg Height: 102.6 Width: 162</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8361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Combo Square.bmp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0406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T bevel.jpg Height: 172.32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6585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depth gage.jpg Height: 285 Width: 150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45904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inside-caliper.jpg Height: 245.4 Width: 180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51657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OutsideCalipers.jpg Height: 240 Width: 360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78371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line level.jpg Height: 52.32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8176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level.jpg Height: 26.88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05981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dividers.jpg Height: 288 Width: 245.52</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79635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Protractor.jpg Height: 119.4 Width: 180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69493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FeelerGauge.jpg Height: 124.32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2259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VernierCaliper.jpg Height: 46.56 Width: 144</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90460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plumb bob.jpg Height: 240 Width: 121.92</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6531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Marking Gauge.jpg Height: 124.8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28938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Chalk Line.jpg Height: 240 Width: 131.52</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2149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SoapStone.jpg Height: 320 Width: 320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54921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ScratchAwl.jpg Height: 51.84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68449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Scribe.jpg Height: 161.4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73238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BuildersLevel.jpg Height: 500 Width: 500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99389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DirectElevRod.jpg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95843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GPS.jpg Height: 295.2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03657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LaserLevel.jpg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1104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DialCaliper.jpg Height: 197.4 Width: 138</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54507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RangePole.jpg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3501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LaserLevelReceiver.jpg Height: 390.75 Width: 168.75</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53625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PhiliRod.jpg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79732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Transit.jpg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86430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SurveyArrow.jpg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41354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SurveySteelTape.jpg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48000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tripod.jpg Height: 231.6 Width: 120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89522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Target.jpg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59870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HandLevel.jpg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700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OpenReelFiberglassTape.jpg Height: 360 Width: 360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9037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Steel Tape.jpg Height: 148.32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2436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measuringWheel.jpg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3951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Try Square.jpg Height: 139.68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1931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Framing Square.jpg Height: 159.84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70837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Rafter Square.bmp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6901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6AD060-394B-4395-8F8F-93F5D73C86DB}"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426761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AD060-394B-4395-8F8F-93F5D73C86DB}"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57266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AD060-394B-4395-8F8F-93F5D73C86DB}"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400720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AD060-394B-4395-8F8F-93F5D73C86DB}"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126246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AD060-394B-4395-8F8F-93F5D73C86DB}"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418199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6AD060-394B-4395-8F8F-93F5D73C86DB}"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277493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6AD060-394B-4395-8F8F-93F5D73C86DB}"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381647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6AD060-394B-4395-8F8F-93F5D73C86DB}"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293250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AD060-394B-4395-8F8F-93F5D73C86DB}"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276010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AD060-394B-4395-8F8F-93F5D73C86DB}"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194891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AD060-394B-4395-8F8F-93F5D73C86DB}"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394701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AD060-394B-4395-8F8F-93F5D73C86DB}"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3422-4791-42F5-A963-154E2E38D681}" type="slidenum">
              <a:rPr lang="en-US" smtClean="0"/>
              <a:t>‹#›</a:t>
            </a:fld>
            <a:endParaRPr lang="en-US"/>
          </a:p>
        </p:txBody>
      </p:sp>
    </p:spTree>
    <p:extLst>
      <p:ext uri="{BB962C8B-B14F-4D97-AF65-F5344CB8AC3E}">
        <p14:creationId xmlns:p14="http://schemas.microsoft.com/office/powerpoint/2010/main" val="160428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Micrometer.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Combo%20Square.bm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T%20bevel.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depth%20gage.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inside-caliper.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OutsideCalipers.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line%20level.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level.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dividers.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Protractor.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FeelerGauge.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VernierCaliper.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plumb%20bob.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Marking%20Gauge.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Chalk%20Line.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oapStone.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cratchAwl.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cribe.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BuildersLevel.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DirectElevRod.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GPS.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LaserLevel.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DialCaliper.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RangePole.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LaserLevelReceiver.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PhiliRod.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Transit.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urveyArrow.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urveySteelTape.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tripod.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Target.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HandLevel.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OpenReelFiberglassTap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teel%20Tap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measuringWheel.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Try%20Squar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Framing%20Square.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Rafter%20Square.bm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086100" cy="195453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Micrometer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Sizes range from 0 to 1 inch up to 12 inches.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3577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Combination Square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level and a scribe are contained in the beam.</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633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328269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Sliding  "T" Bevel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After it is set at the correct angle, it is much the same as a square.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227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2005263"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Depth Gauge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Usually graduated in 32nds and 64ths.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323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2794621"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Inside Calipers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calipers are adjusted to the diameter of the object and then laid on a rule where the reading is taken.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5829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715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Outside Calipers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calipers are adjusted to the outside diameter of the object and then laid on a rule where the reading is taken.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1798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99669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Line Level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consists of a bubble tube housed in a metal or plastic case which has hooks for attaching to the line.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8584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51206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Carpenter’s Level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for marking level lines and for checking surfaces for level and plumb.  Typical length 24-48 inches.  Longer levels are often called masonry levels since they are commonly used to lay brick.</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9887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1" y="1270000"/>
            <a:ext cx="3248025"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Dividers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for marking out circles or parts of circles, for transferring or duplicating short measurements, and for dividing distances into a number of equal parts.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9455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429000" cy="227457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Protractor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graduated from 0 to 180 degrees.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0112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36829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Feeler Gauge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for gauging the clearance or spacing of valve tappets and other jobs where accurate measurements of .001 to .032 may be desired.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8523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743200" cy="886968"/>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Fractional Vernier Caliper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 Direct reading of 16ths and 32nds of an inch on the handle, and vernier readings of 1/128 inch.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839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93548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Plumb Bob</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It can also be used to establish a plumb line in laying brick or concrete blocks.  Also used to establish a survey instrument (like a transit) above a specific point.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7827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37744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Marking Gauge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marked in 8ths and 16ths of an inch and is 8 inches long.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6812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08788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Chalk Line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special container contains the chalk powder and line which is on a winding spool.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4545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Soapstone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Unlike chalk, it is hard enough not to mark hands or clothing and can be used in holders that resemble pencils.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783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98755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Scratch Awl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Also used as a punch for making small holes in light gauge sheet metal for the insertion of sheet metal screws.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3274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715000" cy="307467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Scribe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tip is brittle and will snap off if dropped on the point or used as center punch.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1006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Builder's Level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954107"/>
          </a:xfrm>
          <a:prstGeom prst="rect">
            <a:avLst/>
          </a:prstGeom>
          <a:noFill/>
        </p:spPr>
        <p:txBody>
          <a:bodyPr vert="horz" rtlCol="0">
            <a:spAutoFit/>
          </a:bodyPr>
          <a:lstStyle/>
          <a:p>
            <a:r>
              <a:rPr lang="en-US" sz="1400" smtClean="0"/>
              <a:t>A telescope instrument used to check level of forms or field grades.  Builders' levels are designed to be used for short distances.  Farm or dumpy levels are similar to builder's levels, but have more powerful telescopes.  Farm levels are used for longer distances.  Both instruments are leveled manually using adjusting screws.  An "auto" level requires less manual leveling and has only three leveling screws.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1699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Direct Elevation Rod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Rod reads elevations directly (without subtraction from the HI) by used a sliding tape. Some rods have a cut/fill scale for use in grading.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864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3871951"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Global Position System Receiver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954107"/>
          </a:xfrm>
          <a:prstGeom prst="rect">
            <a:avLst/>
          </a:prstGeom>
          <a:noFill/>
        </p:spPr>
        <p:txBody>
          <a:bodyPr vert="horz" rtlCol="0">
            <a:spAutoFit/>
          </a:bodyPr>
          <a:lstStyle/>
          <a:p>
            <a:r>
              <a:rPr lang="en-US" sz="1400" smtClean="0"/>
              <a:t>Commonly called GPS receivers, they used satellites to establish the user’s position (e.g., latitude and longitude).  Recreational receivers have an accuracy of 13 m and survey grade receivers have an accuracy of 2 cm.  Differential GPS receivers (accuracy 2cm – 1 m) are commonly used in agriculture to map field boundaries, scout fields, and provide tractor guidance.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0411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Laser Level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level that used a rotating laser beam to establish a level plane. Leveling can be done with a single person.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8422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628900" cy="376047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Dial Caliper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Capacity is from 0 to 6 inches.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167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Range pole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simple pole used in lieu of a rod where elevation measurement is not needed.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140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645394"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Laser Level Receiver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receiver that detects the laser beam of the laser level.  Can be fitted to a Philadelphia or Direct Elevation rod.  </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9622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Philadelphia Rod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Reads like a tape measure.  An adjustable target is available to allow readings up to 700 feet in distance.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207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Transit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Similar to a level, but a transit telescope can be tilted vertically to measure vertical angles.  Surveyor’s have generally replaced these with "Total Stations", but transits are still used to measure vertical angles in construction.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035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Surveyor's Arrows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Sizes range from 10 to 14 inches in length.  Used to mark distances when "chaining" or measuring distance.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1892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Surveyor’s Steel Tape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Quite often called a "chain".  These may be stored on a reel or coiled.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421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1974093"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Surveying Tripod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hold a level or other survey instrument.  To protect threads, keep cap on when not in use.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3418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Rod Target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with the surveyor’s rod to allow readings at a greater distance. </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942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Hand Level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hand level is held in the hand thus providing little accuracy.</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2196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Fiberglass Tape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Lengths of 50', 100', 200, and 300' common. Tape maybe graduated in feet and inches, feet and 1/100', or metric.</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0167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82549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Steel Tape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should be cleaned after using and kept free from rust.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547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Measuring Wheel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measure long distances such as field boundaries or road length where high accuracy is not required.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18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66090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Try Square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marked in 8ths and 16ths of an inch.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1036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304495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Framing Square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Rafter framing squares are marked in 12ths of an inch on the back side. Also called a Carpenter’s or steel square. Many of these squares are inscribed with rafter tables.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351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Rafter Square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An aluminum square marked for cutting rafters and angles. Also can be used as a guide for cross cutting with a circular saw. Small size will fit in a nail pouch.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7490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1674</Words>
  <Application>Microsoft Office PowerPoint</Application>
  <PresentationFormat>On-screen Show (4:3)</PresentationFormat>
  <Paragraphs>152</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Chico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Spiess</dc:creator>
  <cp:lastModifiedBy>Michael Spiess</cp:lastModifiedBy>
  <cp:revision>1</cp:revision>
  <dcterms:created xsi:type="dcterms:W3CDTF">2014-01-15T15:35:01Z</dcterms:created>
  <dcterms:modified xsi:type="dcterms:W3CDTF">2014-01-15T15:35:23Z</dcterms:modified>
</cp:coreProperties>
</file>