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5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  <p:sldId id="299" r:id="rId45"/>
    <p:sldId id="300" r:id="rId46"/>
    <p:sldId id="301" r:id="rId47"/>
    <p:sldId id="302" r:id="rId48"/>
    <p:sldId id="303" r:id="rId49"/>
    <p:sldId id="304" r:id="rId50"/>
    <p:sldId id="305" r:id="rId51"/>
    <p:sldId id="306" r:id="rId52"/>
    <p:sldId id="307" r:id="rId53"/>
    <p:sldId id="308" r:id="rId5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0" d="100"/>
          <a:sy n="50" d="100"/>
        </p:scale>
        <p:origin x="-456" y="-6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131BAD4-0268-4833-B2E6-5B47EF05BBC4}" type="datetimeFigureOut">
              <a:rPr lang="en-US" smtClean="0"/>
              <a:t>1/15/2014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0C2DFC4-5BB4-4A64-A7C6-4456B2E4BE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06211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Fasteners-Bolts     Image: bolt8.jpg Height: 152.4 Width: 119.4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C2DFC4-5BB4-4A64-A7C6-4456B2E4BE46}" type="slidenum">
              <a:rPr lang="en-US" smtClean="0"/>
              <a:t>1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127000" y="6350000"/>
            <a:ext cx="8890000" cy="317500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996297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Fasteners-Bolts     Image: Grade 5 Bolt.jpg Height: 337.5 Width: 450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C2DFC4-5BB4-4A64-A7C6-4456B2E4BE46}" type="slidenum">
              <a:rPr lang="en-US" smtClean="0"/>
              <a:t>10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127000" y="6350000"/>
            <a:ext cx="8890000" cy="317500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046886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Fasteners-Bolts     Image: Grade 8 Bolt.jpg Height: 337.5 Width: 450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C2DFC4-5BB4-4A64-A7C6-4456B2E4BE46}" type="slidenum">
              <a:rPr lang="en-US" smtClean="0"/>
              <a:t>11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127000" y="6350000"/>
            <a:ext cx="8890000" cy="317500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669870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Fasteners-Nuts     Image: Hex nut1.jpg Height: 231 Width: 345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C2DFC4-5BB4-4A64-A7C6-4456B2E4BE46}" type="slidenum">
              <a:rPr lang="en-US" smtClean="0"/>
              <a:t>12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127000" y="6350000"/>
            <a:ext cx="8890000" cy="317500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82310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Fasteners-Nuts     Image: wingNut.jpg Height: 200 Width: 200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C2DFC4-5BB4-4A64-A7C6-4456B2E4BE46}" type="slidenum">
              <a:rPr lang="en-US" smtClean="0"/>
              <a:t>13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127000" y="6350000"/>
            <a:ext cx="8890000" cy="317500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166812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Fasteners-Nuts     Image: SquareNut.jpg Height: 231 Width: 345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C2DFC4-5BB4-4A64-A7C6-4456B2E4BE46}" type="slidenum">
              <a:rPr lang="en-US" smtClean="0"/>
              <a:t>14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127000" y="6350000"/>
            <a:ext cx="8890000" cy="317500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819656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Fasteners-Nuts     Image: LockNut.jpg Height: 140.4 Width: 187.2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C2DFC4-5BB4-4A64-A7C6-4456B2E4BE46}" type="slidenum">
              <a:rPr lang="en-US" smtClean="0"/>
              <a:t>15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127000" y="6350000"/>
            <a:ext cx="8890000" cy="317500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602591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Fasteners-Nuts     Image: CastleNut.jpg Height: 140.4 Width: 187.2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C2DFC4-5BB4-4A64-A7C6-4456B2E4BE46}" type="slidenum">
              <a:rPr lang="en-US" smtClean="0"/>
              <a:t>16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127000" y="6350000"/>
            <a:ext cx="8890000" cy="317500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489607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Fasteners-Nuts     Image: capNut.jpg Height: 200 Width: 200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C2DFC4-5BB4-4A64-A7C6-4456B2E4BE46}" type="slidenum">
              <a:rPr lang="en-US" smtClean="0"/>
              <a:t>17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127000" y="6350000"/>
            <a:ext cx="8890000" cy="317500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096194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Fasteners-Nuts     Image: slottedHexNut.jpg Height: 359 Width: 480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C2DFC4-5BB4-4A64-A7C6-4456B2E4BE46}" type="slidenum">
              <a:rPr lang="en-US" smtClean="0"/>
              <a:t>18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127000" y="6350000"/>
            <a:ext cx="8890000" cy="317500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192987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Fasteners-Washers     Image: FinishingWasher.jpg Height: 1000 Width: 1000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C2DFC4-5BB4-4A64-A7C6-4456B2E4BE46}" type="slidenum">
              <a:rPr lang="en-US" smtClean="0"/>
              <a:t>19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127000" y="6350000"/>
            <a:ext cx="8890000" cy="317500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352148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Fasteners-Bolts     Image: Pan Head Machine Screw.jpg Height: 309 Width: 450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C2DFC4-5BB4-4A64-A7C6-4456B2E4BE46}" type="slidenum">
              <a:rPr lang="en-US" smtClean="0"/>
              <a:t>2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127000" y="6350000"/>
            <a:ext cx="8890000" cy="317500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718194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Fasteners-Washers     Image: MalleableIronWasher.jpg Height: 900 Width: 900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C2DFC4-5BB4-4A64-A7C6-4456B2E4BE46}" type="slidenum">
              <a:rPr lang="en-US" smtClean="0"/>
              <a:t>20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127000" y="6350000"/>
            <a:ext cx="8890000" cy="317500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033575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Fasteners-Washers     Image: FlatWasher.jpg Height: 200 Width: 200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C2DFC4-5BB4-4A64-A7C6-4456B2E4BE46}" type="slidenum">
              <a:rPr lang="en-US" smtClean="0"/>
              <a:t>21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127000" y="6350000"/>
            <a:ext cx="8890000" cy="317500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253490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Fasteners-Washers     Image: FenderWasher.jpg Height: 710.4 Width: 1240.2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C2DFC4-5BB4-4A64-A7C6-4456B2E4BE46}" type="slidenum">
              <a:rPr lang="en-US" smtClean="0"/>
              <a:t>22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127000" y="6350000"/>
            <a:ext cx="8890000" cy="317500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8263247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Fasteners-Washers     Image: LockWasher.jpg Height: 135 Width: 135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C2DFC4-5BB4-4A64-A7C6-4456B2E4BE46}" type="slidenum">
              <a:rPr lang="en-US" smtClean="0"/>
              <a:t>23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127000" y="6350000"/>
            <a:ext cx="8890000" cy="317500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0243172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Fasteners-Screws     Image: SetScrew.jpg Height: 192 Width: 267.6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C2DFC4-5BB4-4A64-A7C6-4456B2E4BE46}" type="slidenum">
              <a:rPr lang="en-US" smtClean="0"/>
              <a:t>24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127000" y="6350000"/>
            <a:ext cx="8890000" cy="317500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0598230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Fasteners-Screws     Image: SheetMetal.gif Height: 41.4 Width: 100.2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C2DFC4-5BB4-4A64-A7C6-4456B2E4BE46}" type="slidenum">
              <a:rPr lang="en-US" smtClean="0"/>
              <a:t>25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127000" y="6350000"/>
            <a:ext cx="8890000" cy="317500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797531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Fasteners-Screws     Image: Screw Eye.jpg Height: 99.36 Width: 240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C2DFC4-5BB4-4A64-A7C6-4456B2E4BE46}" type="slidenum">
              <a:rPr lang="en-US" smtClean="0"/>
              <a:t>26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127000" y="6350000"/>
            <a:ext cx="8890000" cy="317500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1028367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Fasteners-Screws     Image: TorxScrew.jpg Height: 221 Width: 227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C2DFC4-5BB4-4A64-A7C6-4456B2E4BE46}" type="slidenum">
              <a:rPr lang="en-US" smtClean="0"/>
              <a:t>27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127000" y="6350000"/>
            <a:ext cx="8890000" cy="317500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7920974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Fasteners-Screws     Image: screw6.jpg Height: 360 Width: 360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C2DFC4-5BB4-4A64-A7C6-4456B2E4BE46}" type="slidenum">
              <a:rPr lang="en-US" smtClean="0"/>
              <a:t>28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127000" y="6350000"/>
            <a:ext cx="8890000" cy="317500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7750857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Fasteners-Screws     Image: SelfDrilling.gif Height: 48 Width: 119.4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C2DFC4-5BB4-4A64-A7C6-4456B2E4BE46}" type="slidenum">
              <a:rPr lang="en-US" smtClean="0"/>
              <a:t>29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127000" y="6350000"/>
            <a:ext cx="8890000" cy="317500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635691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Fasteners-Bolts     Image: bolt6.jpg Height: 135 Width: 135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C2DFC4-5BB4-4A64-A7C6-4456B2E4BE46}" type="slidenum">
              <a:rPr lang="en-US" smtClean="0"/>
              <a:t>3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127000" y="6350000"/>
            <a:ext cx="8890000" cy="317500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3158061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Fasteners-Screws     Image: DrywallScrew.jpg Height: 200 Width: 200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C2DFC4-5BB4-4A64-A7C6-4456B2E4BE46}" type="slidenum">
              <a:rPr lang="en-US" smtClean="0"/>
              <a:t>30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127000" y="6350000"/>
            <a:ext cx="8890000" cy="317500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3818956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Fasteners-Screws     Image: Screw hook.jpg Height: 360 Width: 360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C2DFC4-5BB4-4A64-A7C6-4456B2E4BE46}" type="slidenum">
              <a:rPr lang="en-US" smtClean="0"/>
              <a:t>31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127000" y="6350000"/>
            <a:ext cx="8890000" cy="317500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6891764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Fasteners-Screws     Image: DeckScrew.jpg Height: 206.64 Width: 360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C2DFC4-5BB4-4A64-A7C6-4456B2E4BE46}" type="slidenum">
              <a:rPr lang="en-US" smtClean="0"/>
              <a:t>32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127000" y="6350000"/>
            <a:ext cx="8890000" cy="317500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8768235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Fasteners-Screws     Image: WoodScrews.jpg Height: 198 Width: 261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C2DFC4-5BB4-4A64-A7C6-4456B2E4BE46}" type="slidenum">
              <a:rPr lang="en-US" smtClean="0"/>
              <a:t>33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127000" y="6350000"/>
            <a:ext cx="8890000" cy="317500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9582088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Fasteners-Nails     Image: DUPLEX.jpg Height: 500 Width: 500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C2DFC4-5BB4-4A64-A7C6-4456B2E4BE46}" type="slidenum">
              <a:rPr lang="en-US" smtClean="0"/>
              <a:t>34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127000" y="6350000"/>
            <a:ext cx="8890000" cy="317500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6783682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Fasteners-Nails     Image: BOXNAIL2.jpg Height: 450 Width: 450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C2DFC4-5BB4-4A64-A7C6-4456B2E4BE46}" type="slidenum">
              <a:rPr lang="en-US" smtClean="0"/>
              <a:t>35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127000" y="6350000"/>
            <a:ext cx="8890000" cy="317500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6949810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Fasteners-Nails     Image: commonsmooth.jpg Height: 1000 Width: 1000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C2DFC4-5BB4-4A64-A7C6-4456B2E4BE46}" type="slidenum">
              <a:rPr lang="en-US" smtClean="0"/>
              <a:t>36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127000" y="6350000"/>
            <a:ext cx="8890000" cy="317500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7972738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Fasteners-Nails     Image: finish.jpg Height: 900 Width: 900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C2DFC4-5BB4-4A64-A7C6-4456B2E4BE46}" type="slidenum">
              <a:rPr lang="en-US" smtClean="0"/>
              <a:t>37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127000" y="6350000"/>
            <a:ext cx="8890000" cy="317500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0717506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Fasteners-Nails     Image: GalvNail.jpg Height: 766 Width: 1122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C2DFC4-5BB4-4A64-A7C6-4456B2E4BE46}" type="slidenum">
              <a:rPr lang="en-US" smtClean="0"/>
              <a:t>38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127000" y="6350000"/>
            <a:ext cx="8890000" cy="317500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9199935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Fasteners-Nails     Image: SprialShankNail.jpg Height: 235.44 Width: 434.88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C2DFC4-5BB4-4A64-A7C6-4456B2E4BE46}" type="slidenum">
              <a:rPr lang="en-US" smtClean="0"/>
              <a:t>39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127000" y="6350000"/>
            <a:ext cx="8890000" cy="317500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764645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Fasteners-Bolts     Image: MachineBolt.jpg Height: 135 Width: 135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C2DFC4-5BB4-4A64-A7C6-4456B2E4BE46}" type="slidenum">
              <a:rPr lang="en-US" smtClean="0"/>
              <a:t>4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127000" y="6350000"/>
            <a:ext cx="8890000" cy="317500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7415447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Fasteners-Nails     Image: WireBrad.jpg Height: 450 Width: 450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C2DFC4-5BB4-4A64-A7C6-4456B2E4BE46}" type="slidenum">
              <a:rPr lang="en-US" smtClean="0"/>
              <a:t>40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127000" y="6350000"/>
            <a:ext cx="8890000" cy="317500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3479658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Fasteners-Nails     Image: CoatedNail.jpg Height: 531.6 Width: 900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C2DFC4-5BB4-4A64-A7C6-4456B2E4BE46}" type="slidenum">
              <a:rPr lang="en-US" smtClean="0"/>
              <a:t>41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127000" y="6350000"/>
            <a:ext cx="8890000" cy="317500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9563261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Fasteners-Nails     Image: BluedLathNail.jpg Height: 900 Width: 900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C2DFC4-5BB4-4A64-A7C6-4456B2E4BE46}" type="slidenum">
              <a:rPr lang="en-US" smtClean="0"/>
              <a:t>42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127000" y="6350000"/>
            <a:ext cx="8890000" cy="317500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6981117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Fasteners-Nails     Image: AlRoofingNail.jpg Height: 1000 Width: 1000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C2DFC4-5BB4-4A64-A7C6-4456B2E4BE46}" type="slidenum">
              <a:rPr lang="en-US" smtClean="0"/>
              <a:t>43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127000" y="6350000"/>
            <a:ext cx="8890000" cy="317500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8652449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Fasteners-Nails     Image: LeadHeadNail.jpg Height: 450 Width: 450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C2DFC4-5BB4-4A64-A7C6-4456B2E4BE46}" type="slidenum">
              <a:rPr lang="en-US" smtClean="0"/>
              <a:t>44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127000" y="6350000"/>
            <a:ext cx="8890000" cy="317500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0090586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Fasteners-Nails     Image: ShingleNail.jpg Height: 1000 Width: 1000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C2DFC4-5BB4-4A64-A7C6-4456B2E4BE46}" type="slidenum">
              <a:rPr lang="en-US" smtClean="0"/>
              <a:t>45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127000" y="6350000"/>
            <a:ext cx="8890000" cy="317500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6682909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Fasteners-Nails     Image: RoofingNail.jpg Height: 1000 Width: 1000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C2DFC4-5BB4-4A64-A7C6-4456B2E4BE46}" type="slidenum">
              <a:rPr lang="en-US" smtClean="0"/>
              <a:t>46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127000" y="6350000"/>
            <a:ext cx="8890000" cy="317500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2050615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Fasteners-Nails     Image: FurringNail.jpg Height: 1000 Width: 1000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C2DFC4-5BB4-4A64-A7C6-4456B2E4BE46}" type="slidenum">
              <a:rPr lang="en-US" smtClean="0"/>
              <a:t>47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127000" y="6350000"/>
            <a:ext cx="8890000" cy="317500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9024935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Fasteners-Miscellaneous Fasteners     Image: CorrigatedFastener.jpg Height: 800 Width: 800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C2DFC4-5BB4-4A64-A7C6-4456B2E4BE46}" type="slidenum">
              <a:rPr lang="en-US" smtClean="0"/>
              <a:t>48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127000" y="6350000"/>
            <a:ext cx="8890000" cy="317500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4584555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Fasteners-Miscellaneous Fasteners     Image: cotterPin.jpg Height: 287.76 Width: 128.64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C2DFC4-5BB4-4A64-A7C6-4456B2E4BE46}" type="slidenum">
              <a:rPr lang="en-US" smtClean="0"/>
              <a:t>49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127000" y="6350000"/>
            <a:ext cx="8890000" cy="317500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441363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Fasteners-Bolts     Image: bolt4.jpg Height: 69.12 Width: 176.4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C2DFC4-5BB4-4A64-A7C6-4456B2E4BE46}" type="slidenum">
              <a:rPr lang="en-US" smtClean="0"/>
              <a:t>5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127000" y="6350000"/>
            <a:ext cx="8890000" cy="317500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5219263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Fasteners-Rivets     Image: rivet.gif Height: 108 Width: 154.8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C2DFC4-5BB4-4A64-A7C6-4456B2E4BE46}" type="slidenum">
              <a:rPr lang="en-US" smtClean="0"/>
              <a:t>50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127000" y="6350000"/>
            <a:ext cx="8890000" cy="317500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6717751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Fasteners-Rivets     Image: PopRivet.jpg Height: 116.4 Width: 155.4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C2DFC4-5BB4-4A64-A7C6-4456B2E4BE46}" type="slidenum">
              <a:rPr lang="en-US" smtClean="0"/>
              <a:t>51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127000" y="6350000"/>
            <a:ext cx="8890000" cy="317500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5830377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Fasteners-Rivets     Image: PopRivetTool.jpg Height: 461.25 Width: 600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C2DFC4-5BB4-4A64-A7C6-4456B2E4BE46}" type="slidenum">
              <a:rPr lang="en-US" smtClean="0"/>
              <a:t>52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127000" y="6350000"/>
            <a:ext cx="8890000" cy="317500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9373400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Fasteners-Rivets     Image: RivetSet.jpg Height: 35.04 Width: 81.84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C2DFC4-5BB4-4A64-A7C6-4456B2E4BE46}" type="slidenum">
              <a:rPr lang="en-US" smtClean="0"/>
              <a:t>53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127000" y="6350000"/>
            <a:ext cx="8890000" cy="317500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87148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Fasteners-Bolts     Image: Carriage Bolt.jpg Height: 360 Width: 360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C2DFC4-5BB4-4A64-A7C6-4456B2E4BE46}" type="slidenum">
              <a:rPr lang="en-US" smtClean="0"/>
              <a:t>6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127000" y="6350000"/>
            <a:ext cx="8890000" cy="317500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832518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Fasteners-Bolts     Image: Cap_Screw.jpg Height: 444.6 Width: 444.6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C2DFC4-5BB4-4A64-A7C6-4456B2E4BE46}" type="slidenum">
              <a:rPr lang="en-US" smtClean="0"/>
              <a:t>7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127000" y="6350000"/>
            <a:ext cx="8890000" cy="317500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51685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Fasteners-Bolts     Image: Eye Bolt.jpg Height: 240 Width: 77.76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C2DFC4-5BB4-4A64-A7C6-4456B2E4BE46}" type="slidenum">
              <a:rPr lang="en-US" smtClean="0"/>
              <a:t>8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127000" y="6350000"/>
            <a:ext cx="8890000" cy="317500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015729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Fasteners-Bolts     Image: Grade 2 bolt.jpg Height: 337.5 Width: 450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C2DFC4-5BB4-4A64-A7C6-4456B2E4BE46}" type="slidenum">
              <a:rPr lang="en-US" smtClean="0"/>
              <a:t>9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127000" y="6350000"/>
            <a:ext cx="8890000" cy="317500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69171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B5767F-DBCF-4659-8A69-D51FCD9F7EE3}" type="datetimeFigureOut">
              <a:rPr lang="en-US" smtClean="0"/>
              <a:t>1/15/2014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24322-1CE8-4621-A412-A2A2A582DB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03111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B5767F-DBCF-4659-8A69-D51FCD9F7EE3}" type="datetimeFigureOut">
              <a:rPr lang="en-US" smtClean="0"/>
              <a:t>1/15/2014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24322-1CE8-4621-A412-A2A2A582DB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76881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B5767F-DBCF-4659-8A69-D51FCD9F7EE3}" type="datetimeFigureOut">
              <a:rPr lang="en-US" smtClean="0"/>
              <a:t>1/15/2014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24322-1CE8-4621-A412-A2A2A582DB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05067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B5767F-DBCF-4659-8A69-D51FCD9F7EE3}" type="datetimeFigureOut">
              <a:rPr lang="en-US" smtClean="0"/>
              <a:t>1/15/2014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24322-1CE8-4621-A412-A2A2A582DB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19250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B5767F-DBCF-4659-8A69-D51FCD9F7EE3}" type="datetimeFigureOut">
              <a:rPr lang="en-US" smtClean="0"/>
              <a:t>1/15/2014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24322-1CE8-4621-A412-A2A2A582DB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90280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B5767F-DBCF-4659-8A69-D51FCD9F7EE3}" type="datetimeFigureOut">
              <a:rPr lang="en-US" smtClean="0"/>
              <a:t>1/15/2014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24322-1CE8-4621-A412-A2A2A582DB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17875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B5767F-DBCF-4659-8A69-D51FCD9F7EE3}" type="datetimeFigureOut">
              <a:rPr lang="en-US" smtClean="0"/>
              <a:t>1/15/2014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24322-1CE8-4621-A412-A2A2A582DB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29692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B5767F-DBCF-4659-8A69-D51FCD9F7EE3}" type="datetimeFigureOut">
              <a:rPr lang="en-US" smtClean="0"/>
              <a:t>1/15/2014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24322-1CE8-4621-A412-A2A2A582DB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89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B5767F-DBCF-4659-8A69-D51FCD9F7EE3}" type="datetimeFigureOut">
              <a:rPr lang="en-US" smtClean="0"/>
              <a:t>1/15/2014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24322-1CE8-4621-A412-A2A2A582DB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66926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B5767F-DBCF-4659-8A69-D51FCD9F7EE3}" type="datetimeFigureOut">
              <a:rPr lang="en-US" smtClean="0"/>
              <a:t>1/15/2014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24322-1CE8-4621-A412-A2A2A582DB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87431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B5767F-DBCF-4659-8A69-D51FCD9F7EE3}" type="datetimeFigureOut">
              <a:rPr lang="en-US" smtClean="0"/>
              <a:t>1/15/2014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24322-1CE8-4621-A412-A2A2A582DB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82990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B5767F-DBCF-4659-8A69-D51FCD9F7EE3}" type="datetimeFigureOut">
              <a:rPr lang="en-US" smtClean="0"/>
              <a:t>1/15/2014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124322-1CE8-4621-A412-A2A2A582DB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55631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file:///C:\Users\mspiess\Documents\CSUC\AgEd\AgEd%20Projects\ToolID%20project\images\Fasteners\bolt8.jpg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4" Type="http://schemas.openxmlformats.org/officeDocument/2006/relationships/image" Target="file:///C:\Users\mspiess\Documents\CSUC\AgEd\AgEd%20Projects\ToolID%20project\images\Fasteners\Grade%205%20Bolt.jpg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4" Type="http://schemas.openxmlformats.org/officeDocument/2006/relationships/image" Target="file:///C:\Users\mspiess\Documents\CSUC\AgEd\AgEd%20Projects\ToolID%20project\images\Fasteners\Grade%208%20Bolt.jpg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4" Type="http://schemas.openxmlformats.org/officeDocument/2006/relationships/image" Target="file:///C:\Users\mspiess\Documents\CSUC\AgEd\AgEd%20Projects\ToolID%20project\images\Fasteners\Hex%20nut1.jpg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4" Type="http://schemas.openxmlformats.org/officeDocument/2006/relationships/image" Target="file:///C:\Users\mspiess\Documents\CSUC\AgEd\AgEd%20Projects\ToolID%20project\images\Fasteners\wingNut.jpg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4" Type="http://schemas.openxmlformats.org/officeDocument/2006/relationships/image" Target="file:///C:\Users\mspiess\Documents\CSUC\AgEd\AgEd%20Projects\ToolID%20project\images\Fasteners\SquareNut.jpg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4" Type="http://schemas.openxmlformats.org/officeDocument/2006/relationships/image" Target="file:///C:\Users\mspiess\Documents\CSUC\AgEd\AgEd%20Projects\ToolID%20project\images\Fasteners\LockNut.jpg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4" Type="http://schemas.openxmlformats.org/officeDocument/2006/relationships/image" Target="file:///C:\Users\mspiess\Documents\CSUC\AgEd\AgEd%20Projects\ToolID%20project\images\Fasteners\CastleNut.jpg" TargetMode="Externa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4" Type="http://schemas.openxmlformats.org/officeDocument/2006/relationships/image" Target="file:///C:\Users\mspiess\Documents\CSUC\AgEd\AgEd%20Projects\ToolID%20project\images\Fasteners\capNut.jpg" TargetMode="Externa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Relationship Id="rId4" Type="http://schemas.openxmlformats.org/officeDocument/2006/relationships/image" Target="file:///C:\Users\mspiess\Documents\CSUC\AgEd\AgEd%20Projects\ToolID%20project\images\Fasteners\slottedHexNut.jpg" TargetMode="Externa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Relationship Id="rId4" Type="http://schemas.openxmlformats.org/officeDocument/2006/relationships/image" Target="file:///C:\Users\mspiess\Documents\CSUC\AgEd\AgEd%20Projects\ToolID%20project\images\Fasteners\FinishingWasher.jpg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file:///C:\Users\mspiess\Documents\CSUC\AgEd\AgEd%20Projects\ToolID%20project\images\Fasteners\Pan%20Head%20Machine%20Screw.jpg" TargetMode="Externa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Relationship Id="rId4" Type="http://schemas.openxmlformats.org/officeDocument/2006/relationships/image" Target="file:///C:\Users\mspiess\Documents\CSUC\AgEd\AgEd%20Projects\ToolID%20project\images\Fasteners\MalleableIronWasher.jpg" TargetMode="Externa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Relationship Id="rId4" Type="http://schemas.openxmlformats.org/officeDocument/2006/relationships/image" Target="file:///C:\Users\mspiess\Documents\CSUC\AgEd\AgEd%20Projects\ToolID%20project\images\Fasteners\FlatWasher.jpg" TargetMode="Externa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Relationship Id="rId4" Type="http://schemas.openxmlformats.org/officeDocument/2006/relationships/image" Target="file:///C:\Users\mspiess\Documents\CSUC\AgEd\AgEd%20Projects\ToolID%20project\images\Fasteners\FenderWasher.jpg" TargetMode="Externa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Relationship Id="rId4" Type="http://schemas.openxmlformats.org/officeDocument/2006/relationships/image" Target="file:///C:\Users\mspiess\Documents\CSUC\AgEd\AgEd%20Projects\ToolID%20project\images\Fasteners\LockWasher.jpg" TargetMode="Externa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Relationship Id="rId4" Type="http://schemas.openxmlformats.org/officeDocument/2006/relationships/image" Target="file:///C:\Users\mspiess\Documents\CSUC\AgEd\AgEd%20Projects\ToolID%20project\images\Fasteners\SetScrew.jpg" TargetMode="Externa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gif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Relationship Id="rId4" Type="http://schemas.openxmlformats.org/officeDocument/2006/relationships/image" Target="file:///C:\Users\mspiess\Documents\CSUC\AgEd\AgEd%20Projects\ToolID%20project\images\Fasteners\SheetMetal.gif" TargetMode="Externa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Relationship Id="rId4" Type="http://schemas.openxmlformats.org/officeDocument/2006/relationships/image" Target="file:///C:\Users\mspiess\Documents\CSUC\AgEd\AgEd%20Projects\ToolID%20project\images\Fasteners\Screw%20Eye.jpg" TargetMode="Externa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Relationship Id="rId4" Type="http://schemas.openxmlformats.org/officeDocument/2006/relationships/image" Target="file:///C:\Users\mspiess\Documents\CSUC\AgEd\AgEd%20Projects\ToolID%20project\images\Fasteners\TorxScrew.jpg" TargetMode="Externa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7.xml"/><Relationship Id="rId4" Type="http://schemas.openxmlformats.org/officeDocument/2006/relationships/image" Target="file:///C:\Users\mspiess\Documents\CSUC\AgEd\AgEd%20Projects\ToolID%20project\images\Fasteners\screw6.jpg" TargetMode="Externa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gif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7.xml"/><Relationship Id="rId4" Type="http://schemas.openxmlformats.org/officeDocument/2006/relationships/image" Target="file:///C:\Users\mspiess\Documents\CSUC\AgEd\AgEd%20Projects\ToolID%20project\images\Fasteners\SelfDrilling.gif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file:///C:\Users\mspiess\Documents\CSUC\AgEd\AgEd%20Projects\ToolID%20project\images\Fasteners\bolt6.jpg" TargetMode="Externa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7.xml"/><Relationship Id="rId4" Type="http://schemas.openxmlformats.org/officeDocument/2006/relationships/image" Target="file:///C:\Users\mspiess\Documents\CSUC\AgEd\AgEd%20Projects\ToolID%20project\images\Fasteners\DrywallScrew.jpg" TargetMode="Externa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7.xml"/><Relationship Id="rId4" Type="http://schemas.openxmlformats.org/officeDocument/2006/relationships/image" Target="file:///C:\Users\mspiess\Documents\CSUC\AgEd\AgEd%20Projects\ToolID%20project\images\Fasteners\Screw%20hook.jpg" TargetMode="Externa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7.xml"/><Relationship Id="rId4" Type="http://schemas.openxmlformats.org/officeDocument/2006/relationships/image" Target="file:///C:\Users\mspiess\Documents\CSUC\AgEd\AgEd%20Projects\ToolID%20project\images\Fasteners\DeckScrew.jpg" TargetMode="Externa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7.xml"/><Relationship Id="rId4" Type="http://schemas.openxmlformats.org/officeDocument/2006/relationships/image" Target="file:///C:\Users\mspiess\Documents\CSUC\AgEd\AgEd%20Projects\ToolID%20project\images\Fasteners\WoodScrews.jpg" TargetMode="Externa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7.xml"/><Relationship Id="rId4" Type="http://schemas.openxmlformats.org/officeDocument/2006/relationships/image" Target="file:///C:\Users\mspiess\Documents\CSUC\AgEd\AgEd%20Projects\ToolID%20project\images\Fasteners\DUPLEX.jpg" TargetMode="Externa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7.xml"/><Relationship Id="rId4" Type="http://schemas.openxmlformats.org/officeDocument/2006/relationships/image" Target="file:///C:\Users\mspiess\Documents\CSUC\AgEd\AgEd%20Projects\ToolID%20project\images\Fasteners\BOXNAIL2.jpg" TargetMode="Externa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7.xml"/><Relationship Id="rId4" Type="http://schemas.openxmlformats.org/officeDocument/2006/relationships/image" Target="file:///C:\Users\mspiess\Documents\CSUC\AgEd\AgEd%20Projects\ToolID%20project\images\Fasteners\commonsmooth.jpg" TargetMode="Externa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7.xml"/><Relationship Id="rId4" Type="http://schemas.openxmlformats.org/officeDocument/2006/relationships/image" Target="file:///C:\Users\mspiess\Documents\CSUC\AgEd\AgEd%20Projects\ToolID%20project\images\Fasteners\finish.jpg" TargetMode="Externa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7.xml"/><Relationship Id="rId4" Type="http://schemas.openxmlformats.org/officeDocument/2006/relationships/image" Target="file:///C:\Users\mspiess\Documents\CSUC\AgEd\AgEd%20Projects\ToolID%20project\images\Fasteners\GalvNail.jpg" TargetMode="Externa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7.xml"/><Relationship Id="rId4" Type="http://schemas.openxmlformats.org/officeDocument/2006/relationships/image" Target="file:///C:\Users\mspiess\Documents\CSUC\AgEd\AgEd%20Projects\ToolID%20project\images\Fasteners\SprialShankNail.jpg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file:///C:\Users\mspiess\Documents\CSUC\AgEd\AgEd%20Projects\ToolID%20project\images\Fasteners\MachineBolt.jpg" TargetMode="Externa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7.xml"/><Relationship Id="rId4" Type="http://schemas.openxmlformats.org/officeDocument/2006/relationships/image" Target="file:///C:\Users\mspiess\Documents\CSUC\AgEd\AgEd%20Projects\ToolID%20project\images\Fasteners\WireBrad.jpg" TargetMode="Externa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7.xml"/><Relationship Id="rId4" Type="http://schemas.openxmlformats.org/officeDocument/2006/relationships/image" Target="file:///C:\Users\mspiess\Documents\CSUC\AgEd\AgEd%20Projects\ToolID%20project\images\Fasteners\CoatedNail.jpg" TargetMode="Externa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7.xml"/><Relationship Id="rId4" Type="http://schemas.openxmlformats.org/officeDocument/2006/relationships/image" Target="file:///C:\Users\mspiess\Documents\CSUC\AgEd\AgEd%20Projects\ToolID%20project\images\Fasteners\BluedLathNail.jpg" TargetMode="Externa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7.xml"/><Relationship Id="rId4" Type="http://schemas.openxmlformats.org/officeDocument/2006/relationships/image" Target="file:///C:\Users\mspiess\Documents\CSUC\AgEd\AgEd%20Projects\ToolID%20project\images\Fasteners\AlRoofingNail.jpg" TargetMode="Externa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7.xml"/><Relationship Id="rId4" Type="http://schemas.openxmlformats.org/officeDocument/2006/relationships/image" Target="file:///C:\Users\mspiess\Documents\CSUC\AgEd\AgEd%20Projects\ToolID%20project\images\Fasteners\LeadHeadNail.jpg" TargetMode="Externa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7.xml"/><Relationship Id="rId4" Type="http://schemas.openxmlformats.org/officeDocument/2006/relationships/image" Target="file:///C:\Users\mspiess\Documents\CSUC\AgEd\AgEd%20Projects\ToolID%20project\images\Fasteners\ShingleNail.jpg" TargetMode="Externa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7.xml"/><Relationship Id="rId4" Type="http://schemas.openxmlformats.org/officeDocument/2006/relationships/image" Target="file:///C:\Users\mspiess\Documents\CSUC\AgEd\AgEd%20Projects\ToolID%20project\images\Fasteners\RoofingNail.jpg" TargetMode="Externa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7.xml"/><Relationship Id="rId4" Type="http://schemas.openxmlformats.org/officeDocument/2006/relationships/image" Target="file:///C:\Users\mspiess\Documents\CSUC\AgEd\AgEd%20Projects\ToolID%20project\images\Fasteners\FurringNail.jpg" TargetMode="Externa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7.xml"/><Relationship Id="rId4" Type="http://schemas.openxmlformats.org/officeDocument/2006/relationships/image" Target="file:///C:\Users\mspiess\Documents\CSUC\AgEd\AgEd%20Projects\ToolID%20project\images\Fasteners\CorrigatedFastener.jpg" TargetMode="Externa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7.xml"/><Relationship Id="rId4" Type="http://schemas.openxmlformats.org/officeDocument/2006/relationships/image" Target="file:///C:\Users\mspiess\Documents\CSUC\AgEd\AgEd%20Projects\ToolID%20project\images\Fasteners\cotterPin.jpg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file:///C:\Users\mspiess\Documents\CSUC\AgEd\AgEd%20Projects\ToolID%20project\images\Fasteners\bolt4.jpg" TargetMode="Externa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gif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7.xml"/><Relationship Id="rId4" Type="http://schemas.openxmlformats.org/officeDocument/2006/relationships/image" Target="file:///C:\Users\mspiess\Documents\CSUC\AgEd\AgEd%20Projects\ToolID%20project\images\Fasteners\rivet.gif" TargetMode="Externa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g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7.xml"/><Relationship Id="rId4" Type="http://schemas.openxmlformats.org/officeDocument/2006/relationships/image" Target="file:///C:\Users\mspiess\Documents\CSUC\AgEd\AgEd%20Projects\ToolID%20project\images\Fasteners\PopRivet.jpg" TargetMode="Externa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g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7.xml"/><Relationship Id="rId4" Type="http://schemas.openxmlformats.org/officeDocument/2006/relationships/image" Target="file:///C:\Users\mspiess\Documents\CSUC\AgEd\AgEd%20Projects\ToolID%20project\images\Fasteners\PopRivetTool.jpg" TargetMode="Externa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g"/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7.xml"/><Relationship Id="rId4" Type="http://schemas.openxmlformats.org/officeDocument/2006/relationships/image" Target="file:///C:\Users\mspiess\Documents\CSUC\AgEd\AgEd%20Projects\ToolID%20project\images\Fasteners\RivetSet.jpg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file:///C:\Users\mspiess\Documents\CSUC\AgEd\AgEd%20Projects\ToolID%20project\images\Fasteners\Carriage%20Bolt.jpg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file:///C:\Users\mspiess\Documents\CSUC\AgEd\AgEd%20Projects\ToolID%20project\images\Fasteners\Cap_Screw.jpg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file:///C:\Users\mspiess\Documents\CSUC\AgEd\AgEd%20Projects\ToolID%20project\images\Fasteners\Eye%20Bolt.jpg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4" Type="http://schemas.openxmlformats.org/officeDocument/2006/relationships/image" Target="file:///C:\Users\mspiess\Documents\CSUC\AgEd\AgEd%20Projects\ToolID%20project\images\Fasteners\Grade%202%20bolt.jpg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/>
          </p:cNvPicPr>
          <p:nvPr/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000" y="1270000"/>
            <a:ext cx="2274570" cy="290322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27000" y="127000"/>
            <a:ext cx="8890000" cy="707886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z="4000" smtClean="0">
                <a:effectLst>
                  <a:prstShdw prst="shdw14" dist="35921" dir="2700000">
                    <a:scrgbClr r="0" g="0" b="0">
                      <a:alpha val="43000"/>
                    </a:scrgbClr>
                  </a:prstShdw>
                </a:effectLst>
              </a:rPr>
              <a:t>Toggle Bolt</a:t>
            </a:r>
            <a:endParaRPr lang="en-US" sz="4000">
              <a:effectLst>
                <a:prstShdw prst="shdw14" dist="35921" dir="2700000">
                  <a:scrgbClr r="0" g="0" b="0">
                    <a:alpha val="43000"/>
                  </a:scrgbClr>
                </a:prst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27000" y="5080000"/>
            <a:ext cx="8890000" cy="307777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z="1400" smtClean="0"/>
              <a:t>When the screw is tightened a firm anchorage is made.</a:t>
            </a:r>
            <a:endParaRPr lang="en-US" sz="1400"/>
          </a:p>
        </p:txBody>
      </p:sp>
      <p:sp>
        <p:nvSpPr>
          <p:cNvPr id="5" name="TextBox 4"/>
          <p:cNvSpPr txBox="1"/>
          <p:nvPr/>
        </p:nvSpPr>
        <p:spPr>
          <a:xfrm>
            <a:off x="127000" y="6350000"/>
            <a:ext cx="8890000" cy="317500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53513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utoUpdateAnimBg="0"/>
      <p:bldP spid="4" grpId="0" autoUpdateAnimBg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/>
          </p:cNvPicPr>
          <p:nvPr/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000" y="1270000"/>
            <a:ext cx="5080000" cy="3810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27000" y="127000"/>
            <a:ext cx="8890000" cy="707886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z="4000" smtClean="0">
                <a:effectLst>
                  <a:prstShdw prst="shdw14" dist="35921" dir="2700000">
                    <a:scrgbClr r="0" g="0" b="0">
                      <a:alpha val="43000"/>
                    </a:scrgbClr>
                  </a:prstShdw>
                </a:effectLst>
              </a:rPr>
              <a:t>Grade 5 Bolt</a:t>
            </a:r>
            <a:endParaRPr lang="en-US" sz="4000">
              <a:effectLst>
                <a:prstShdw prst="shdw14" dist="35921" dir="2700000">
                  <a:scrgbClr r="0" g="0" b="0">
                    <a:alpha val="43000"/>
                  </a:scrgbClr>
                </a:prst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27000" y="5080000"/>
            <a:ext cx="8890000" cy="307777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z="1400" smtClean="0"/>
              <a:t>Mildly hardened bolt used commonly in machinery and equipment applications. Three markings on the head.</a:t>
            </a:r>
            <a:endParaRPr lang="en-US" sz="1400"/>
          </a:p>
        </p:txBody>
      </p:sp>
      <p:sp>
        <p:nvSpPr>
          <p:cNvPr id="5" name="TextBox 4"/>
          <p:cNvSpPr txBox="1"/>
          <p:nvPr/>
        </p:nvSpPr>
        <p:spPr>
          <a:xfrm>
            <a:off x="127000" y="6350000"/>
            <a:ext cx="8890000" cy="317500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73634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utoUpdateAnimBg="0"/>
      <p:bldP spid="4" grpId="0" autoUpdateAnimBg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/>
          </p:cNvPicPr>
          <p:nvPr/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000" y="1270000"/>
            <a:ext cx="5080000" cy="3810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27000" y="127000"/>
            <a:ext cx="8890000" cy="707886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z="4000" smtClean="0">
                <a:effectLst>
                  <a:prstShdw prst="shdw14" dist="35921" dir="2700000">
                    <a:scrgbClr r="0" g="0" b="0">
                      <a:alpha val="43000"/>
                    </a:scrgbClr>
                  </a:prstShdw>
                </a:effectLst>
              </a:rPr>
              <a:t>Grade 8 Bolt</a:t>
            </a:r>
            <a:endParaRPr lang="en-US" sz="4000">
              <a:effectLst>
                <a:prstShdw prst="shdw14" dist="35921" dir="2700000">
                  <a:scrgbClr r="0" g="0" b="0">
                    <a:alpha val="43000"/>
                  </a:scrgbClr>
                </a:prst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27000" y="5080000"/>
            <a:ext cx="8890000" cy="307777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z="1400" smtClean="0"/>
              <a:t>Hardened bolt used where high tensile strength is required. 6 markings on the head.</a:t>
            </a:r>
            <a:endParaRPr lang="en-US" sz="1400"/>
          </a:p>
        </p:txBody>
      </p:sp>
      <p:sp>
        <p:nvSpPr>
          <p:cNvPr id="5" name="TextBox 4"/>
          <p:cNvSpPr txBox="1"/>
          <p:nvPr/>
        </p:nvSpPr>
        <p:spPr>
          <a:xfrm>
            <a:off x="127000" y="6350000"/>
            <a:ext cx="8890000" cy="317500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89984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utoUpdateAnimBg="0"/>
      <p:bldP spid="4" grpId="0" autoUpdateAnimBg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/>
          </p:cNvPicPr>
          <p:nvPr/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000" y="1270000"/>
            <a:ext cx="5690260" cy="3810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27000" y="127000"/>
            <a:ext cx="8890000" cy="707886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z="4000" smtClean="0">
                <a:effectLst>
                  <a:prstShdw prst="shdw14" dist="35921" dir="2700000">
                    <a:scrgbClr r="0" g="0" b="0">
                      <a:alpha val="43000"/>
                    </a:scrgbClr>
                  </a:prstShdw>
                </a:effectLst>
              </a:rPr>
              <a:t>Hex Nut</a:t>
            </a:r>
            <a:endParaRPr lang="en-US" sz="4000">
              <a:effectLst>
                <a:prstShdw prst="shdw14" dist="35921" dir="2700000">
                  <a:scrgbClr r="0" g="0" b="0">
                    <a:alpha val="43000"/>
                  </a:scrgbClr>
                </a:prst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27000" y="5080000"/>
            <a:ext cx="8890000" cy="307777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z="1400" smtClean="0"/>
              <a:t>It may have NC, NF, or metric threads.</a:t>
            </a:r>
            <a:endParaRPr lang="en-US" sz="1400"/>
          </a:p>
        </p:txBody>
      </p:sp>
      <p:sp>
        <p:nvSpPr>
          <p:cNvPr id="5" name="TextBox 4"/>
          <p:cNvSpPr txBox="1"/>
          <p:nvPr/>
        </p:nvSpPr>
        <p:spPr>
          <a:xfrm>
            <a:off x="127000" y="6350000"/>
            <a:ext cx="8890000" cy="317500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3977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utoUpdateAnimBg="0"/>
      <p:bldP spid="4" grpId="0" autoUpdateAnimBg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/>
          </p:cNvPicPr>
          <p:nvPr/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000" y="1270000"/>
            <a:ext cx="3810000" cy="3810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27000" y="127000"/>
            <a:ext cx="8890000" cy="707886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z="4000" smtClean="0">
                <a:effectLst>
                  <a:prstShdw prst="shdw14" dist="35921" dir="2700000">
                    <a:scrgbClr r="0" g="0" b="0">
                      <a:alpha val="43000"/>
                    </a:scrgbClr>
                  </a:prstShdw>
                </a:effectLst>
              </a:rPr>
              <a:t>Wing Nut</a:t>
            </a:r>
            <a:endParaRPr lang="en-US" sz="4000">
              <a:effectLst>
                <a:prstShdw prst="shdw14" dist="35921" dir="2700000">
                  <a:scrgbClr r="0" g="0" b="0">
                    <a:alpha val="43000"/>
                  </a:scrgbClr>
                </a:prst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27000" y="5080000"/>
            <a:ext cx="8890000" cy="307777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z="1400" smtClean="0"/>
              <a:t>Used where hand tightening (no wrench) is desired such as inspection covers.</a:t>
            </a:r>
            <a:endParaRPr lang="en-US" sz="1400"/>
          </a:p>
        </p:txBody>
      </p:sp>
      <p:sp>
        <p:nvSpPr>
          <p:cNvPr id="5" name="TextBox 4"/>
          <p:cNvSpPr txBox="1"/>
          <p:nvPr/>
        </p:nvSpPr>
        <p:spPr>
          <a:xfrm>
            <a:off x="127000" y="6350000"/>
            <a:ext cx="8890000" cy="317500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65342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utoUpdateAnimBg="0"/>
      <p:bldP spid="4" grpId="0" autoUpdateAnimBg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/>
          </p:cNvPicPr>
          <p:nvPr/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000" y="1270000"/>
            <a:ext cx="5690260" cy="3810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27000" y="127000"/>
            <a:ext cx="8890000" cy="707886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z="4000" smtClean="0">
                <a:effectLst>
                  <a:prstShdw prst="shdw14" dist="35921" dir="2700000">
                    <a:scrgbClr r="0" g="0" b="0">
                      <a:alpha val="43000"/>
                    </a:scrgbClr>
                  </a:prstShdw>
                </a:effectLst>
              </a:rPr>
              <a:t>Square Nut</a:t>
            </a:r>
            <a:endParaRPr lang="en-US" sz="4000">
              <a:effectLst>
                <a:prstShdw prst="shdw14" dist="35921" dir="2700000">
                  <a:scrgbClr r="0" g="0" b="0">
                    <a:alpha val="43000"/>
                  </a:scrgbClr>
                </a:prst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27000" y="5080000"/>
            <a:ext cx="8890000" cy="307777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z="1400" smtClean="0"/>
              <a:t>Used on farm implements with carriage bolts, machine bolts, stoves bolts and plow bolts.</a:t>
            </a:r>
            <a:endParaRPr lang="en-US" sz="1400"/>
          </a:p>
        </p:txBody>
      </p:sp>
      <p:sp>
        <p:nvSpPr>
          <p:cNvPr id="5" name="TextBox 4"/>
          <p:cNvSpPr txBox="1"/>
          <p:nvPr/>
        </p:nvSpPr>
        <p:spPr>
          <a:xfrm>
            <a:off x="127000" y="6350000"/>
            <a:ext cx="8890000" cy="317500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14404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utoUpdateAnimBg="0"/>
      <p:bldP spid="4" grpId="0" autoUpdateAnimBg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/>
          </p:cNvPicPr>
          <p:nvPr/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000" y="1270000"/>
            <a:ext cx="3566160" cy="267462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27000" y="127000"/>
            <a:ext cx="8890000" cy="707886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z="4000" smtClean="0">
                <a:effectLst>
                  <a:prstShdw prst="shdw14" dist="35921" dir="2700000">
                    <a:scrgbClr r="0" g="0" b="0">
                      <a:alpha val="43000"/>
                    </a:scrgbClr>
                  </a:prstShdw>
                </a:effectLst>
              </a:rPr>
              <a:t>Self-Locking Nut</a:t>
            </a:r>
            <a:endParaRPr lang="en-US" sz="4000">
              <a:effectLst>
                <a:prstShdw prst="shdw14" dist="35921" dir="2700000">
                  <a:scrgbClr r="0" g="0" b="0">
                    <a:alpha val="43000"/>
                  </a:scrgbClr>
                </a:prst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27000" y="5080000"/>
            <a:ext cx="8890000" cy="307777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z="1400" smtClean="0"/>
              <a:t>When tightened on a bolt the scored threads bite into the threads of the bolt preventing it from backing off.</a:t>
            </a:r>
            <a:endParaRPr lang="en-US" sz="1400"/>
          </a:p>
        </p:txBody>
      </p:sp>
      <p:sp>
        <p:nvSpPr>
          <p:cNvPr id="5" name="TextBox 4"/>
          <p:cNvSpPr txBox="1"/>
          <p:nvPr/>
        </p:nvSpPr>
        <p:spPr>
          <a:xfrm>
            <a:off x="127000" y="6350000"/>
            <a:ext cx="8890000" cy="317500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55815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utoUpdateAnimBg="0"/>
      <p:bldP spid="4" grpId="0" autoUpdateAnimBg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/>
          </p:cNvPicPr>
          <p:nvPr/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000" y="1270000"/>
            <a:ext cx="3566160" cy="267462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27000" y="127000"/>
            <a:ext cx="8890000" cy="707886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z="4000" smtClean="0">
                <a:effectLst>
                  <a:prstShdw prst="shdw14" dist="35921" dir="2700000">
                    <a:scrgbClr r="0" g="0" b="0">
                      <a:alpha val="43000"/>
                    </a:scrgbClr>
                  </a:prstShdw>
                </a:effectLst>
              </a:rPr>
              <a:t>Castellated Hex Nut</a:t>
            </a:r>
            <a:endParaRPr lang="en-US" sz="4000">
              <a:effectLst>
                <a:prstShdw prst="shdw14" dist="35921" dir="2700000">
                  <a:scrgbClr r="0" g="0" b="0">
                    <a:alpha val="43000"/>
                  </a:scrgbClr>
                </a:prst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27000" y="5080000"/>
            <a:ext cx="8890000" cy="307777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z="1400" smtClean="0"/>
              <a:t>Used with a cotter pin to prevent loosening or tightening.  Top of the nut is smaller in diameter than the base.</a:t>
            </a:r>
            <a:endParaRPr lang="en-US" sz="1400"/>
          </a:p>
        </p:txBody>
      </p:sp>
      <p:sp>
        <p:nvSpPr>
          <p:cNvPr id="5" name="TextBox 4"/>
          <p:cNvSpPr txBox="1"/>
          <p:nvPr/>
        </p:nvSpPr>
        <p:spPr>
          <a:xfrm>
            <a:off x="127000" y="6350000"/>
            <a:ext cx="8890000" cy="317500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35895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utoUpdateAnimBg="0"/>
      <p:bldP spid="4" grpId="0" autoUpdateAnimBg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/>
          </p:cNvPicPr>
          <p:nvPr/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000" y="1270000"/>
            <a:ext cx="3810000" cy="3810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27000" y="127000"/>
            <a:ext cx="8890000" cy="707886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z="4000" smtClean="0">
                <a:effectLst>
                  <a:prstShdw prst="shdw14" dist="35921" dir="2700000">
                    <a:scrgbClr r="0" g="0" b="0">
                      <a:alpha val="43000"/>
                    </a:scrgbClr>
                  </a:prstShdw>
                </a:effectLst>
              </a:rPr>
              <a:t>Cap Nut</a:t>
            </a:r>
            <a:endParaRPr lang="en-US" sz="4000">
              <a:effectLst>
                <a:prstShdw prst="shdw14" dist="35921" dir="2700000">
                  <a:scrgbClr r="0" g="0" b="0">
                    <a:alpha val="43000"/>
                  </a:scrgbClr>
                </a:prst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27000" y="5080000"/>
            <a:ext cx="8890000" cy="307777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z="1400" smtClean="0"/>
              <a:t>A nut closed on one side to cover an exposed bolt.</a:t>
            </a:r>
            <a:endParaRPr lang="en-US" sz="1400"/>
          </a:p>
        </p:txBody>
      </p:sp>
      <p:sp>
        <p:nvSpPr>
          <p:cNvPr id="5" name="TextBox 4"/>
          <p:cNvSpPr txBox="1"/>
          <p:nvPr/>
        </p:nvSpPr>
        <p:spPr>
          <a:xfrm>
            <a:off x="127000" y="6350000"/>
            <a:ext cx="8890000" cy="317500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96491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utoUpdateAnimBg="0"/>
      <p:bldP spid="4" grpId="0" autoUpdateAnimBg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/>
          </p:cNvPicPr>
          <p:nvPr/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000" y="1270000"/>
            <a:ext cx="5094150" cy="3810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27000" y="127000"/>
            <a:ext cx="8890000" cy="707886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z="4000" smtClean="0">
                <a:effectLst>
                  <a:prstShdw prst="shdw14" dist="35921" dir="2700000">
                    <a:scrgbClr r="0" g="0" b="0">
                      <a:alpha val="43000"/>
                    </a:scrgbClr>
                  </a:prstShdw>
                </a:effectLst>
              </a:rPr>
              <a:t>Slotted Hex Nut</a:t>
            </a:r>
            <a:endParaRPr lang="en-US" sz="4000">
              <a:effectLst>
                <a:prstShdw prst="shdw14" dist="35921" dir="2700000">
                  <a:scrgbClr r="0" g="0" b="0">
                    <a:alpha val="43000"/>
                  </a:scrgbClr>
                </a:prst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27000" y="5080000"/>
            <a:ext cx="8890000" cy="307777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z="1400" smtClean="0"/>
              <a:t>It differs from the castellated nut in that there is no stepped-in castle-like top.</a:t>
            </a:r>
            <a:endParaRPr lang="en-US" sz="1400"/>
          </a:p>
        </p:txBody>
      </p:sp>
      <p:sp>
        <p:nvSpPr>
          <p:cNvPr id="5" name="TextBox 4"/>
          <p:cNvSpPr txBox="1"/>
          <p:nvPr/>
        </p:nvSpPr>
        <p:spPr>
          <a:xfrm>
            <a:off x="127000" y="6350000"/>
            <a:ext cx="8890000" cy="317500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77913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utoUpdateAnimBg="0"/>
      <p:bldP spid="4" grpId="0" autoUpdateAnimBg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/>
          </p:cNvPicPr>
          <p:nvPr/>
        </p:nvPicPr>
        <p:blipFill>
          <a:blip r:embed="rId3" r:link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000" y="1270000"/>
            <a:ext cx="3810000" cy="3810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27000" y="127000"/>
            <a:ext cx="8890000" cy="707886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z="4000" smtClean="0">
                <a:effectLst>
                  <a:prstShdw prst="shdw14" dist="35921" dir="2700000">
                    <a:scrgbClr r="0" g="0" b="0">
                      <a:alpha val="43000"/>
                    </a:scrgbClr>
                  </a:prstShdw>
                </a:effectLst>
              </a:rPr>
              <a:t>Finishing Washer</a:t>
            </a:r>
            <a:endParaRPr lang="en-US" sz="4000">
              <a:effectLst>
                <a:prstShdw prst="shdw14" dist="35921" dir="2700000">
                  <a:scrgbClr r="0" g="0" b="0">
                    <a:alpha val="43000"/>
                  </a:scrgbClr>
                </a:prst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27000" y="5080000"/>
            <a:ext cx="8890000" cy="307777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z="1400" smtClean="0"/>
              <a:t>This is a chrome plated countersunk washer used with oval head wood or metal screws.</a:t>
            </a:r>
            <a:endParaRPr lang="en-US" sz="1400"/>
          </a:p>
        </p:txBody>
      </p:sp>
      <p:sp>
        <p:nvSpPr>
          <p:cNvPr id="5" name="TextBox 4"/>
          <p:cNvSpPr txBox="1"/>
          <p:nvPr/>
        </p:nvSpPr>
        <p:spPr>
          <a:xfrm>
            <a:off x="127000" y="6350000"/>
            <a:ext cx="8890000" cy="317500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38217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utoUpdateAnimBg="0"/>
      <p:bldP spid="4" grpId="0" autoUpdateAnimBg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/>
          </p:cNvPicPr>
          <p:nvPr/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001" y="1270000"/>
            <a:ext cx="5548543" cy="3810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27000" y="127000"/>
            <a:ext cx="8890000" cy="707886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z="4000" smtClean="0">
                <a:effectLst>
                  <a:prstShdw prst="shdw14" dist="35921" dir="2700000">
                    <a:scrgbClr r="0" g="0" b="0">
                      <a:alpha val="43000"/>
                    </a:scrgbClr>
                  </a:prstShdw>
                </a:effectLst>
              </a:rPr>
              <a:t>Machine Screw</a:t>
            </a:r>
            <a:endParaRPr lang="en-US" sz="4000">
              <a:effectLst>
                <a:prstShdw prst="shdw14" dist="35921" dir="2700000">
                  <a:scrgbClr r="0" g="0" b="0">
                    <a:alpha val="43000"/>
                  </a:scrgbClr>
                </a:prst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27000" y="5080000"/>
            <a:ext cx="8890000" cy="307777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z="1400" smtClean="0"/>
              <a:t>The head is slotted for a screwdriver and may be either round of flat.  Typical sizes 4-12.</a:t>
            </a:r>
            <a:endParaRPr lang="en-US" sz="1400"/>
          </a:p>
        </p:txBody>
      </p:sp>
      <p:sp>
        <p:nvSpPr>
          <p:cNvPr id="5" name="TextBox 4"/>
          <p:cNvSpPr txBox="1"/>
          <p:nvPr/>
        </p:nvSpPr>
        <p:spPr>
          <a:xfrm>
            <a:off x="127000" y="6350000"/>
            <a:ext cx="8890000" cy="317500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16776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utoUpdateAnimBg="0"/>
      <p:bldP spid="4" grpId="0" autoUpdateAnimBg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/>
          </p:cNvPicPr>
          <p:nvPr/>
        </p:nvPicPr>
        <p:blipFill>
          <a:blip r:embed="rId3" r:link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000" y="1270000"/>
            <a:ext cx="3810000" cy="3810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27000" y="127000"/>
            <a:ext cx="8890000" cy="707886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z="4000" smtClean="0">
                <a:effectLst>
                  <a:prstShdw prst="shdw14" dist="35921" dir="2700000">
                    <a:scrgbClr r="0" g="0" b="0">
                      <a:alpha val="43000"/>
                    </a:scrgbClr>
                  </a:prstShdw>
                </a:effectLst>
              </a:rPr>
              <a:t>Malleable Iron Washer</a:t>
            </a:r>
            <a:endParaRPr lang="en-US" sz="4000">
              <a:effectLst>
                <a:prstShdw prst="shdw14" dist="35921" dir="2700000">
                  <a:scrgbClr r="0" g="0" b="0">
                    <a:alpha val="43000"/>
                  </a:scrgbClr>
                </a:prst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27000" y="5080000"/>
            <a:ext cx="8890000" cy="307777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z="1400" smtClean="0"/>
              <a:t>Used where excess pressure or stress is exerted on wooden structures.</a:t>
            </a:r>
            <a:endParaRPr lang="en-US" sz="1400"/>
          </a:p>
        </p:txBody>
      </p:sp>
      <p:sp>
        <p:nvSpPr>
          <p:cNvPr id="5" name="TextBox 4"/>
          <p:cNvSpPr txBox="1"/>
          <p:nvPr/>
        </p:nvSpPr>
        <p:spPr>
          <a:xfrm>
            <a:off x="127000" y="6350000"/>
            <a:ext cx="8890000" cy="317500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60528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utoUpdateAnimBg="0"/>
      <p:bldP spid="4" grpId="0" autoUpdateAnimBg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/>
          </p:cNvPicPr>
          <p:nvPr/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000" y="1270000"/>
            <a:ext cx="3810000" cy="3810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27000" y="127000"/>
            <a:ext cx="8890000" cy="707886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z="4000" smtClean="0">
                <a:effectLst>
                  <a:prstShdw prst="shdw14" dist="35921" dir="2700000">
                    <a:scrgbClr r="0" g="0" b="0">
                      <a:alpha val="43000"/>
                    </a:scrgbClr>
                  </a:prstShdw>
                </a:effectLst>
              </a:rPr>
              <a:t>Flat Washer</a:t>
            </a:r>
            <a:endParaRPr lang="en-US" sz="4000">
              <a:effectLst>
                <a:prstShdw prst="shdw14" dist="35921" dir="2700000">
                  <a:scrgbClr r="0" g="0" b="0">
                    <a:alpha val="43000"/>
                  </a:scrgbClr>
                </a:prst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27000" y="5080000"/>
            <a:ext cx="8890000" cy="307777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z="1400" smtClean="0"/>
              <a:t>Used to prevent the nut from rubbing and becoming imbedded in the bolted material. Also called a Cut Washer.</a:t>
            </a:r>
            <a:endParaRPr lang="en-US" sz="1400"/>
          </a:p>
        </p:txBody>
      </p:sp>
      <p:sp>
        <p:nvSpPr>
          <p:cNvPr id="5" name="TextBox 4"/>
          <p:cNvSpPr txBox="1"/>
          <p:nvPr/>
        </p:nvSpPr>
        <p:spPr>
          <a:xfrm>
            <a:off x="127000" y="6350000"/>
            <a:ext cx="8890000" cy="317500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06241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utoUpdateAnimBg="0"/>
      <p:bldP spid="4" grpId="0" autoUpdateAnimBg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/>
          </p:cNvPicPr>
          <p:nvPr/>
        </p:nvPicPr>
        <p:blipFill>
          <a:blip r:embed="rId3" r:link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000" y="1270000"/>
            <a:ext cx="6651410" cy="3810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27000" y="127000"/>
            <a:ext cx="8890000" cy="707886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z="4000" smtClean="0">
                <a:effectLst>
                  <a:prstShdw prst="shdw14" dist="35921" dir="2700000">
                    <a:scrgbClr r="0" g="0" b="0">
                      <a:alpha val="43000"/>
                    </a:scrgbClr>
                  </a:prstShdw>
                </a:effectLst>
              </a:rPr>
              <a:t>Fender Washers</a:t>
            </a:r>
            <a:endParaRPr lang="en-US" sz="4000">
              <a:effectLst>
                <a:prstShdw prst="shdw14" dist="35921" dir="2700000">
                  <a:scrgbClr r="0" g="0" b="0">
                    <a:alpha val="43000"/>
                  </a:scrgbClr>
                </a:prst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27000" y="5080000"/>
            <a:ext cx="8890000" cy="307777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z="1400" smtClean="0"/>
              <a:t>The large holes are used for aligning or adjusting for proper fit.</a:t>
            </a:r>
            <a:endParaRPr lang="en-US" sz="1400"/>
          </a:p>
        </p:txBody>
      </p:sp>
      <p:sp>
        <p:nvSpPr>
          <p:cNvPr id="5" name="TextBox 4"/>
          <p:cNvSpPr txBox="1"/>
          <p:nvPr/>
        </p:nvSpPr>
        <p:spPr>
          <a:xfrm>
            <a:off x="127000" y="6350000"/>
            <a:ext cx="8890000" cy="317500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67619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utoUpdateAnimBg="0"/>
      <p:bldP spid="4" grpId="0" autoUpdateAnimBg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/>
          </p:cNvPicPr>
          <p:nvPr/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000" y="1270000"/>
            <a:ext cx="2571750" cy="257175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27000" y="127000"/>
            <a:ext cx="8890000" cy="707886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z="4000" smtClean="0">
                <a:effectLst>
                  <a:prstShdw prst="shdw14" dist="35921" dir="2700000">
                    <a:scrgbClr r="0" g="0" b="0">
                      <a:alpha val="43000"/>
                    </a:scrgbClr>
                  </a:prstShdw>
                </a:effectLst>
              </a:rPr>
              <a:t>Lock Washer</a:t>
            </a:r>
            <a:endParaRPr lang="en-US" sz="4000">
              <a:effectLst>
                <a:prstShdw prst="shdw14" dist="35921" dir="2700000">
                  <a:scrgbClr r="0" g="0" b="0">
                    <a:alpha val="43000"/>
                  </a:scrgbClr>
                </a:prst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27000" y="5080000"/>
            <a:ext cx="8890000" cy="307777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z="1400" smtClean="0"/>
              <a:t>It should not be used on wood.</a:t>
            </a:r>
            <a:endParaRPr lang="en-US" sz="1400"/>
          </a:p>
        </p:txBody>
      </p:sp>
      <p:sp>
        <p:nvSpPr>
          <p:cNvPr id="5" name="TextBox 4"/>
          <p:cNvSpPr txBox="1"/>
          <p:nvPr/>
        </p:nvSpPr>
        <p:spPr>
          <a:xfrm>
            <a:off x="127000" y="6350000"/>
            <a:ext cx="8890000" cy="317500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33636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utoUpdateAnimBg="0"/>
      <p:bldP spid="4" grpId="0" autoUpdateAnimBg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/>
          </p:cNvPicPr>
          <p:nvPr/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000" y="1270000"/>
            <a:ext cx="5097780" cy="36576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27000" y="127000"/>
            <a:ext cx="8890000" cy="707886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z="4000" smtClean="0">
                <a:effectLst>
                  <a:prstShdw prst="shdw14" dist="35921" dir="2700000">
                    <a:scrgbClr r="0" g="0" b="0">
                      <a:alpha val="43000"/>
                    </a:scrgbClr>
                  </a:prstShdw>
                </a:effectLst>
              </a:rPr>
              <a:t>Set Screw</a:t>
            </a:r>
            <a:endParaRPr lang="en-US" sz="4000">
              <a:effectLst>
                <a:prstShdw prst="shdw14" dist="35921" dir="2700000">
                  <a:scrgbClr r="0" g="0" b="0">
                    <a:alpha val="43000"/>
                  </a:scrgbClr>
                </a:prst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27000" y="5080000"/>
            <a:ext cx="8890000" cy="523220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z="1400" smtClean="0"/>
              <a:t>When screwed into a set collar the cup point makes an indentation in the shaft preventing the collar from vibrating loose.</a:t>
            </a:r>
            <a:endParaRPr lang="en-US" sz="1400"/>
          </a:p>
        </p:txBody>
      </p:sp>
      <p:sp>
        <p:nvSpPr>
          <p:cNvPr id="5" name="TextBox 4"/>
          <p:cNvSpPr txBox="1"/>
          <p:nvPr/>
        </p:nvSpPr>
        <p:spPr>
          <a:xfrm>
            <a:off x="127000" y="6350000"/>
            <a:ext cx="8890000" cy="317500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51306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utoUpdateAnimBg="0"/>
      <p:bldP spid="4" grpId="0" autoUpdateAnimBg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/>
          </p:cNvPicPr>
          <p:nvPr/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000" y="1270000"/>
            <a:ext cx="1908810" cy="78867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27000" y="127000"/>
            <a:ext cx="8890000" cy="707886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z="4000" smtClean="0">
                <a:effectLst>
                  <a:prstShdw prst="shdw14" dist="35921" dir="2700000">
                    <a:scrgbClr r="0" g="0" b="0">
                      <a:alpha val="43000"/>
                    </a:scrgbClr>
                  </a:prstShdw>
                </a:effectLst>
              </a:rPr>
              <a:t>Sheet Metal Screws</a:t>
            </a:r>
            <a:endParaRPr lang="en-US" sz="4000">
              <a:effectLst>
                <a:prstShdw prst="shdw14" dist="35921" dir="2700000">
                  <a:scrgbClr r="0" g="0" b="0">
                    <a:alpha val="43000"/>
                  </a:scrgbClr>
                </a:prst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27000" y="5080000"/>
            <a:ext cx="8890000" cy="307777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z="1400" smtClean="0"/>
              <a:t>Head types are flat, round, pan, oval and binding.</a:t>
            </a:r>
            <a:endParaRPr lang="en-US" sz="1400"/>
          </a:p>
        </p:txBody>
      </p:sp>
      <p:sp>
        <p:nvSpPr>
          <p:cNvPr id="5" name="TextBox 4"/>
          <p:cNvSpPr txBox="1"/>
          <p:nvPr/>
        </p:nvSpPr>
        <p:spPr>
          <a:xfrm>
            <a:off x="127000" y="6350000"/>
            <a:ext cx="8890000" cy="317500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98462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utoUpdateAnimBg="0"/>
      <p:bldP spid="4" grpId="0" autoUpdateAnimBg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/>
          </p:cNvPicPr>
          <p:nvPr/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000" y="1270000"/>
            <a:ext cx="4572000" cy="189280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27000" y="127000"/>
            <a:ext cx="8890000" cy="707886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z="4000" smtClean="0">
                <a:effectLst>
                  <a:prstShdw prst="shdw14" dist="35921" dir="2700000">
                    <a:scrgbClr r="0" g="0" b="0">
                      <a:alpha val="43000"/>
                    </a:scrgbClr>
                  </a:prstShdw>
                </a:effectLst>
              </a:rPr>
              <a:t>Screw Eye</a:t>
            </a:r>
            <a:endParaRPr lang="en-US" sz="4000">
              <a:effectLst>
                <a:prstShdw prst="shdw14" dist="35921" dir="2700000">
                  <a:scrgbClr r="0" g="0" b="0">
                    <a:alpha val="43000"/>
                  </a:scrgbClr>
                </a:prst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27000" y="5080000"/>
            <a:ext cx="8890000" cy="307777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z="1400" smtClean="0"/>
              <a:t>It may be described as a screw with an eye or ring head.</a:t>
            </a:r>
            <a:endParaRPr lang="en-US" sz="1400"/>
          </a:p>
        </p:txBody>
      </p:sp>
      <p:sp>
        <p:nvSpPr>
          <p:cNvPr id="5" name="TextBox 4"/>
          <p:cNvSpPr txBox="1"/>
          <p:nvPr/>
        </p:nvSpPr>
        <p:spPr>
          <a:xfrm>
            <a:off x="127000" y="6350000"/>
            <a:ext cx="8890000" cy="317500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98650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utoUpdateAnimBg="0"/>
      <p:bldP spid="4" grpId="0" autoUpdateAnimBg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/>
          </p:cNvPicPr>
          <p:nvPr/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001" y="1270000"/>
            <a:ext cx="3913439" cy="3810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27000" y="127000"/>
            <a:ext cx="8890000" cy="707886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z="4000" smtClean="0">
                <a:effectLst>
                  <a:prstShdw prst="shdw14" dist="35921" dir="2700000">
                    <a:scrgbClr r="0" g="0" b="0">
                      <a:alpha val="43000"/>
                    </a:scrgbClr>
                  </a:prstShdw>
                </a:effectLst>
              </a:rPr>
              <a:t>Torx Head Screws</a:t>
            </a:r>
            <a:endParaRPr lang="en-US" sz="4000">
              <a:effectLst>
                <a:prstShdw prst="shdw14" dist="35921" dir="2700000">
                  <a:scrgbClr r="0" g="0" b="0">
                    <a:alpha val="43000"/>
                  </a:scrgbClr>
                </a:prst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27000" y="5080000"/>
            <a:ext cx="8890000" cy="523220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z="1400" smtClean="0"/>
              <a:t>The head is similar to the Phillips but having a six point star shaped opening in the center of the head rather than a four point star.</a:t>
            </a:r>
            <a:endParaRPr lang="en-US" sz="1400"/>
          </a:p>
        </p:txBody>
      </p:sp>
      <p:sp>
        <p:nvSpPr>
          <p:cNvPr id="5" name="TextBox 4"/>
          <p:cNvSpPr txBox="1"/>
          <p:nvPr/>
        </p:nvSpPr>
        <p:spPr>
          <a:xfrm>
            <a:off x="127000" y="6350000"/>
            <a:ext cx="8890000" cy="317500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94719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utoUpdateAnimBg="0"/>
      <p:bldP spid="4" grpId="0" autoUpdateAnimBg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/>
          </p:cNvPicPr>
          <p:nvPr/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000" y="1270000"/>
            <a:ext cx="3810000" cy="3810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27000" y="127000"/>
            <a:ext cx="8890000" cy="707886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z="4000" smtClean="0">
                <a:effectLst>
                  <a:prstShdw prst="shdw14" dist="35921" dir="2700000">
                    <a:scrgbClr r="0" g="0" b="0">
                      <a:alpha val="43000"/>
                    </a:scrgbClr>
                  </a:prstShdw>
                </a:effectLst>
              </a:rPr>
              <a:t>Self Tapping Screws</a:t>
            </a:r>
            <a:endParaRPr lang="en-US" sz="4000">
              <a:effectLst>
                <a:prstShdw prst="shdw14" dist="35921" dir="2700000">
                  <a:scrgbClr r="0" g="0" b="0">
                    <a:alpha val="43000"/>
                  </a:scrgbClr>
                </a:prst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27000" y="5080000"/>
            <a:ext cx="8890000" cy="523220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z="1400" smtClean="0"/>
              <a:t>Screw has a sharp point with coarse threads that make their own threads when screwed into a pre-drilled hole that is smaller than the diameter of the screw.</a:t>
            </a:r>
            <a:endParaRPr lang="en-US" sz="1400"/>
          </a:p>
        </p:txBody>
      </p:sp>
      <p:sp>
        <p:nvSpPr>
          <p:cNvPr id="5" name="TextBox 4"/>
          <p:cNvSpPr txBox="1"/>
          <p:nvPr/>
        </p:nvSpPr>
        <p:spPr>
          <a:xfrm>
            <a:off x="127000" y="6350000"/>
            <a:ext cx="8890000" cy="317500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1963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utoUpdateAnimBg="0"/>
      <p:bldP spid="4" grpId="0" autoUpdateAnimBg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/>
          </p:cNvPicPr>
          <p:nvPr/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000" y="1270000"/>
            <a:ext cx="2274570" cy="9144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27000" y="127000"/>
            <a:ext cx="8890000" cy="707886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z="4000" smtClean="0">
                <a:effectLst>
                  <a:prstShdw prst="shdw14" dist="35921" dir="2700000">
                    <a:scrgbClr r="0" g="0" b="0">
                      <a:alpha val="43000"/>
                    </a:scrgbClr>
                  </a:prstShdw>
                </a:effectLst>
              </a:rPr>
              <a:t>Self Drilling Screws</a:t>
            </a:r>
            <a:endParaRPr lang="en-US" sz="4000">
              <a:effectLst>
                <a:prstShdw prst="shdw14" dist="35921" dir="2700000">
                  <a:scrgbClr r="0" g="0" b="0">
                    <a:alpha val="43000"/>
                  </a:scrgbClr>
                </a:prst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27000" y="5080000"/>
            <a:ext cx="8890000" cy="307777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z="1400" smtClean="0"/>
              <a:t>No pre-drilling is necessary when using a self drilling screw.</a:t>
            </a:r>
            <a:endParaRPr lang="en-US" sz="1400"/>
          </a:p>
        </p:txBody>
      </p:sp>
      <p:sp>
        <p:nvSpPr>
          <p:cNvPr id="5" name="TextBox 4"/>
          <p:cNvSpPr txBox="1"/>
          <p:nvPr/>
        </p:nvSpPr>
        <p:spPr>
          <a:xfrm>
            <a:off x="127000" y="6350000"/>
            <a:ext cx="8890000" cy="317500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40669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utoUpdateAnimBg="0"/>
      <p:bldP spid="4" grpId="0" autoUpdateAnimBg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/>
          </p:cNvPicPr>
          <p:nvPr/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000" y="1270000"/>
            <a:ext cx="2571750" cy="257175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27000" y="127000"/>
            <a:ext cx="8890000" cy="707886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z="4000" smtClean="0">
                <a:effectLst>
                  <a:prstShdw prst="shdw14" dist="35921" dir="2700000">
                    <a:scrgbClr r="0" g="0" b="0">
                      <a:alpha val="43000"/>
                    </a:scrgbClr>
                  </a:prstShdw>
                </a:effectLst>
              </a:rPr>
              <a:t>Plow Bolt</a:t>
            </a:r>
            <a:endParaRPr lang="en-US" sz="4000">
              <a:effectLst>
                <a:prstShdw prst="shdw14" dist="35921" dir="2700000">
                  <a:scrgbClr r="0" g="0" b="0">
                    <a:alpha val="43000"/>
                  </a:scrgbClr>
                </a:prst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27000" y="5080000"/>
            <a:ext cx="8890000" cy="307777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z="1400" smtClean="0"/>
              <a:t>No wrench is necessary to hold the bolt head.</a:t>
            </a:r>
            <a:endParaRPr lang="en-US" sz="1400"/>
          </a:p>
        </p:txBody>
      </p:sp>
      <p:sp>
        <p:nvSpPr>
          <p:cNvPr id="5" name="TextBox 4"/>
          <p:cNvSpPr txBox="1"/>
          <p:nvPr/>
        </p:nvSpPr>
        <p:spPr>
          <a:xfrm>
            <a:off x="127000" y="6350000"/>
            <a:ext cx="8890000" cy="317500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81213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utoUpdateAnimBg="0"/>
      <p:bldP spid="4" grpId="0" autoUpdateAnimBg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/>
          </p:cNvPicPr>
          <p:nvPr/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000" y="1270000"/>
            <a:ext cx="3810000" cy="3810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27000" y="127000"/>
            <a:ext cx="8890000" cy="707886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z="4000" smtClean="0">
                <a:effectLst>
                  <a:prstShdw prst="shdw14" dist="35921" dir="2700000">
                    <a:scrgbClr r="0" g="0" b="0">
                      <a:alpha val="43000"/>
                    </a:scrgbClr>
                  </a:prstShdw>
                </a:effectLst>
              </a:rPr>
              <a:t>Drywall Screws</a:t>
            </a:r>
            <a:endParaRPr lang="en-US" sz="4000">
              <a:effectLst>
                <a:prstShdw prst="shdw14" dist="35921" dir="2700000">
                  <a:scrgbClr r="0" g="0" b="0">
                    <a:alpha val="43000"/>
                  </a:scrgbClr>
                </a:prst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27000" y="5080000"/>
            <a:ext cx="8890000" cy="307777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z="1400" smtClean="0"/>
              <a:t>All Are Phillips Except the Hex Wafer Head.  Used to fasten drywall.  Bugle shaped flat head.</a:t>
            </a:r>
            <a:endParaRPr lang="en-US" sz="1400"/>
          </a:p>
        </p:txBody>
      </p:sp>
      <p:sp>
        <p:nvSpPr>
          <p:cNvPr id="5" name="TextBox 4"/>
          <p:cNvSpPr txBox="1"/>
          <p:nvPr/>
        </p:nvSpPr>
        <p:spPr>
          <a:xfrm>
            <a:off x="127000" y="6350000"/>
            <a:ext cx="8890000" cy="317500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45723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utoUpdateAnimBg="0"/>
      <p:bldP spid="4" grpId="0" autoUpdateAnimBg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/>
          </p:cNvPicPr>
          <p:nvPr/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000" y="1270000"/>
            <a:ext cx="3810000" cy="3810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27000" y="127000"/>
            <a:ext cx="8890000" cy="707886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z="4000" smtClean="0">
                <a:effectLst>
                  <a:prstShdw prst="shdw14" dist="35921" dir="2700000">
                    <a:scrgbClr r="0" g="0" b="0">
                      <a:alpha val="43000"/>
                    </a:scrgbClr>
                  </a:prstShdw>
                </a:effectLst>
              </a:rPr>
              <a:t>Screw Hook</a:t>
            </a:r>
            <a:endParaRPr lang="en-US" sz="4000">
              <a:effectLst>
                <a:prstShdw prst="shdw14" dist="35921" dir="2700000">
                  <a:scrgbClr r="0" g="0" b="0">
                    <a:alpha val="43000"/>
                  </a:scrgbClr>
                </a:prst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27000" y="5080000"/>
            <a:ext cx="8890000" cy="307777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z="1400" smtClean="0"/>
              <a:t>Can be screw into wood walls or concrete or masonry when pre-drilled and a plastic or lead anchor is used.</a:t>
            </a:r>
            <a:endParaRPr lang="en-US" sz="1400"/>
          </a:p>
        </p:txBody>
      </p:sp>
      <p:sp>
        <p:nvSpPr>
          <p:cNvPr id="5" name="TextBox 4"/>
          <p:cNvSpPr txBox="1"/>
          <p:nvPr/>
        </p:nvSpPr>
        <p:spPr>
          <a:xfrm>
            <a:off x="127000" y="6350000"/>
            <a:ext cx="8890000" cy="317500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6752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utoUpdateAnimBg="0"/>
      <p:bldP spid="4" grpId="0" autoUpdateAnimBg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/>
          </p:cNvPicPr>
          <p:nvPr/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001" y="1270000"/>
            <a:ext cx="6637631" cy="3810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27000" y="127000"/>
            <a:ext cx="8890000" cy="707886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z="4000" smtClean="0">
                <a:effectLst>
                  <a:prstShdw prst="shdw14" dist="35921" dir="2700000">
                    <a:scrgbClr r="0" g="0" b="0">
                      <a:alpha val="43000"/>
                    </a:scrgbClr>
                  </a:prstShdw>
                </a:effectLst>
              </a:rPr>
              <a:t>Deck Screws</a:t>
            </a:r>
            <a:endParaRPr lang="en-US" sz="4000">
              <a:effectLst>
                <a:prstShdw prst="shdw14" dist="35921" dir="2700000">
                  <a:scrgbClr r="0" g="0" b="0">
                    <a:alpha val="43000"/>
                  </a:scrgbClr>
                </a:prst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27000" y="5080000"/>
            <a:ext cx="8890000" cy="523220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z="1400" smtClean="0"/>
              <a:t>A straight shank wood screw with a bugle head. Commonly made with a Phillips or square drive 2 1/2" of longer.  Coated to prevent rusting.</a:t>
            </a:r>
            <a:endParaRPr lang="en-US" sz="1400"/>
          </a:p>
        </p:txBody>
      </p:sp>
      <p:sp>
        <p:nvSpPr>
          <p:cNvPr id="5" name="TextBox 4"/>
          <p:cNvSpPr txBox="1"/>
          <p:nvPr/>
        </p:nvSpPr>
        <p:spPr>
          <a:xfrm>
            <a:off x="127000" y="6350000"/>
            <a:ext cx="8890000" cy="317500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31432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utoUpdateAnimBg="0"/>
      <p:bldP spid="4" grpId="0" autoUpdateAnimBg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/>
          </p:cNvPicPr>
          <p:nvPr/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000" y="1270000"/>
            <a:ext cx="4972050" cy="37719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27000" y="127000"/>
            <a:ext cx="8890000" cy="707886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z="4000" smtClean="0">
                <a:effectLst>
                  <a:prstShdw prst="shdw14" dist="35921" dir="2700000">
                    <a:scrgbClr r="0" g="0" b="0">
                      <a:alpha val="43000"/>
                    </a:scrgbClr>
                  </a:prstShdw>
                </a:effectLst>
              </a:rPr>
              <a:t>Wood Screws</a:t>
            </a:r>
            <a:endParaRPr lang="en-US" sz="4000">
              <a:effectLst>
                <a:prstShdw prst="shdw14" dist="35921" dir="2700000">
                  <a:scrgbClr r="0" g="0" b="0">
                    <a:alpha val="43000"/>
                  </a:scrgbClr>
                </a:prst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27000" y="5080000"/>
            <a:ext cx="8890000" cy="738664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z="1400" smtClean="0"/>
              <a:t>A tapered screw with a round, oval, or flat head.  The threaded portion of the screw is tapered with a very coarse thread and cuts its own thread as it is turned into the wood. Shown L-R oval head, round head, flat head Phillips, and flat head slotted.</a:t>
            </a:r>
            <a:endParaRPr lang="en-US" sz="1400"/>
          </a:p>
        </p:txBody>
      </p:sp>
      <p:sp>
        <p:nvSpPr>
          <p:cNvPr id="5" name="TextBox 4"/>
          <p:cNvSpPr txBox="1"/>
          <p:nvPr/>
        </p:nvSpPr>
        <p:spPr>
          <a:xfrm>
            <a:off x="127000" y="6350000"/>
            <a:ext cx="8890000" cy="317500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13647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utoUpdateAnimBg="0"/>
      <p:bldP spid="4" grpId="0" autoUpdateAnimBg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/>
          </p:cNvPicPr>
          <p:nvPr/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000" y="1270000"/>
            <a:ext cx="3810000" cy="3810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27000" y="127000"/>
            <a:ext cx="8890000" cy="707886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z="4000" smtClean="0">
                <a:effectLst>
                  <a:prstShdw prst="shdw14" dist="35921" dir="2700000">
                    <a:scrgbClr r="0" g="0" b="0">
                      <a:alpha val="43000"/>
                    </a:scrgbClr>
                  </a:prstShdw>
                </a:effectLst>
              </a:rPr>
              <a:t>Duplex-Head Nail</a:t>
            </a:r>
            <a:endParaRPr lang="en-US" sz="4000">
              <a:effectLst>
                <a:prstShdw prst="shdw14" dist="35921" dir="2700000">
                  <a:scrgbClr r="0" g="0" b="0">
                    <a:alpha val="43000"/>
                  </a:scrgbClr>
                </a:prst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27000" y="5080000"/>
            <a:ext cx="8890000" cy="307777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z="1400" smtClean="0"/>
              <a:t>The point is sharp, and there are two heads, one above the other, to make removal easy.  Common sizes 6d, 8d, 16d.</a:t>
            </a:r>
            <a:endParaRPr lang="en-US" sz="1400"/>
          </a:p>
        </p:txBody>
      </p:sp>
      <p:sp>
        <p:nvSpPr>
          <p:cNvPr id="5" name="TextBox 4"/>
          <p:cNvSpPr txBox="1"/>
          <p:nvPr/>
        </p:nvSpPr>
        <p:spPr>
          <a:xfrm>
            <a:off x="127000" y="6350000"/>
            <a:ext cx="8890000" cy="317500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93439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utoUpdateAnimBg="0"/>
      <p:bldP spid="4" grpId="0" autoUpdateAnimBg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/>
          </p:cNvPicPr>
          <p:nvPr/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000" y="1270000"/>
            <a:ext cx="3810000" cy="3810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27000" y="127000"/>
            <a:ext cx="8890000" cy="707886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z="4000" smtClean="0">
                <a:effectLst>
                  <a:prstShdw prst="shdw14" dist="35921" dir="2700000">
                    <a:scrgbClr r="0" g="0" b="0">
                      <a:alpha val="43000"/>
                    </a:scrgbClr>
                  </a:prstShdw>
                </a:effectLst>
              </a:rPr>
              <a:t>Box Nail</a:t>
            </a:r>
            <a:endParaRPr lang="en-US" sz="4000">
              <a:effectLst>
                <a:prstShdw prst="shdw14" dist="35921" dir="2700000">
                  <a:scrgbClr r="0" g="0" b="0">
                    <a:alpha val="43000"/>
                  </a:scrgbClr>
                </a:prst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27000" y="5080000"/>
            <a:ext cx="8890000" cy="523220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z="1400" smtClean="0"/>
              <a:t>Roughly speaking, d equals 1/4 inch in length, but this is not constant. The shank is smaller in diameter than the common nail to prevent splitting of the wood. Common sizes 2d to 16d</a:t>
            </a:r>
            <a:endParaRPr lang="en-US" sz="1400"/>
          </a:p>
        </p:txBody>
      </p:sp>
      <p:sp>
        <p:nvSpPr>
          <p:cNvPr id="5" name="TextBox 4"/>
          <p:cNvSpPr txBox="1"/>
          <p:nvPr/>
        </p:nvSpPr>
        <p:spPr>
          <a:xfrm>
            <a:off x="127000" y="6350000"/>
            <a:ext cx="8890000" cy="317500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07430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utoUpdateAnimBg="0"/>
      <p:bldP spid="4" grpId="0" autoUpdateAnimBg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/>
          </p:cNvPicPr>
          <p:nvPr/>
        </p:nvPicPr>
        <p:blipFill>
          <a:blip r:embed="rId3" r:link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000" y="1270000"/>
            <a:ext cx="3810000" cy="3810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27000" y="127000"/>
            <a:ext cx="8890000" cy="707886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z="4000" smtClean="0">
                <a:effectLst>
                  <a:prstShdw prst="shdw14" dist="35921" dir="2700000">
                    <a:scrgbClr r="0" g="0" b="0">
                      <a:alpha val="43000"/>
                    </a:scrgbClr>
                  </a:prstShdw>
                </a:effectLst>
              </a:rPr>
              <a:t>Common Nail</a:t>
            </a:r>
            <a:endParaRPr lang="en-US" sz="4000">
              <a:effectLst>
                <a:prstShdw prst="shdw14" dist="35921" dir="2700000">
                  <a:scrgbClr r="0" g="0" b="0">
                    <a:alpha val="43000"/>
                  </a:scrgbClr>
                </a:prst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27000" y="5080000"/>
            <a:ext cx="8890000" cy="523220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z="1400" smtClean="0"/>
              <a:t>Roughly speaking, d equals 1/4 inch in length, but this is not constant. The shank is larger in diameter than the box nail making the nail less likely to bend.  Common sizes 2d – 20d.  Sizes larger then 20d are often called spikes.</a:t>
            </a:r>
            <a:endParaRPr lang="en-US" sz="1400"/>
          </a:p>
        </p:txBody>
      </p:sp>
      <p:sp>
        <p:nvSpPr>
          <p:cNvPr id="5" name="TextBox 4"/>
          <p:cNvSpPr txBox="1"/>
          <p:nvPr/>
        </p:nvSpPr>
        <p:spPr>
          <a:xfrm>
            <a:off x="127000" y="6350000"/>
            <a:ext cx="8890000" cy="317500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26743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utoUpdateAnimBg="0"/>
      <p:bldP spid="4" grpId="0" autoUpdateAnimBg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/>
          </p:cNvPicPr>
          <p:nvPr/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000" y="1270000"/>
            <a:ext cx="3810000" cy="3810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27000" y="127000"/>
            <a:ext cx="8890000" cy="707886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z="4000" smtClean="0">
                <a:effectLst>
                  <a:prstShdw prst="shdw14" dist="35921" dir="2700000">
                    <a:scrgbClr r="0" g="0" b="0">
                      <a:alpha val="43000"/>
                    </a:scrgbClr>
                  </a:prstShdw>
                </a:effectLst>
              </a:rPr>
              <a:t>Finish Nail</a:t>
            </a:r>
            <a:endParaRPr lang="en-US" sz="4000">
              <a:effectLst>
                <a:prstShdw prst="shdw14" dist="35921" dir="2700000">
                  <a:scrgbClr r="0" g="0" b="0">
                    <a:alpha val="43000"/>
                  </a:scrgbClr>
                </a:prst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27000" y="5080000"/>
            <a:ext cx="8890000" cy="307777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z="1400" smtClean="0"/>
              <a:t>The sizes range from 2d to 20d.  The nail is designed to be counter sunk and the hole filled.</a:t>
            </a:r>
            <a:endParaRPr lang="en-US" sz="1400"/>
          </a:p>
        </p:txBody>
      </p:sp>
      <p:sp>
        <p:nvSpPr>
          <p:cNvPr id="5" name="TextBox 4"/>
          <p:cNvSpPr txBox="1"/>
          <p:nvPr/>
        </p:nvSpPr>
        <p:spPr>
          <a:xfrm>
            <a:off x="127000" y="6350000"/>
            <a:ext cx="8890000" cy="317500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1435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utoUpdateAnimBg="0"/>
      <p:bldP spid="4" grpId="0" autoUpdateAnimBg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/>
          </p:cNvPicPr>
          <p:nvPr/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001" y="1270000"/>
            <a:ext cx="5580705" cy="3810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27000" y="127000"/>
            <a:ext cx="8890000" cy="707886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z="4000" smtClean="0">
                <a:effectLst>
                  <a:prstShdw prst="shdw14" dist="35921" dir="2700000">
                    <a:scrgbClr r="0" g="0" b="0">
                      <a:alpha val="43000"/>
                    </a:scrgbClr>
                  </a:prstShdw>
                </a:effectLst>
              </a:rPr>
              <a:t>Galvanized Nail</a:t>
            </a:r>
            <a:endParaRPr lang="en-US" sz="4000">
              <a:effectLst>
                <a:prstShdw prst="shdw14" dist="35921" dir="2700000">
                  <a:scrgbClr r="0" g="0" b="0">
                    <a:alpha val="43000"/>
                  </a:scrgbClr>
                </a:prst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27000" y="5080000"/>
            <a:ext cx="8890000" cy="523220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z="1400" smtClean="0"/>
              <a:t>Common, box, and finish nails are available for exterior use with a galvanized coating.  The coating may be hot dipped (thicker) or electro-plated (EG). </a:t>
            </a:r>
            <a:endParaRPr lang="en-US" sz="1400"/>
          </a:p>
        </p:txBody>
      </p:sp>
      <p:sp>
        <p:nvSpPr>
          <p:cNvPr id="5" name="TextBox 4"/>
          <p:cNvSpPr txBox="1"/>
          <p:nvPr/>
        </p:nvSpPr>
        <p:spPr>
          <a:xfrm>
            <a:off x="127000" y="6350000"/>
            <a:ext cx="8890000" cy="317500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69964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utoUpdateAnimBg="0"/>
      <p:bldP spid="4" grpId="0" autoUpdateAnimBg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/>
          </p:cNvPicPr>
          <p:nvPr/>
        </p:nvPicPr>
        <p:blipFill>
          <a:blip r:embed="rId3" r:link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001" y="1270000"/>
            <a:ext cx="7037431" cy="3810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27000" y="127000"/>
            <a:ext cx="8890000" cy="707886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z="4000" smtClean="0">
                <a:effectLst>
                  <a:prstShdw prst="shdw14" dist="35921" dir="2700000">
                    <a:scrgbClr r="0" g="0" b="0">
                      <a:alpha val="43000"/>
                    </a:scrgbClr>
                  </a:prstShdw>
                </a:effectLst>
              </a:rPr>
              <a:t>Spiral Shank Nails</a:t>
            </a:r>
            <a:endParaRPr lang="en-US" sz="4000">
              <a:effectLst>
                <a:prstShdw prst="shdw14" dist="35921" dir="2700000">
                  <a:scrgbClr r="0" g="0" b="0">
                    <a:alpha val="43000"/>
                  </a:scrgbClr>
                </a:prst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27000" y="5080000"/>
            <a:ext cx="8890000" cy="523220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z="1400" smtClean="0"/>
              <a:t>Designed for the construction and repair of wood pallets. These spiral shank nails are also good for re-nailing wagon beds, trailers.</a:t>
            </a:r>
            <a:endParaRPr lang="en-US" sz="1400"/>
          </a:p>
        </p:txBody>
      </p:sp>
      <p:sp>
        <p:nvSpPr>
          <p:cNvPr id="5" name="TextBox 4"/>
          <p:cNvSpPr txBox="1"/>
          <p:nvPr/>
        </p:nvSpPr>
        <p:spPr>
          <a:xfrm>
            <a:off x="127000" y="6350000"/>
            <a:ext cx="8890000" cy="317500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86080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utoUpdateAnimBg="0"/>
      <p:bldP spid="4" grpId="0" autoUpdateAnimBg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/>
          </p:cNvPicPr>
          <p:nvPr/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000" y="1270000"/>
            <a:ext cx="2571750" cy="257175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27000" y="127000"/>
            <a:ext cx="8890000" cy="707886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z="4000" smtClean="0">
                <a:effectLst>
                  <a:prstShdw prst="shdw14" dist="35921" dir="2700000">
                    <a:scrgbClr r="0" g="0" b="0">
                      <a:alpha val="43000"/>
                    </a:scrgbClr>
                  </a:prstShdw>
                </a:effectLst>
              </a:rPr>
              <a:t>Machine Bolt</a:t>
            </a:r>
            <a:endParaRPr lang="en-US" sz="4000">
              <a:effectLst>
                <a:prstShdw prst="shdw14" dist="35921" dir="2700000">
                  <a:scrgbClr r="0" g="0" b="0">
                    <a:alpha val="43000"/>
                  </a:scrgbClr>
                </a:prst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27000" y="5080000"/>
            <a:ext cx="8890000" cy="307777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z="1400" smtClean="0"/>
              <a:t>The head and nut may be square or hexagon shaped.</a:t>
            </a:r>
            <a:endParaRPr lang="en-US" sz="1400"/>
          </a:p>
        </p:txBody>
      </p:sp>
      <p:sp>
        <p:nvSpPr>
          <p:cNvPr id="5" name="TextBox 4"/>
          <p:cNvSpPr txBox="1"/>
          <p:nvPr/>
        </p:nvSpPr>
        <p:spPr>
          <a:xfrm>
            <a:off x="127000" y="6350000"/>
            <a:ext cx="8890000" cy="317500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30188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utoUpdateAnimBg="0"/>
      <p:bldP spid="4" grpId="0" autoUpdateAnimBg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/>
          </p:cNvPicPr>
          <p:nvPr/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000" y="1270000"/>
            <a:ext cx="3810000" cy="3810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27000" y="127000"/>
            <a:ext cx="8890000" cy="707886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z="4000" smtClean="0">
                <a:effectLst>
                  <a:prstShdw prst="shdw14" dist="35921" dir="2700000">
                    <a:scrgbClr r="0" g="0" b="0">
                      <a:alpha val="43000"/>
                    </a:scrgbClr>
                  </a:prstShdw>
                </a:effectLst>
              </a:rPr>
              <a:t>Wire Brad</a:t>
            </a:r>
            <a:endParaRPr lang="en-US" sz="4000">
              <a:effectLst>
                <a:prstShdw prst="shdw14" dist="35921" dir="2700000">
                  <a:scrgbClr r="0" g="0" b="0">
                    <a:alpha val="43000"/>
                  </a:scrgbClr>
                </a:prst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27000" y="5080000"/>
            <a:ext cx="8890000" cy="307777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z="1400" smtClean="0"/>
              <a:t>The size is expressed in wire gauge and ranges from 1/4 to 1 1/2 inches long.</a:t>
            </a:r>
            <a:endParaRPr lang="en-US" sz="1400"/>
          </a:p>
        </p:txBody>
      </p:sp>
      <p:sp>
        <p:nvSpPr>
          <p:cNvPr id="5" name="TextBox 4"/>
          <p:cNvSpPr txBox="1"/>
          <p:nvPr/>
        </p:nvSpPr>
        <p:spPr>
          <a:xfrm>
            <a:off x="127000" y="6350000"/>
            <a:ext cx="8890000" cy="317500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74473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utoUpdateAnimBg="0"/>
      <p:bldP spid="4" grpId="0" autoUpdateAnimBg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/>
          </p:cNvPicPr>
          <p:nvPr/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001" y="1270000"/>
            <a:ext cx="6450339" cy="3810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27000" y="127000"/>
            <a:ext cx="8890000" cy="707886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z="4000" smtClean="0">
                <a:effectLst>
                  <a:prstShdw prst="shdw14" dist="35921" dir="2700000">
                    <a:scrgbClr r="0" g="0" b="0">
                      <a:alpha val="43000"/>
                    </a:scrgbClr>
                  </a:prstShdw>
                </a:effectLst>
              </a:rPr>
              <a:t>Cement Coated Nails</a:t>
            </a:r>
            <a:endParaRPr lang="en-US" sz="4000">
              <a:effectLst>
                <a:prstShdw prst="shdw14" dist="35921" dir="2700000">
                  <a:scrgbClr r="0" g="0" b="0">
                    <a:alpha val="43000"/>
                  </a:scrgbClr>
                </a:prst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27000" y="5080000"/>
            <a:ext cx="8890000" cy="307777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z="1400" smtClean="0"/>
              <a:t>Sizes range from 2d to 16d. Commonly found in a green coating in 8d and 16d ("sinkers").</a:t>
            </a:r>
            <a:endParaRPr lang="en-US" sz="1400"/>
          </a:p>
        </p:txBody>
      </p:sp>
      <p:sp>
        <p:nvSpPr>
          <p:cNvPr id="5" name="TextBox 4"/>
          <p:cNvSpPr txBox="1"/>
          <p:nvPr/>
        </p:nvSpPr>
        <p:spPr>
          <a:xfrm>
            <a:off x="127000" y="6350000"/>
            <a:ext cx="8890000" cy="317500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70747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utoUpdateAnimBg="0"/>
      <p:bldP spid="4" grpId="0" autoUpdateAnimBg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/>
          </p:cNvPicPr>
          <p:nvPr/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000" y="1270000"/>
            <a:ext cx="3810000" cy="3810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27000" y="127000"/>
            <a:ext cx="8890000" cy="707886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z="4000" smtClean="0">
                <a:effectLst>
                  <a:prstShdw prst="shdw14" dist="35921" dir="2700000">
                    <a:scrgbClr r="0" g="0" b="0">
                      <a:alpha val="43000"/>
                    </a:scrgbClr>
                  </a:prstShdw>
                </a:effectLst>
              </a:rPr>
              <a:t>Blue Plaster Board Nail</a:t>
            </a:r>
            <a:endParaRPr lang="en-US" sz="4000">
              <a:effectLst>
                <a:prstShdw prst="shdw14" dist="35921" dir="2700000">
                  <a:scrgbClr r="0" g="0" b="0">
                    <a:alpha val="43000"/>
                  </a:scrgbClr>
                </a:prst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27000" y="5080000"/>
            <a:ext cx="8890000" cy="307777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z="1400" smtClean="0"/>
              <a:t>The range in size is 1 to 1 1/2 inches.</a:t>
            </a:r>
            <a:endParaRPr lang="en-US" sz="1400"/>
          </a:p>
        </p:txBody>
      </p:sp>
      <p:sp>
        <p:nvSpPr>
          <p:cNvPr id="5" name="TextBox 4"/>
          <p:cNvSpPr txBox="1"/>
          <p:nvPr/>
        </p:nvSpPr>
        <p:spPr>
          <a:xfrm>
            <a:off x="127000" y="6350000"/>
            <a:ext cx="8890000" cy="317500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5180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utoUpdateAnimBg="0"/>
      <p:bldP spid="4" grpId="0" autoUpdateAnimBg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/>
          </p:cNvPicPr>
          <p:nvPr/>
        </p:nvPicPr>
        <p:blipFill>
          <a:blip r:embed="rId3" r:link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000" y="1270000"/>
            <a:ext cx="3810000" cy="3810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27000" y="127000"/>
            <a:ext cx="8890000" cy="707886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z="4000" smtClean="0">
                <a:effectLst>
                  <a:prstShdw prst="shdw14" dist="35921" dir="2700000">
                    <a:scrgbClr r="0" g="0" b="0">
                      <a:alpha val="43000"/>
                    </a:scrgbClr>
                  </a:prstShdw>
                </a:effectLst>
              </a:rPr>
              <a:t>Aluminum Roofing Nails</a:t>
            </a:r>
            <a:endParaRPr lang="en-US" sz="4000">
              <a:effectLst>
                <a:prstShdw prst="shdw14" dist="35921" dir="2700000">
                  <a:scrgbClr r="0" g="0" b="0">
                    <a:alpha val="43000"/>
                  </a:scrgbClr>
                </a:prst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27000" y="5080000"/>
            <a:ext cx="8890000" cy="307777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z="1400" smtClean="0"/>
              <a:t>Sizes range from 1 to 1 1/2 inches long.  Used to apply aluminum roofing.</a:t>
            </a:r>
            <a:endParaRPr lang="en-US" sz="1400"/>
          </a:p>
        </p:txBody>
      </p:sp>
      <p:sp>
        <p:nvSpPr>
          <p:cNvPr id="5" name="TextBox 4"/>
          <p:cNvSpPr txBox="1"/>
          <p:nvPr/>
        </p:nvSpPr>
        <p:spPr>
          <a:xfrm>
            <a:off x="127000" y="6350000"/>
            <a:ext cx="8890000" cy="317500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17620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utoUpdateAnimBg="0"/>
      <p:bldP spid="4" grpId="0" autoUpdateAnimBg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/>
          </p:cNvPicPr>
          <p:nvPr/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000" y="1270000"/>
            <a:ext cx="3810000" cy="3810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27000" y="127000"/>
            <a:ext cx="8890000" cy="707886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z="4000" smtClean="0">
                <a:effectLst>
                  <a:prstShdw prst="shdw14" dist="35921" dir="2700000">
                    <a:scrgbClr r="0" g="0" b="0">
                      <a:alpha val="43000"/>
                    </a:scrgbClr>
                  </a:prstShdw>
                </a:effectLst>
              </a:rPr>
              <a:t>Lead-Head Nails</a:t>
            </a:r>
            <a:endParaRPr lang="en-US" sz="4000">
              <a:effectLst>
                <a:prstShdw prst="shdw14" dist="35921" dir="2700000">
                  <a:scrgbClr r="0" g="0" b="0">
                    <a:alpha val="43000"/>
                  </a:scrgbClr>
                </a:prst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27000" y="5080000"/>
            <a:ext cx="8890000" cy="307777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z="1400" smtClean="0"/>
              <a:t>Lead washer is to prevent oxidation between the head of the nail and the galvanized roofing and also prevents leakage.</a:t>
            </a:r>
            <a:endParaRPr lang="en-US" sz="1400"/>
          </a:p>
        </p:txBody>
      </p:sp>
      <p:sp>
        <p:nvSpPr>
          <p:cNvPr id="5" name="TextBox 4"/>
          <p:cNvSpPr txBox="1"/>
          <p:nvPr/>
        </p:nvSpPr>
        <p:spPr>
          <a:xfrm>
            <a:off x="127000" y="6350000"/>
            <a:ext cx="8890000" cy="317500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59277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utoUpdateAnimBg="0"/>
      <p:bldP spid="4" grpId="0" autoUpdateAnimBg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/>
          </p:cNvPicPr>
          <p:nvPr/>
        </p:nvPicPr>
        <p:blipFill>
          <a:blip r:embed="rId3" r:link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000" y="1270000"/>
            <a:ext cx="3810000" cy="3810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27000" y="127000"/>
            <a:ext cx="8890000" cy="707886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z="4000" smtClean="0">
                <a:effectLst>
                  <a:prstShdw prst="shdw14" dist="35921" dir="2700000">
                    <a:scrgbClr r="0" g="0" b="0">
                      <a:alpha val="43000"/>
                    </a:scrgbClr>
                  </a:prstShdw>
                </a:effectLst>
              </a:rPr>
              <a:t>Galvanized Shingle Nail</a:t>
            </a:r>
            <a:endParaRPr lang="en-US" sz="4000">
              <a:effectLst>
                <a:prstShdw prst="shdw14" dist="35921" dir="2700000">
                  <a:scrgbClr r="0" g="0" b="0">
                    <a:alpha val="43000"/>
                  </a:scrgbClr>
                </a:prst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27000" y="5080000"/>
            <a:ext cx="8890000" cy="307777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z="1400" smtClean="0"/>
              <a:t>The 3d is generally used for shingling.</a:t>
            </a:r>
            <a:endParaRPr lang="en-US" sz="1400"/>
          </a:p>
        </p:txBody>
      </p:sp>
      <p:sp>
        <p:nvSpPr>
          <p:cNvPr id="5" name="TextBox 4"/>
          <p:cNvSpPr txBox="1"/>
          <p:nvPr/>
        </p:nvSpPr>
        <p:spPr>
          <a:xfrm>
            <a:off x="127000" y="6350000"/>
            <a:ext cx="8890000" cy="317500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92837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utoUpdateAnimBg="0"/>
      <p:bldP spid="4" grpId="0" autoUpdateAnimBg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/>
          </p:cNvPicPr>
          <p:nvPr/>
        </p:nvPicPr>
        <p:blipFill>
          <a:blip r:embed="rId3" r:link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000" y="1270000"/>
            <a:ext cx="3810000" cy="3810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27000" y="127000"/>
            <a:ext cx="8890000" cy="707886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z="4000" smtClean="0">
                <a:effectLst>
                  <a:prstShdw prst="shdw14" dist="35921" dir="2700000">
                    <a:scrgbClr r="0" g="0" b="0">
                      <a:alpha val="43000"/>
                    </a:scrgbClr>
                  </a:prstShdw>
                </a:effectLst>
              </a:rPr>
              <a:t>Galvanized Roofing Nail</a:t>
            </a:r>
            <a:endParaRPr lang="en-US" sz="4000">
              <a:effectLst>
                <a:prstShdw prst="shdw14" dist="35921" dir="2700000">
                  <a:scrgbClr r="0" g="0" b="0">
                    <a:alpha val="43000"/>
                  </a:scrgbClr>
                </a:prst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27000" y="5080000"/>
            <a:ext cx="8890000" cy="307777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z="1400" smtClean="0"/>
              <a:t>The head is about 1/2 inch in diameter, and the length ranges from ¾ to 2 inches.</a:t>
            </a:r>
            <a:endParaRPr lang="en-US" sz="1400"/>
          </a:p>
        </p:txBody>
      </p:sp>
      <p:sp>
        <p:nvSpPr>
          <p:cNvPr id="5" name="TextBox 4"/>
          <p:cNvSpPr txBox="1"/>
          <p:nvPr/>
        </p:nvSpPr>
        <p:spPr>
          <a:xfrm>
            <a:off x="127000" y="6350000"/>
            <a:ext cx="8890000" cy="317500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79607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utoUpdateAnimBg="0"/>
      <p:bldP spid="4" grpId="0" autoUpdateAnimBg="0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/>
          </p:cNvPicPr>
          <p:nvPr/>
        </p:nvPicPr>
        <p:blipFill>
          <a:blip r:embed="rId3" r:link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000" y="1270000"/>
            <a:ext cx="3810000" cy="3810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27000" y="127000"/>
            <a:ext cx="8890000" cy="707886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z="4000" smtClean="0">
                <a:effectLst>
                  <a:prstShdw prst="shdw14" dist="35921" dir="2700000">
                    <a:scrgbClr r="0" g="0" b="0">
                      <a:alpha val="43000"/>
                    </a:scrgbClr>
                  </a:prstShdw>
                </a:effectLst>
              </a:rPr>
              <a:t>Furring Nail</a:t>
            </a:r>
            <a:endParaRPr lang="en-US" sz="4000">
              <a:effectLst>
                <a:prstShdw prst="shdw14" dist="35921" dir="2700000">
                  <a:scrgbClr r="0" g="0" b="0">
                    <a:alpha val="43000"/>
                  </a:scrgbClr>
                </a:prst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27000" y="5080000"/>
            <a:ext cx="8890000" cy="307777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z="1400" smtClean="0"/>
              <a:t>This allows the wire to become a reinforcing agent and the nails hold the plaster to the wall.</a:t>
            </a:r>
            <a:endParaRPr lang="en-US" sz="1400"/>
          </a:p>
        </p:txBody>
      </p:sp>
      <p:sp>
        <p:nvSpPr>
          <p:cNvPr id="5" name="TextBox 4"/>
          <p:cNvSpPr txBox="1"/>
          <p:nvPr/>
        </p:nvSpPr>
        <p:spPr>
          <a:xfrm>
            <a:off x="127000" y="6350000"/>
            <a:ext cx="8890000" cy="317500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32620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utoUpdateAnimBg="0"/>
      <p:bldP spid="4" grpId="0" autoUpdateAnimBg="0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/>
          </p:cNvPicPr>
          <p:nvPr/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000" y="1270000"/>
            <a:ext cx="3810000" cy="3810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27000" y="127000"/>
            <a:ext cx="8890000" cy="707886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z="4000" smtClean="0">
                <a:effectLst>
                  <a:prstShdw prst="shdw14" dist="35921" dir="2700000">
                    <a:scrgbClr r="0" g="0" b="0">
                      <a:alpha val="43000"/>
                    </a:scrgbClr>
                  </a:prstShdw>
                </a:effectLst>
              </a:rPr>
              <a:t>Corrugated Fastener</a:t>
            </a:r>
            <a:endParaRPr lang="en-US" sz="4000">
              <a:effectLst>
                <a:prstShdw prst="shdw14" dist="35921" dir="2700000">
                  <a:scrgbClr r="0" g="0" b="0">
                    <a:alpha val="43000"/>
                  </a:scrgbClr>
                </a:prst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27000" y="5080000"/>
            <a:ext cx="8890000" cy="307777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z="1400" smtClean="0"/>
              <a:t>The size is 1/4 to 1 inch in depth and 2 to 7 corrugations.  Used to fasten wood.</a:t>
            </a:r>
            <a:endParaRPr lang="en-US" sz="1400"/>
          </a:p>
        </p:txBody>
      </p:sp>
      <p:sp>
        <p:nvSpPr>
          <p:cNvPr id="5" name="TextBox 4"/>
          <p:cNvSpPr txBox="1"/>
          <p:nvPr/>
        </p:nvSpPr>
        <p:spPr>
          <a:xfrm>
            <a:off x="127000" y="6350000"/>
            <a:ext cx="8890000" cy="317500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4811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utoUpdateAnimBg="0"/>
      <p:bldP spid="4" grpId="0" autoUpdateAnimBg="0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/>
          </p:cNvPicPr>
          <p:nvPr/>
        </p:nvPicPr>
        <p:blipFill>
          <a:blip r:embed="rId3" r:link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001" y="1270000"/>
            <a:ext cx="1703219" cy="3810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27000" y="127000"/>
            <a:ext cx="8890000" cy="707886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z="4000" smtClean="0">
                <a:effectLst>
                  <a:prstShdw prst="shdw14" dist="35921" dir="2700000">
                    <a:scrgbClr r="0" g="0" b="0">
                      <a:alpha val="43000"/>
                    </a:scrgbClr>
                  </a:prstShdw>
                </a:effectLst>
              </a:rPr>
              <a:t>Cotter Pin</a:t>
            </a:r>
            <a:endParaRPr lang="en-US" sz="4000">
              <a:effectLst>
                <a:prstShdw prst="shdw14" dist="35921" dir="2700000">
                  <a:scrgbClr r="0" g="0" b="0">
                    <a:alpha val="43000"/>
                  </a:scrgbClr>
                </a:prst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27000" y="5080000"/>
            <a:ext cx="8890000" cy="307777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z="1400" smtClean="0"/>
              <a:t>This prevents the nut from working loose.  Also called a Cotter Key.</a:t>
            </a:r>
            <a:endParaRPr lang="en-US" sz="1400"/>
          </a:p>
        </p:txBody>
      </p:sp>
      <p:sp>
        <p:nvSpPr>
          <p:cNvPr id="5" name="TextBox 4"/>
          <p:cNvSpPr txBox="1"/>
          <p:nvPr/>
        </p:nvSpPr>
        <p:spPr>
          <a:xfrm>
            <a:off x="127000" y="6350000"/>
            <a:ext cx="8890000" cy="317500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14918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utoUpdateAnimBg="0"/>
      <p:bldP spid="4" grpId="0" autoUpdateAnimBg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/>
          </p:cNvPicPr>
          <p:nvPr/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000" y="1270000"/>
            <a:ext cx="3360420" cy="131673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27000" y="127000"/>
            <a:ext cx="8890000" cy="707886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z="4000" smtClean="0">
                <a:effectLst>
                  <a:prstShdw prst="shdw14" dist="35921" dir="2700000">
                    <a:scrgbClr r="0" g="0" b="0">
                      <a:alpha val="43000"/>
                    </a:scrgbClr>
                  </a:prstShdw>
                </a:effectLst>
              </a:rPr>
              <a:t>Lag Bolt</a:t>
            </a:r>
            <a:endParaRPr lang="en-US" sz="4000">
              <a:effectLst>
                <a:prstShdw prst="shdw14" dist="35921" dir="2700000">
                  <a:scrgbClr r="0" g="0" b="0">
                    <a:alpha val="43000"/>
                  </a:scrgbClr>
                </a:prst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27000" y="5080000"/>
            <a:ext cx="8890000" cy="523220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z="1400" smtClean="0"/>
              <a:t>The bolt has a square  or hex head with a tapered wood screw on the other end. Common sizes 1/4 to 1/2 in diameter, 2" to 12" long. Also called a Lag Screw.</a:t>
            </a:r>
            <a:endParaRPr lang="en-US" sz="1400"/>
          </a:p>
        </p:txBody>
      </p:sp>
      <p:sp>
        <p:nvSpPr>
          <p:cNvPr id="5" name="TextBox 4"/>
          <p:cNvSpPr txBox="1"/>
          <p:nvPr/>
        </p:nvSpPr>
        <p:spPr>
          <a:xfrm>
            <a:off x="127000" y="6350000"/>
            <a:ext cx="8890000" cy="317500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95975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utoUpdateAnimBg="0"/>
      <p:bldP spid="4" grpId="0" autoUpdateAnimBg="0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/>
          </p:cNvPicPr>
          <p:nvPr/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000" y="1270000"/>
            <a:ext cx="2948940" cy="20574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27000" y="127000"/>
            <a:ext cx="8890000" cy="707886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z="4000" smtClean="0">
                <a:effectLst>
                  <a:prstShdw prst="shdw14" dist="35921" dir="2700000">
                    <a:scrgbClr r="0" g="0" b="0">
                      <a:alpha val="43000"/>
                    </a:scrgbClr>
                  </a:prstShdw>
                </a:effectLst>
              </a:rPr>
              <a:t>Soft Iron Rivet</a:t>
            </a:r>
            <a:endParaRPr lang="en-US" sz="4000">
              <a:effectLst>
                <a:prstShdw prst="shdw14" dist="35921" dir="2700000">
                  <a:scrgbClr r="0" g="0" b="0">
                    <a:alpha val="43000"/>
                  </a:scrgbClr>
                </a:prst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27000" y="5080000"/>
            <a:ext cx="8890000" cy="307777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z="1400" smtClean="0"/>
              <a:t>The size is based on length and diameter.</a:t>
            </a:r>
            <a:endParaRPr lang="en-US" sz="1400"/>
          </a:p>
        </p:txBody>
      </p:sp>
      <p:sp>
        <p:nvSpPr>
          <p:cNvPr id="5" name="TextBox 4"/>
          <p:cNvSpPr txBox="1"/>
          <p:nvPr/>
        </p:nvSpPr>
        <p:spPr>
          <a:xfrm>
            <a:off x="127000" y="6350000"/>
            <a:ext cx="8890000" cy="317500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04474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utoUpdateAnimBg="0"/>
      <p:bldP spid="4" grpId="0" autoUpdateAnimBg="0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/>
          </p:cNvPicPr>
          <p:nvPr/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000" y="1270000"/>
            <a:ext cx="2960370" cy="221742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27000" y="127000"/>
            <a:ext cx="8890000" cy="707886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z="4000" smtClean="0">
                <a:effectLst>
                  <a:prstShdw prst="shdw14" dist="35921" dir="2700000">
                    <a:scrgbClr r="0" g="0" b="0">
                      <a:alpha val="43000"/>
                    </a:scrgbClr>
                  </a:prstShdw>
                </a:effectLst>
              </a:rPr>
              <a:t>Pop Rivet</a:t>
            </a:r>
            <a:endParaRPr lang="en-US" sz="4000">
              <a:effectLst>
                <a:prstShdw prst="shdw14" dist="35921" dir="2700000">
                  <a:scrgbClr r="0" g="0" b="0">
                    <a:alpha val="43000"/>
                  </a:scrgbClr>
                </a:prst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27000" y="5080000"/>
            <a:ext cx="8890000" cy="307777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z="1400" smtClean="0"/>
              <a:t>A pop rivet tool is required to set the rivet.</a:t>
            </a:r>
            <a:endParaRPr lang="en-US" sz="1400"/>
          </a:p>
        </p:txBody>
      </p:sp>
      <p:sp>
        <p:nvSpPr>
          <p:cNvPr id="5" name="TextBox 4"/>
          <p:cNvSpPr txBox="1"/>
          <p:nvPr/>
        </p:nvSpPr>
        <p:spPr>
          <a:xfrm>
            <a:off x="127000" y="6350000"/>
            <a:ext cx="8890000" cy="317500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84583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utoUpdateAnimBg="0"/>
      <p:bldP spid="4" grpId="0" autoUpdateAnimBg="0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/>
          </p:cNvPicPr>
          <p:nvPr/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001" y="1270000"/>
            <a:ext cx="4956097" cy="3810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27000" y="127000"/>
            <a:ext cx="8890000" cy="707886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z="4000" smtClean="0">
                <a:effectLst>
                  <a:prstShdw prst="shdw14" dist="35921" dir="2700000">
                    <a:scrgbClr r="0" g="0" b="0">
                      <a:alpha val="43000"/>
                    </a:scrgbClr>
                  </a:prstShdw>
                </a:effectLst>
              </a:rPr>
              <a:t>Pop Rivet Tool</a:t>
            </a:r>
            <a:endParaRPr lang="en-US" sz="4000">
              <a:effectLst>
                <a:prstShdw prst="shdw14" dist="35921" dir="2700000">
                  <a:scrgbClr r="0" g="0" b="0">
                    <a:alpha val="43000"/>
                  </a:scrgbClr>
                </a:prst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27000" y="5080000"/>
            <a:ext cx="8890000" cy="307777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z="1400" smtClean="0"/>
              <a:t>Tool is adjustable to use the various sizes (diameter) of rivets available.</a:t>
            </a:r>
            <a:endParaRPr lang="en-US" sz="1400"/>
          </a:p>
        </p:txBody>
      </p:sp>
      <p:sp>
        <p:nvSpPr>
          <p:cNvPr id="5" name="TextBox 4"/>
          <p:cNvSpPr txBox="1"/>
          <p:nvPr/>
        </p:nvSpPr>
        <p:spPr>
          <a:xfrm>
            <a:off x="127000" y="6350000"/>
            <a:ext cx="8890000" cy="317500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29944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utoUpdateAnimBg="0"/>
      <p:bldP spid="4" grpId="0" autoUpdateAnimBg="0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/>
          </p:cNvPicPr>
          <p:nvPr/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000" y="1270000"/>
            <a:ext cx="1559052" cy="66751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27000" y="127000"/>
            <a:ext cx="8890000" cy="707886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z="4000" smtClean="0">
                <a:effectLst>
                  <a:prstShdw prst="shdw14" dist="35921" dir="2700000">
                    <a:scrgbClr r="0" g="0" b="0">
                      <a:alpha val="43000"/>
                    </a:scrgbClr>
                  </a:prstShdw>
                </a:effectLst>
              </a:rPr>
              <a:t>Rivet Set</a:t>
            </a:r>
            <a:endParaRPr lang="en-US" sz="4000">
              <a:effectLst>
                <a:prstShdw prst="shdw14" dist="35921" dir="2700000">
                  <a:scrgbClr r="0" g="0" b="0">
                    <a:alpha val="43000"/>
                  </a:scrgbClr>
                </a:prst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27000" y="5080000"/>
            <a:ext cx="8890000" cy="523220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z="1400" smtClean="0"/>
              <a:t>A rivet set is a small bar of steel with a hole drilled in the end to receive the rivet, and with a cup-like depression for forming a round head on the rivet.</a:t>
            </a:r>
            <a:endParaRPr lang="en-US" sz="1400"/>
          </a:p>
        </p:txBody>
      </p:sp>
      <p:sp>
        <p:nvSpPr>
          <p:cNvPr id="5" name="TextBox 4"/>
          <p:cNvSpPr txBox="1"/>
          <p:nvPr/>
        </p:nvSpPr>
        <p:spPr>
          <a:xfrm>
            <a:off x="127000" y="6350000"/>
            <a:ext cx="8890000" cy="317500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31085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utoUpdateAnimBg="0"/>
      <p:bldP spid="4" grpId="0" autoUpdateAnimBg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/>
          </p:cNvPicPr>
          <p:nvPr/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000" y="1270000"/>
            <a:ext cx="3810000" cy="3810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27000" y="127000"/>
            <a:ext cx="8890000" cy="707886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z="4000" smtClean="0">
                <a:effectLst>
                  <a:prstShdw prst="shdw14" dist="35921" dir="2700000">
                    <a:scrgbClr r="0" g="0" b="0">
                      <a:alpha val="43000"/>
                    </a:scrgbClr>
                  </a:prstShdw>
                </a:effectLst>
              </a:rPr>
              <a:t>Carriage Bolt</a:t>
            </a:r>
            <a:endParaRPr lang="en-US" sz="4000">
              <a:effectLst>
                <a:prstShdw prst="shdw14" dist="35921" dir="2700000">
                  <a:scrgbClr r="0" g="0" b="0">
                    <a:alpha val="43000"/>
                  </a:scrgbClr>
                </a:prst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27000" y="5080000"/>
            <a:ext cx="8890000" cy="307777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z="1400" smtClean="0"/>
              <a:t>Never use a washer under the head.  Use to bolt wood.</a:t>
            </a:r>
            <a:endParaRPr lang="en-US" sz="1400"/>
          </a:p>
        </p:txBody>
      </p:sp>
      <p:sp>
        <p:nvSpPr>
          <p:cNvPr id="5" name="TextBox 4"/>
          <p:cNvSpPr txBox="1"/>
          <p:nvPr/>
        </p:nvSpPr>
        <p:spPr>
          <a:xfrm>
            <a:off x="127000" y="6350000"/>
            <a:ext cx="8890000" cy="317500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06816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utoUpdateAnimBg="0"/>
      <p:bldP spid="4" grpId="0" autoUpdateAnimBg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/>
          </p:cNvPicPr>
          <p:nvPr/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000" y="1270000"/>
            <a:ext cx="3810000" cy="3810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27000" y="127000"/>
            <a:ext cx="8890000" cy="707886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z="4000" smtClean="0">
                <a:effectLst>
                  <a:prstShdw prst="shdw14" dist="35921" dir="2700000">
                    <a:scrgbClr r="0" g="0" b="0">
                      <a:alpha val="43000"/>
                    </a:scrgbClr>
                  </a:prstShdw>
                </a:effectLst>
              </a:rPr>
              <a:t>Cap Screw</a:t>
            </a:r>
            <a:endParaRPr lang="en-US" sz="4000">
              <a:effectLst>
                <a:prstShdw prst="shdw14" dist="35921" dir="2700000">
                  <a:scrgbClr r="0" g="0" b="0">
                    <a:alpha val="43000"/>
                  </a:scrgbClr>
                </a:prst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27000" y="5080000"/>
            <a:ext cx="8890000" cy="523220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z="1400" smtClean="0"/>
              <a:t>It resembles a short bolt with a hexagon head with either coarse, fine, or metric thread.  Term describes machine bolts and machine screws.</a:t>
            </a:r>
            <a:endParaRPr lang="en-US" sz="1400"/>
          </a:p>
        </p:txBody>
      </p:sp>
      <p:sp>
        <p:nvSpPr>
          <p:cNvPr id="5" name="TextBox 4"/>
          <p:cNvSpPr txBox="1"/>
          <p:nvPr/>
        </p:nvSpPr>
        <p:spPr>
          <a:xfrm>
            <a:off x="127000" y="6350000"/>
            <a:ext cx="8890000" cy="317500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14169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utoUpdateAnimBg="0"/>
      <p:bldP spid="4" grpId="0" autoUpdateAnimBg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/>
          </p:cNvPicPr>
          <p:nvPr/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000" y="1270000"/>
            <a:ext cx="1234440" cy="3810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27000" y="127000"/>
            <a:ext cx="8890000" cy="707886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z="4000" smtClean="0">
                <a:effectLst>
                  <a:prstShdw prst="shdw14" dist="35921" dir="2700000">
                    <a:scrgbClr r="0" g="0" b="0">
                      <a:alpha val="43000"/>
                    </a:scrgbClr>
                  </a:prstShdw>
                </a:effectLst>
              </a:rPr>
              <a:t>Eye Bolt</a:t>
            </a:r>
            <a:endParaRPr lang="en-US" sz="4000">
              <a:effectLst>
                <a:prstShdw prst="shdw14" dist="35921" dir="2700000">
                  <a:scrgbClr r="0" g="0" b="0">
                    <a:alpha val="43000"/>
                  </a:scrgbClr>
                </a:prst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27000" y="5080000"/>
            <a:ext cx="8890000" cy="307777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z="1400" smtClean="0"/>
              <a:t>It has an eye on one end and coarse or fine threads on the other.</a:t>
            </a:r>
            <a:endParaRPr lang="en-US" sz="1400"/>
          </a:p>
        </p:txBody>
      </p:sp>
      <p:sp>
        <p:nvSpPr>
          <p:cNvPr id="5" name="TextBox 4"/>
          <p:cNvSpPr txBox="1"/>
          <p:nvPr/>
        </p:nvSpPr>
        <p:spPr>
          <a:xfrm>
            <a:off x="127000" y="6350000"/>
            <a:ext cx="8890000" cy="317500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67582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utoUpdateAnimBg="0"/>
      <p:bldP spid="4" grpId="0" autoUpdateAnimBg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/>
          </p:cNvPicPr>
          <p:nvPr/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000" y="1270000"/>
            <a:ext cx="5080000" cy="3810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27000" y="127000"/>
            <a:ext cx="8890000" cy="707886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z="4000" smtClean="0">
                <a:effectLst>
                  <a:prstShdw prst="shdw14" dist="35921" dir="2700000">
                    <a:scrgbClr r="0" g="0" b="0">
                      <a:alpha val="43000"/>
                    </a:scrgbClr>
                  </a:prstShdw>
                </a:effectLst>
              </a:rPr>
              <a:t>Grade 2 Bolt</a:t>
            </a:r>
            <a:endParaRPr lang="en-US" sz="4000">
              <a:effectLst>
                <a:prstShdw prst="shdw14" dist="35921" dir="2700000">
                  <a:scrgbClr r="0" g="0" b="0">
                    <a:alpha val="43000"/>
                  </a:scrgbClr>
                </a:prst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27000" y="5080000"/>
            <a:ext cx="8890000" cy="307777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z="1400" smtClean="0"/>
              <a:t>Soft bolt commonly used for landscape applications and other applications where strength is not important.</a:t>
            </a:r>
            <a:endParaRPr lang="en-US" sz="1400"/>
          </a:p>
        </p:txBody>
      </p:sp>
      <p:sp>
        <p:nvSpPr>
          <p:cNvPr id="5" name="TextBox 4"/>
          <p:cNvSpPr txBox="1"/>
          <p:nvPr/>
        </p:nvSpPr>
        <p:spPr>
          <a:xfrm>
            <a:off x="127000" y="6350000"/>
            <a:ext cx="8890000" cy="317500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46979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utoUpdateAnimBg="0"/>
      <p:bldP spid="4" grpId="0" autoUpdateAnimBg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1772</Words>
  <Application>Microsoft Office PowerPoint</Application>
  <PresentationFormat>On-screen Show (4:3)</PresentationFormat>
  <Paragraphs>212</Paragraphs>
  <Slides>53</Slides>
  <Notes>53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53</vt:i4>
      </vt:variant>
    </vt:vector>
  </HeadingPairs>
  <TitlesOfParts>
    <vt:vector size="54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California State University, Chico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Michael Spiess</dc:creator>
  <cp:lastModifiedBy>Michael Spiess</cp:lastModifiedBy>
  <cp:revision>1</cp:revision>
  <dcterms:created xsi:type="dcterms:W3CDTF">2014-01-15T15:34:04Z</dcterms:created>
  <dcterms:modified xsi:type="dcterms:W3CDTF">2014-01-15T15:34:44Z</dcterms:modified>
</cp:coreProperties>
</file>