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71" r:id="rId3"/>
    <p:sldId id="257" r:id="rId4"/>
    <p:sldId id="258" r:id="rId5"/>
    <p:sldId id="272" r:id="rId6"/>
    <p:sldId id="259" r:id="rId7"/>
    <p:sldId id="260" r:id="rId8"/>
    <p:sldId id="273" r:id="rId9"/>
    <p:sldId id="261" r:id="rId10"/>
    <p:sldId id="270" r:id="rId11"/>
    <p:sldId id="262" r:id="rId12"/>
    <p:sldId id="263" r:id="rId13"/>
    <p:sldId id="268" r:id="rId14"/>
    <p:sldId id="264" r:id="rId15"/>
    <p:sldId id="265" r:id="rId16"/>
    <p:sldId id="269" r:id="rId17"/>
    <p:sldId id="266" r:id="rId18"/>
    <p:sldId id="267"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4633" autoAdjust="0"/>
  </p:normalViewPr>
  <p:slideViewPr>
    <p:cSldViewPr snapToGrid="0">
      <p:cViewPr varScale="1">
        <p:scale>
          <a:sx n="86" d="100"/>
          <a:sy n="86" d="100"/>
        </p:scale>
        <p:origin x="1254" y="84"/>
      </p:cViewPr>
      <p:guideLst/>
    </p:cSldViewPr>
  </p:slideViewPr>
  <p:outlineViewPr>
    <p:cViewPr>
      <p:scale>
        <a:sx n="33" d="100"/>
        <a:sy n="33" d="100"/>
      </p:scale>
      <p:origin x="0" y="-6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09C82-32F5-448C-BA32-9E2FD5D41C79}" type="datetimeFigureOut">
              <a:rPr lang="en-US" smtClean="0"/>
              <a:t>6/15/2023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349CC-7DAA-43AC-9EA8-EB5D0139DD9C}" type="slidenum">
              <a:rPr lang="en-US" smtClean="0"/>
              <a:t>‹#›</a:t>
            </a:fld>
            <a:endParaRPr lang="en-US"/>
          </a:p>
        </p:txBody>
      </p:sp>
    </p:spTree>
    <p:extLst>
      <p:ext uri="{BB962C8B-B14F-4D97-AF65-F5344CB8AC3E}">
        <p14:creationId xmlns:p14="http://schemas.microsoft.com/office/powerpoint/2010/main" val="2650155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be able to diagram their wiring practicum before completing their actual wiring assignments.</a:t>
            </a:r>
          </a:p>
          <a:p>
            <a:r>
              <a:rPr lang="en-US" dirty="0"/>
              <a:t>Use the following slides to show the students how to diagram. The slides show a variety of wiring scenarios (feel free to create additional scenarios for students to practice).</a:t>
            </a:r>
          </a:p>
          <a:p>
            <a:r>
              <a:rPr lang="en-US" dirty="0"/>
              <a:t>Tip: When diagraming, draw and show the connections for the hot wires first, then neutral wires, and lastly, ground wires. This will help students begin to understand the path that electricity takes in a circuit.</a:t>
            </a:r>
          </a:p>
          <a:p>
            <a:r>
              <a:rPr lang="en-US" dirty="0"/>
              <a:t>When diagraming, show the following:</a:t>
            </a:r>
          </a:p>
          <a:p>
            <a:pPr marL="228600" indent="-228600">
              <a:buAutoNum type="arabicPeriod"/>
            </a:pPr>
            <a:r>
              <a:rPr lang="en-US" dirty="0"/>
              <a:t>Where the wires go into each box</a:t>
            </a:r>
          </a:p>
          <a:p>
            <a:pPr marL="228600" indent="-228600">
              <a:buAutoNum type="arabicPeriod"/>
            </a:pPr>
            <a:r>
              <a:rPr lang="en-US" dirty="0"/>
              <a:t>How the wires stick up out of each box</a:t>
            </a:r>
          </a:p>
          <a:p>
            <a:pPr marL="228600" indent="-228600">
              <a:buAutoNum type="arabicPeriod"/>
            </a:pPr>
            <a:r>
              <a:rPr lang="en-US" dirty="0"/>
              <a:t>Where to connect wires together with wire nuts</a:t>
            </a:r>
          </a:p>
          <a:p>
            <a:pPr marL="228600" indent="-228600">
              <a:buAutoNum type="arabicPeriod"/>
            </a:pPr>
            <a:r>
              <a:rPr lang="en-US" dirty="0"/>
              <a:t>Where to connect wires directly to a device or box.</a:t>
            </a:r>
          </a:p>
          <a:p>
            <a:pPr marL="228600" indent="-228600">
              <a:buAutoNum type="arabicPeriod"/>
            </a:pPr>
            <a:r>
              <a:rPr lang="en-US" dirty="0"/>
              <a:t>Use color codes to identify conductors.</a:t>
            </a:r>
          </a:p>
        </p:txBody>
      </p:sp>
      <p:sp>
        <p:nvSpPr>
          <p:cNvPr id="4" name="Slide Number Placeholder 3"/>
          <p:cNvSpPr>
            <a:spLocks noGrp="1"/>
          </p:cNvSpPr>
          <p:nvPr>
            <p:ph type="sldNum" sz="quarter" idx="5"/>
          </p:nvPr>
        </p:nvSpPr>
        <p:spPr/>
        <p:txBody>
          <a:bodyPr/>
          <a:lstStyle/>
          <a:p>
            <a:fld id="{58765364-47C7-4D7A-89DB-3D20782B45DE}" type="slidenum">
              <a:rPr lang="en-US" smtClean="0"/>
              <a:t>13</a:t>
            </a:fld>
            <a:endParaRPr lang="en-US"/>
          </a:p>
        </p:txBody>
      </p:sp>
    </p:spTree>
    <p:extLst>
      <p:ext uri="{BB962C8B-B14F-4D97-AF65-F5344CB8AC3E}">
        <p14:creationId xmlns:p14="http://schemas.microsoft.com/office/powerpoint/2010/main" val="2672101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ECE7-A73F-D509-3A10-495107467A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63A848-641C-6B3A-BC96-89CA745BA1E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F0C42B-84B3-A052-7E03-2E4BCD8F1959}"/>
              </a:ext>
            </a:extLst>
          </p:cNvPr>
          <p:cNvSpPr>
            <a:spLocks noGrp="1"/>
          </p:cNvSpPr>
          <p:nvPr>
            <p:ph type="dt" sz="half" idx="10"/>
          </p:nvPr>
        </p:nvSpPr>
        <p:spPr/>
        <p:txBody>
          <a:bodyPr/>
          <a:lstStyle/>
          <a:p>
            <a:fld id="{9C53D6B3-2344-448C-AE34-FE0C1CBA1126}" type="datetime1">
              <a:rPr lang="en-US" smtClean="0"/>
              <a:t>6/15/2023</a:t>
            </a:fld>
            <a:endParaRPr lang="en-US"/>
          </a:p>
        </p:txBody>
      </p:sp>
      <p:sp>
        <p:nvSpPr>
          <p:cNvPr id="5" name="Footer Placeholder 4">
            <a:extLst>
              <a:ext uri="{FF2B5EF4-FFF2-40B4-BE49-F238E27FC236}">
                <a16:creationId xmlns:a16="http://schemas.microsoft.com/office/drawing/2014/main" id="{7E5334B3-115A-10CB-43F7-EF7D76DC3B7A}"/>
              </a:ext>
            </a:extLst>
          </p:cNvPr>
          <p:cNvSpPr>
            <a:spLocks noGrp="1"/>
          </p:cNvSpPr>
          <p:nvPr>
            <p:ph type="ftr" sz="quarter" idx="11"/>
          </p:nvPr>
        </p:nvSpPr>
        <p:spPr/>
        <p:txBody>
          <a:bodyPr/>
          <a:lstStyle/>
          <a:p>
            <a:r>
              <a:rPr lang="en-US"/>
              <a:t>OATA June 20th, 2023</a:t>
            </a:r>
          </a:p>
        </p:txBody>
      </p:sp>
      <p:sp>
        <p:nvSpPr>
          <p:cNvPr id="6" name="Slide Number Placeholder 5">
            <a:extLst>
              <a:ext uri="{FF2B5EF4-FFF2-40B4-BE49-F238E27FC236}">
                <a16:creationId xmlns:a16="http://schemas.microsoft.com/office/drawing/2014/main" id="{4B33BDB9-9864-5D9E-E2D9-45FF4DF2862B}"/>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369208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448B-E061-F577-B721-546482066E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879C5-F123-8BE1-32A6-095065BBC2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E4855-BF3B-0711-996A-025F627B5FB8}"/>
              </a:ext>
            </a:extLst>
          </p:cNvPr>
          <p:cNvSpPr>
            <a:spLocks noGrp="1"/>
          </p:cNvSpPr>
          <p:nvPr>
            <p:ph type="dt" sz="half" idx="10"/>
          </p:nvPr>
        </p:nvSpPr>
        <p:spPr/>
        <p:txBody>
          <a:bodyPr/>
          <a:lstStyle/>
          <a:p>
            <a:fld id="{E7E5E6C0-745B-40BA-B0A0-E7334EA22A0F}" type="datetime1">
              <a:rPr lang="en-US" smtClean="0"/>
              <a:t>6/15/2023</a:t>
            </a:fld>
            <a:endParaRPr lang="en-US"/>
          </a:p>
        </p:txBody>
      </p:sp>
      <p:sp>
        <p:nvSpPr>
          <p:cNvPr id="5" name="Footer Placeholder 4">
            <a:extLst>
              <a:ext uri="{FF2B5EF4-FFF2-40B4-BE49-F238E27FC236}">
                <a16:creationId xmlns:a16="http://schemas.microsoft.com/office/drawing/2014/main" id="{AE868E8A-E6DA-76DC-47A6-AE3D0C06AF6F}"/>
              </a:ext>
            </a:extLst>
          </p:cNvPr>
          <p:cNvSpPr>
            <a:spLocks noGrp="1"/>
          </p:cNvSpPr>
          <p:nvPr>
            <p:ph type="ftr" sz="quarter" idx="11"/>
          </p:nvPr>
        </p:nvSpPr>
        <p:spPr/>
        <p:txBody>
          <a:bodyPr/>
          <a:lstStyle/>
          <a:p>
            <a:r>
              <a:rPr lang="en-US"/>
              <a:t>OATA June 20th, 2023</a:t>
            </a:r>
          </a:p>
        </p:txBody>
      </p:sp>
      <p:sp>
        <p:nvSpPr>
          <p:cNvPr id="6" name="Slide Number Placeholder 5">
            <a:extLst>
              <a:ext uri="{FF2B5EF4-FFF2-40B4-BE49-F238E27FC236}">
                <a16:creationId xmlns:a16="http://schemas.microsoft.com/office/drawing/2014/main" id="{CCDB7C8E-0DA8-1DF0-02AA-CA20F8114E3E}"/>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416441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D59FC3-23DE-373D-C142-E7B8325AADA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A60B69-B2E0-F608-1811-8DD8A723E05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34D7C-4B3F-233D-FA51-BD80CFBAB6E3}"/>
              </a:ext>
            </a:extLst>
          </p:cNvPr>
          <p:cNvSpPr>
            <a:spLocks noGrp="1"/>
          </p:cNvSpPr>
          <p:nvPr>
            <p:ph type="dt" sz="half" idx="10"/>
          </p:nvPr>
        </p:nvSpPr>
        <p:spPr/>
        <p:txBody>
          <a:bodyPr/>
          <a:lstStyle/>
          <a:p>
            <a:fld id="{10ADA4CF-438A-4641-B602-9EF23E43DDB5}" type="datetime1">
              <a:rPr lang="en-US" smtClean="0"/>
              <a:t>6/15/2023</a:t>
            </a:fld>
            <a:endParaRPr lang="en-US"/>
          </a:p>
        </p:txBody>
      </p:sp>
      <p:sp>
        <p:nvSpPr>
          <p:cNvPr id="5" name="Footer Placeholder 4">
            <a:extLst>
              <a:ext uri="{FF2B5EF4-FFF2-40B4-BE49-F238E27FC236}">
                <a16:creationId xmlns:a16="http://schemas.microsoft.com/office/drawing/2014/main" id="{7E9BEF17-7623-5FB5-764E-9601F1E61D95}"/>
              </a:ext>
            </a:extLst>
          </p:cNvPr>
          <p:cNvSpPr>
            <a:spLocks noGrp="1"/>
          </p:cNvSpPr>
          <p:nvPr>
            <p:ph type="ftr" sz="quarter" idx="11"/>
          </p:nvPr>
        </p:nvSpPr>
        <p:spPr/>
        <p:txBody>
          <a:bodyPr/>
          <a:lstStyle/>
          <a:p>
            <a:r>
              <a:rPr lang="en-US"/>
              <a:t>OATA June 20th, 2023</a:t>
            </a:r>
          </a:p>
        </p:txBody>
      </p:sp>
      <p:sp>
        <p:nvSpPr>
          <p:cNvPr id="6" name="Slide Number Placeholder 5">
            <a:extLst>
              <a:ext uri="{FF2B5EF4-FFF2-40B4-BE49-F238E27FC236}">
                <a16:creationId xmlns:a16="http://schemas.microsoft.com/office/drawing/2014/main" id="{48EFBB5C-21A8-E5BE-7D4D-883397E8F83F}"/>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340314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BED77-C60A-BBDF-D194-826CCBE16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F7F9B6-0DD7-6E6A-86A2-5F749B7B3EB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DFC16EB-BE0F-8FDD-CA21-EC082C28DFFF}"/>
              </a:ext>
            </a:extLst>
          </p:cNvPr>
          <p:cNvSpPr>
            <a:spLocks noGrp="1"/>
          </p:cNvSpPr>
          <p:nvPr>
            <p:ph type="dt" sz="half" idx="10"/>
          </p:nvPr>
        </p:nvSpPr>
        <p:spPr/>
        <p:txBody>
          <a:bodyPr/>
          <a:lstStyle/>
          <a:p>
            <a:fld id="{16DABE5D-765E-4210-B2C6-D67561E57E5B}" type="datetime1">
              <a:rPr lang="en-US" smtClean="0"/>
              <a:t>6/15/2023</a:t>
            </a:fld>
            <a:endParaRPr lang="en-US"/>
          </a:p>
        </p:txBody>
      </p:sp>
      <p:sp>
        <p:nvSpPr>
          <p:cNvPr id="8" name="Footer Placeholder 7">
            <a:extLst>
              <a:ext uri="{FF2B5EF4-FFF2-40B4-BE49-F238E27FC236}">
                <a16:creationId xmlns:a16="http://schemas.microsoft.com/office/drawing/2014/main" id="{FD96929D-84C6-2AAB-B3EE-00E18922BFBD}"/>
              </a:ext>
            </a:extLst>
          </p:cNvPr>
          <p:cNvSpPr>
            <a:spLocks noGrp="1"/>
          </p:cNvSpPr>
          <p:nvPr>
            <p:ph type="ftr" sz="quarter" idx="11"/>
          </p:nvPr>
        </p:nvSpPr>
        <p:spPr/>
        <p:txBody>
          <a:bodyPr/>
          <a:lstStyle/>
          <a:p>
            <a:r>
              <a:rPr lang="en-US"/>
              <a:t>OATA June 20th, 2023</a:t>
            </a:r>
          </a:p>
        </p:txBody>
      </p:sp>
      <p:sp>
        <p:nvSpPr>
          <p:cNvPr id="9" name="Slide Number Placeholder 8">
            <a:extLst>
              <a:ext uri="{FF2B5EF4-FFF2-40B4-BE49-F238E27FC236}">
                <a16:creationId xmlns:a16="http://schemas.microsoft.com/office/drawing/2014/main" id="{C9B2DE83-2406-CF4F-7214-A03C7551165A}"/>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216385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7C273-A41D-0D11-1BAC-C4306EF15371}"/>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F2D037-64F6-6C8B-5F74-5918AB63D74C}"/>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3B121D-8CE6-DE83-C536-F506ACE4E6F7}"/>
              </a:ext>
            </a:extLst>
          </p:cNvPr>
          <p:cNvSpPr>
            <a:spLocks noGrp="1"/>
          </p:cNvSpPr>
          <p:nvPr>
            <p:ph type="dt" sz="half" idx="10"/>
          </p:nvPr>
        </p:nvSpPr>
        <p:spPr/>
        <p:txBody>
          <a:bodyPr/>
          <a:lstStyle/>
          <a:p>
            <a:fld id="{34ADEF44-62A9-44E1-BABE-D8CD26522AFB}" type="datetime1">
              <a:rPr lang="en-US" smtClean="0"/>
              <a:t>6/15/2023</a:t>
            </a:fld>
            <a:endParaRPr lang="en-US"/>
          </a:p>
        </p:txBody>
      </p:sp>
      <p:sp>
        <p:nvSpPr>
          <p:cNvPr id="5" name="Footer Placeholder 4">
            <a:extLst>
              <a:ext uri="{FF2B5EF4-FFF2-40B4-BE49-F238E27FC236}">
                <a16:creationId xmlns:a16="http://schemas.microsoft.com/office/drawing/2014/main" id="{49B97ADB-E9CA-98E6-7514-6CC648346BDF}"/>
              </a:ext>
            </a:extLst>
          </p:cNvPr>
          <p:cNvSpPr>
            <a:spLocks noGrp="1"/>
          </p:cNvSpPr>
          <p:nvPr>
            <p:ph type="ftr" sz="quarter" idx="11"/>
          </p:nvPr>
        </p:nvSpPr>
        <p:spPr/>
        <p:txBody>
          <a:bodyPr/>
          <a:lstStyle/>
          <a:p>
            <a:r>
              <a:rPr lang="en-US"/>
              <a:t>OATA June 20th, 2023</a:t>
            </a:r>
          </a:p>
        </p:txBody>
      </p:sp>
      <p:sp>
        <p:nvSpPr>
          <p:cNvPr id="6" name="Slide Number Placeholder 5">
            <a:extLst>
              <a:ext uri="{FF2B5EF4-FFF2-40B4-BE49-F238E27FC236}">
                <a16:creationId xmlns:a16="http://schemas.microsoft.com/office/drawing/2014/main" id="{4F5D328F-2A40-A9DC-E7E5-09280168747E}"/>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344585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11431-A567-2C8D-3EB3-19FAF650CC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046B54-0D2F-7AFD-5955-F34968B0756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C74D34-0CA5-51C9-A3BB-EE30FD49CBD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946D6F-14E1-1544-7063-03FEADBFB0ED}"/>
              </a:ext>
            </a:extLst>
          </p:cNvPr>
          <p:cNvSpPr>
            <a:spLocks noGrp="1"/>
          </p:cNvSpPr>
          <p:nvPr>
            <p:ph type="dt" sz="half" idx="10"/>
          </p:nvPr>
        </p:nvSpPr>
        <p:spPr/>
        <p:txBody>
          <a:bodyPr/>
          <a:lstStyle/>
          <a:p>
            <a:fld id="{8C9D7DB0-1B1B-4ECF-81E0-40B95555736B}" type="datetime1">
              <a:rPr lang="en-US" smtClean="0"/>
              <a:t>6/15/2023</a:t>
            </a:fld>
            <a:endParaRPr lang="en-US"/>
          </a:p>
        </p:txBody>
      </p:sp>
      <p:sp>
        <p:nvSpPr>
          <p:cNvPr id="6" name="Footer Placeholder 5">
            <a:extLst>
              <a:ext uri="{FF2B5EF4-FFF2-40B4-BE49-F238E27FC236}">
                <a16:creationId xmlns:a16="http://schemas.microsoft.com/office/drawing/2014/main" id="{FBD7E3C8-3205-A190-F9DA-A21A372977CB}"/>
              </a:ext>
            </a:extLst>
          </p:cNvPr>
          <p:cNvSpPr>
            <a:spLocks noGrp="1"/>
          </p:cNvSpPr>
          <p:nvPr>
            <p:ph type="ftr" sz="quarter" idx="11"/>
          </p:nvPr>
        </p:nvSpPr>
        <p:spPr/>
        <p:txBody>
          <a:bodyPr/>
          <a:lstStyle/>
          <a:p>
            <a:r>
              <a:rPr lang="en-US"/>
              <a:t>OATA June 20th, 2023</a:t>
            </a:r>
          </a:p>
        </p:txBody>
      </p:sp>
      <p:sp>
        <p:nvSpPr>
          <p:cNvPr id="7" name="Slide Number Placeholder 6">
            <a:extLst>
              <a:ext uri="{FF2B5EF4-FFF2-40B4-BE49-F238E27FC236}">
                <a16:creationId xmlns:a16="http://schemas.microsoft.com/office/drawing/2014/main" id="{0DCAEEFD-E1BE-1DAE-4600-EF5E7F1D26DD}"/>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253303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C4E9-F659-171B-DAF2-2D2B2D91956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6B08F5-1FA2-0579-07B1-F69FBAC4775E}"/>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786119-3923-BC60-7C97-99A343B7027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2FFFF5-E463-420C-FAD3-40268FB21C77}"/>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D2AE6C-9F23-6638-DECE-299A51391B6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82CA1-8B94-04E8-CDA5-D5E6557439A4}"/>
              </a:ext>
            </a:extLst>
          </p:cNvPr>
          <p:cNvSpPr>
            <a:spLocks noGrp="1"/>
          </p:cNvSpPr>
          <p:nvPr>
            <p:ph type="dt" sz="half" idx="10"/>
          </p:nvPr>
        </p:nvSpPr>
        <p:spPr/>
        <p:txBody>
          <a:bodyPr/>
          <a:lstStyle/>
          <a:p>
            <a:fld id="{2609181E-6F34-4BAB-9014-3BBCDD994D4E}" type="datetime1">
              <a:rPr lang="en-US" smtClean="0"/>
              <a:t>6/15/2023</a:t>
            </a:fld>
            <a:endParaRPr lang="en-US"/>
          </a:p>
        </p:txBody>
      </p:sp>
      <p:sp>
        <p:nvSpPr>
          <p:cNvPr id="8" name="Footer Placeholder 7">
            <a:extLst>
              <a:ext uri="{FF2B5EF4-FFF2-40B4-BE49-F238E27FC236}">
                <a16:creationId xmlns:a16="http://schemas.microsoft.com/office/drawing/2014/main" id="{088DAFA3-5B8B-923B-4E13-D8717D1EEFEB}"/>
              </a:ext>
            </a:extLst>
          </p:cNvPr>
          <p:cNvSpPr>
            <a:spLocks noGrp="1"/>
          </p:cNvSpPr>
          <p:nvPr>
            <p:ph type="ftr" sz="quarter" idx="11"/>
          </p:nvPr>
        </p:nvSpPr>
        <p:spPr/>
        <p:txBody>
          <a:bodyPr/>
          <a:lstStyle/>
          <a:p>
            <a:r>
              <a:rPr lang="en-US"/>
              <a:t>OATA June 20th, 2023</a:t>
            </a:r>
          </a:p>
        </p:txBody>
      </p:sp>
      <p:sp>
        <p:nvSpPr>
          <p:cNvPr id="9" name="Slide Number Placeholder 8">
            <a:extLst>
              <a:ext uri="{FF2B5EF4-FFF2-40B4-BE49-F238E27FC236}">
                <a16:creationId xmlns:a16="http://schemas.microsoft.com/office/drawing/2014/main" id="{EC4CFD58-0582-3C89-10DC-B812522A17A6}"/>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107008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B790-11F2-79CC-CF15-86B5505ECB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FFF438-6188-7CD2-1537-CEE7A5682FC5}"/>
              </a:ext>
            </a:extLst>
          </p:cNvPr>
          <p:cNvSpPr>
            <a:spLocks noGrp="1"/>
          </p:cNvSpPr>
          <p:nvPr>
            <p:ph type="dt" sz="half" idx="10"/>
          </p:nvPr>
        </p:nvSpPr>
        <p:spPr/>
        <p:txBody>
          <a:bodyPr/>
          <a:lstStyle/>
          <a:p>
            <a:fld id="{0506A410-A6EF-4C41-8A83-EDFB3F483293}" type="datetime1">
              <a:rPr lang="en-US" smtClean="0"/>
              <a:t>6/15/2023</a:t>
            </a:fld>
            <a:endParaRPr lang="en-US"/>
          </a:p>
        </p:txBody>
      </p:sp>
      <p:sp>
        <p:nvSpPr>
          <p:cNvPr id="4" name="Footer Placeholder 3">
            <a:extLst>
              <a:ext uri="{FF2B5EF4-FFF2-40B4-BE49-F238E27FC236}">
                <a16:creationId xmlns:a16="http://schemas.microsoft.com/office/drawing/2014/main" id="{BEBFD2B7-15B7-67CE-3DE7-DEBAF595188D}"/>
              </a:ext>
            </a:extLst>
          </p:cNvPr>
          <p:cNvSpPr>
            <a:spLocks noGrp="1"/>
          </p:cNvSpPr>
          <p:nvPr>
            <p:ph type="ftr" sz="quarter" idx="11"/>
          </p:nvPr>
        </p:nvSpPr>
        <p:spPr/>
        <p:txBody>
          <a:bodyPr/>
          <a:lstStyle/>
          <a:p>
            <a:r>
              <a:rPr lang="en-US"/>
              <a:t>OATA June 20th, 2023</a:t>
            </a:r>
          </a:p>
        </p:txBody>
      </p:sp>
      <p:sp>
        <p:nvSpPr>
          <p:cNvPr id="5" name="Slide Number Placeholder 4">
            <a:extLst>
              <a:ext uri="{FF2B5EF4-FFF2-40B4-BE49-F238E27FC236}">
                <a16:creationId xmlns:a16="http://schemas.microsoft.com/office/drawing/2014/main" id="{553A55DE-434C-800E-EBCA-C8C40BF4B7D9}"/>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152981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5DDF5-AB2F-66AF-E01B-DA2AFDF5E280}"/>
              </a:ext>
            </a:extLst>
          </p:cNvPr>
          <p:cNvSpPr>
            <a:spLocks noGrp="1"/>
          </p:cNvSpPr>
          <p:nvPr>
            <p:ph type="dt" sz="half" idx="10"/>
          </p:nvPr>
        </p:nvSpPr>
        <p:spPr/>
        <p:txBody>
          <a:bodyPr/>
          <a:lstStyle/>
          <a:p>
            <a:fld id="{6CA468EB-F5A2-4897-AF31-ACE37E01D1D3}" type="datetime1">
              <a:rPr lang="en-US" smtClean="0"/>
              <a:t>6/15/2023</a:t>
            </a:fld>
            <a:endParaRPr lang="en-US"/>
          </a:p>
        </p:txBody>
      </p:sp>
      <p:sp>
        <p:nvSpPr>
          <p:cNvPr id="3" name="Footer Placeholder 2">
            <a:extLst>
              <a:ext uri="{FF2B5EF4-FFF2-40B4-BE49-F238E27FC236}">
                <a16:creationId xmlns:a16="http://schemas.microsoft.com/office/drawing/2014/main" id="{A31793C3-8EED-2AAF-EB8F-56708280CF06}"/>
              </a:ext>
            </a:extLst>
          </p:cNvPr>
          <p:cNvSpPr>
            <a:spLocks noGrp="1"/>
          </p:cNvSpPr>
          <p:nvPr>
            <p:ph type="ftr" sz="quarter" idx="11"/>
          </p:nvPr>
        </p:nvSpPr>
        <p:spPr/>
        <p:txBody>
          <a:bodyPr/>
          <a:lstStyle/>
          <a:p>
            <a:r>
              <a:rPr lang="en-US"/>
              <a:t>OATA June 20th, 2023</a:t>
            </a:r>
          </a:p>
        </p:txBody>
      </p:sp>
      <p:sp>
        <p:nvSpPr>
          <p:cNvPr id="4" name="Slide Number Placeholder 3">
            <a:extLst>
              <a:ext uri="{FF2B5EF4-FFF2-40B4-BE49-F238E27FC236}">
                <a16:creationId xmlns:a16="http://schemas.microsoft.com/office/drawing/2014/main" id="{8FE4F763-B794-5046-BC6C-15120477FE2C}"/>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3788818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8FA2-D69E-512A-596B-9DEF855B125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00DDD0-3465-3FEF-34ED-0A2AA54F04F7}"/>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E2A54D-0AAC-F592-36D5-7D58B2EE0DB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0380-4AC2-5981-3842-20E170ED958D}"/>
              </a:ext>
            </a:extLst>
          </p:cNvPr>
          <p:cNvSpPr>
            <a:spLocks noGrp="1"/>
          </p:cNvSpPr>
          <p:nvPr>
            <p:ph type="dt" sz="half" idx="10"/>
          </p:nvPr>
        </p:nvSpPr>
        <p:spPr/>
        <p:txBody>
          <a:bodyPr/>
          <a:lstStyle/>
          <a:p>
            <a:fld id="{893890A4-26C1-4875-9361-321E1C848DEE}" type="datetime1">
              <a:rPr lang="en-US" smtClean="0"/>
              <a:t>6/15/2023</a:t>
            </a:fld>
            <a:endParaRPr lang="en-US"/>
          </a:p>
        </p:txBody>
      </p:sp>
      <p:sp>
        <p:nvSpPr>
          <p:cNvPr id="6" name="Footer Placeholder 5">
            <a:extLst>
              <a:ext uri="{FF2B5EF4-FFF2-40B4-BE49-F238E27FC236}">
                <a16:creationId xmlns:a16="http://schemas.microsoft.com/office/drawing/2014/main" id="{6A0F7E68-D56E-8312-9858-10D59468068E}"/>
              </a:ext>
            </a:extLst>
          </p:cNvPr>
          <p:cNvSpPr>
            <a:spLocks noGrp="1"/>
          </p:cNvSpPr>
          <p:nvPr>
            <p:ph type="ftr" sz="quarter" idx="11"/>
          </p:nvPr>
        </p:nvSpPr>
        <p:spPr/>
        <p:txBody>
          <a:bodyPr/>
          <a:lstStyle/>
          <a:p>
            <a:r>
              <a:rPr lang="en-US"/>
              <a:t>OATA June 20th, 2023</a:t>
            </a:r>
          </a:p>
        </p:txBody>
      </p:sp>
      <p:sp>
        <p:nvSpPr>
          <p:cNvPr id="7" name="Slide Number Placeholder 6">
            <a:extLst>
              <a:ext uri="{FF2B5EF4-FFF2-40B4-BE49-F238E27FC236}">
                <a16:creationId xmlns:a16="http://schemas.microsoft.com/office/drawing/2014/main" id="{41506A4E-08AC-086D-2648-B9CC40CA8BE2}"/>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256032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EB24-244E-5D0B-A098-915CCE85DFF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BCA9F4-508C-91A3-3B41-91A207B7ABF7}"/>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0F8C03-6200-27D1-9367-1DE991DB756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3AC5B-1C55-6C25-E9E0-13305F441D47}"/>
              </a:ext>
            </a:extLst>
          </p:cNvPr>
          <p:cNvSpPr>
            <a:spLocks noGrp="1"/>
          </p:cNvSpPr>
          <p:nvPr>
            <p:ph type="dt" sz="half" idx="10"/>
          </p:nvPr>
        </p:nvSpPr>
        <p:spPr/>
        <p:txBody>
          <a:bodyPr/>
          <a:lstStyle/>
          <a:p>
            <a:fld id="{ACC992B8-394D-4724-8F92-CEEC8E87AC23}" type="datetime1">
              <a:rPr lang="en-US" smtClean="0"/>
              <a:t>6/15/2023</a:t>
            </a:fld>
            <a:endParaRPr lang="en-US"/>
          </a:p>
        </p:txBody>
      </p:sp>
      <p:sp>
        <p:nvSpPr>
          <p:cNvPr id="6" name="Footer Placeholder 5">
            <a:extLst>
              <a:ext uri="{FF2B5EF4-FFF2-40B4-BE49-F238E27FC236}">
                <a16:creationId xmlns:a16="http://schemas.microsoft.com/office/drawing/2014/main" id="{AC7A75D3-0F99-1935-0AD1-3D748A70BBDB}"/>
              </a:ext>
            </a:extLst>
          </p:cNvPr>
          <p:cNvSpPr>
            <a:spLocks noGrp="1"/>
          </p:cNvSpPr>
          <p:nvPr>
            <p:ph type="ftr" sz="quarter" idx="11"/>
          </p:nvPr>
        </p:nvSpPr>
        <p:spPr/>
        <p:txBody>
          <a:bodyPr/>
          <a:lstStyle/>
          <a:p>
            <a:r>
              <a:rPr lang="en-US"/>
              <a:t>OATA June 20th, 2023</a:t>
            </a:r>
          </a:p>
        </p:txBody>
      </p:sp>
      <p:sp>
        <p:nvSpPr>
          <p:cNvPr id="7" name="Slide Number Placeholder 6">
            <a:extLst>
              <a:ext uri="{FF2B5EF4-FFF2-40B4-BE49-F238E27FC236}">
                <a16:creationId xmlns:a16="http://schemas.microsoft.com/office/drawing/2014/main" id="{998214C0-86D4-95D2-D1CE-779D4A8AA09B}"/>
              </a:ext>
            </a:extLst>
          </p:cNvPr>
          <p:cNvSpPr>
            <a:spLocks noGrp="1"/>
          </p:cNvSpPr>
          <p:nvPr>
            <p:ph type="sldNum" sz="quarter" idx="12"/>
          </p:nvPr>
        </p:nvSpPr>
        <p:spPr/>
        <p:txBody>
          <a:bodyPr/>
          <a:lstStyle/>
          <a:p>
            <a:fld id="{464B4F24-051A-45E6-A59B-4C36CA79E11A}" type="slidenum">
              <a:rPr lang="en-US" smtClean="0"/>
              <a:t>‹#›</a:t>
            </a:fld>
            <a:endParaRPr lang="en-US"/>
          </a:p>
        </p:txBody>
      </p:sp>
    </p:spTree>
    <p:extLst>
      <p:ext uri="{BB962C8B-B14F-4D97-AF65-F5344CB8AC3E}">
        <p14:creationId xmlns:p14="http://schemas.microsoft.com/office/powerpoint/2010/main" val="25631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94A1D-FAC2-7388-CC52-5ADD771EF585}"/>
              </a:ext>
            </a:extLst>
          </p:cNvPr>
          <p:cNvSpPr>
            <a:spLocks noGrp="1"/>
          </p:cNvSpPr>
          <p:nvPr>
            <p:ph type="title"/>
          </p:nvPr>
        </p:nvSpPr>
        <p:spPr>
          <a:xfrm>
            <a:off x="1447060" y="365126"/>
            <a:ext cx="706829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4E6808-C766-DADF-0C94-BDAFB23780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0926F-6449-038B-5A5C-FE798FF8ABF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05D05-E77C-42B0-AA42-E30E767E1141}" type="datetime1">
              <a:rPr lang="en-US" smtClean="0"/>
              <a:t>6/15/2023</a:t>
            </a:fld>
            <a:endParaRPr lang="en-US"/>
          </a:p>
        </p:txBody>
      </p:sp>
      <p:sp>
        <p:nvSpPr>
          <p:cNvPr id="5" name="Footer Placeholder 4">
            <a:extLst>
              <a:ext uri="{FF2B5EF4-FFF2-40B4-BE49-F238E27FC236}">
                <a16:creationId xmlns:a16="http://schemas.microsoft.com/office/drawing/2014/main" id="{5D2BD83A-90D4-1537-9CD9-0BF51D94166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OATA June 20th, 2023</a:t>
            </a:r>
          </a:p>
        </p:txBody>
      </p:sp>
      <p:sp>
        <p:nvSpPr>
          <p:cNvPr id="6" name="Slide Number Placeholder 5">
            <a:extLst>
              <a:ext uri="{FF2B5EF4-FFF2-40B4-BE49-F238E27FC236}">
                <a16:creationId xmlns:a16="http://schemas.microsoft.com/office/drawing/2014/main" id="{DABAB322-FD33-43EC-D14A-EADD66C43E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B4F24-051A-45E6-A59B-4C36CA79E11A}" type="slidenum">
              <a:rPr lang="en-US" smtClean="0"/>
              <a:t>‹#›</a:t>
            </a:fld>
            <a:endParaRPr lang="en-US"/>
          </a:p>
        </p:txBody>
      </p:sp>
      <p:pic>
        <p:nvPicPr>
          <p:cNvPr id="1026" name="Picture 2" descr="Flat Illustration of a Light Bulb Graphic by sijadesain · Creative Fabrica">
            <a:extLst>
              <a:ext uri="{FF2B5EF4-FFF2-40B4-BE49-F238E27FC236}">
                <a16:creationId xmlns:a16="http://schemas.microsoft.com/office/drawing/2014/main" id="{FEF5DAF3-530E-6D0A-BAC6-F005B7400F73}"/>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26340" r="26774" b="14782"/>
          <a:stretch/>
        </p:blipFill>
        <p:spPr bwMode="auto">
          <a:xfrm>
            <a:off x="443883" y="365126"/>
            <a:ext cx="790114" cy="95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973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C749F-480C-6B93-8B93-9C797683D23B}"/>
              </a:ext>
            </a:extLst>
          </p:cNvPr>
          <p:cNvSpPr>
            <a:spLocks noGrp="1"/>
          </p:cNvSpPr>
          <p:nvPr>
            <p:ph type="ctrTitle"/>
          </p:nvPr>
        </p:nvSpPr>
        <p:spPr/>
        <p:txBody>
          <a:bodyPr>
            <a:normAutofit/>
          </a:bodyPr>
          <a:lstStyle/>
          <a:p>
            <a:r>
              <a:rPr lang="en-US" dirty="0"/>
              <a:t>Basic Wiring Rules</a:t>
            </a:r>
          </a:p>
        </p:txBody>
      </p:sp>
      <p:sp>
        <p:nvSpPr>
          <p:cNvPr id="3" name="Subtitle 2">
            <a:extLst>
              <a:ext uri="{FF2B5EF4-FFF2-40B4-BE49-F238E27FC236}">
                <a16:creationId xmlns:a16="http://schemas.microsoft.com/office/drawing/2014/main" id="{EF16BFF8-6F24-8EC2-07B4-8D1190AA818C}"/>
              </a:ext>
            </a:extLst>
          </p:cNvPr>
          <p:cNvSpPr>
            <a:spLocks noGrp="1"/>
          </p:cNvSpPr>
          <p:nvPr>
            <p:ph type="subTitle" idx="1"/>
          </p:nvPr>
        </p:nvSpPr>
        <p:spPr/>
        <p:txBody>
          <a:bodyPr/>
          <a:lstStyle/>
          <a:p>
            <a:r>
              <a:rPr lang="en-US" dirty="0"/>
              <a:t>June 2023</a:t>
            </a:r>
          </a:p>
        </p:txBody>
      </p:sp>
    </p:spTree>
    <p:extLst>
      <p:ext uri="{BB962C8B-B14F-4D97-AF65-F5344CB8AC3E}">
        <p14:creationId xmlns:p14="http://schemas.microsoft.com/office/powerpoint/2010/main" val="3026118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5A62-949A-44C1-EFCC-51526F860534}"/>
              </a:ext>
            </a:extLst>
          </p:cNvPr>
          <p:cNvSpPr>
            <a:spLocks noGrp="1"/>
          </p:cNvSpPr>
          <p:nvPr>
            <p:ph type="title"/>
          </p:nvPr>
        </p:nvSpPr>
        <p:spPr>
          <a:xfrm>
            <a:off x="1447060" y="365126"/>
            <a:ext cx="7068290" cy="1325563"/>
          </a:xfrm>
        </p:spPr>
        <p:txBody>
          <a:bodyPr/>
          <a:lstStyle/>
          <a:p>
            <a:r>
              <a:rPr lang="en-US" dirty="0"/>
              <a:t>Grounding</a:t>
            </a:r>
          </a:p>
        </p:txBody>
      </p:sp>
      <p:sp>
        <p:nvSpPr>
          <p:cNvPr id="7" name="Content Placeholder 6">
            <a:extLst>
              <a:ext uri="{FF2B5EF4-FFF2-40B4-BE49-F238E27FC236}">
                <a16:creationId xmlns:a16="http://schemas.microsoft.com/office/drawing/2014/main" id="{F9B10E56-E9C7-C43D-7E22-0C4BF264B167}"/>
              </a:ext>
            </a:extLst>
          </p:cNvPr>
          <p:cNvSpPr>
            <a:spLocks noGrp="1"/>
          </p:cNvSpPr>
          <p:nvPr>
            <p:ph idx="1"/>
          </p:nvPr>
        </p:nvSpPr>
        <p:spPr/>
        <p:txBody>
          <a:bodyPr/>
          <a:lstStyle/>
          <a:p>
            <a:r>
              <a:rPr lang="en-US" dirty="0"/>
              <a:t>Ground wire must be continuous back to the source (SEP)</a:t>
            </a:r>
          </a:p>
          <a:p>
            <a:r>
              <a:rPr lang="en-US" dirty="0"/>
              <a:t>Metal boxes must be grounded</a:t>
            </a:r>
          </a:p>
          <a:p>
            <a:r>
              <a:rPr lang="en-US" dirty="0"/>
              <a:t>EMT and Rigid conduit serve as a ground wire</a:t>
            </a:r>
          </a:p>
          <a:p>
            <a:r>
              <a:rPr lang="en-US" dirty="0"/>
              <a:t>Receptacles must be grounded</a:t>
            </a:r>
          </a:p>
          <a:p>
            <a:r>
              <a:rPr lang="en-US" dirty="0"/>
              <a:t>Usually switches in residential applications do not require grounding.  If in doubt ground. </a:t>
            </a:r>
          </a:p>
          <a:p>
            <a:r>
              <a:rPr lang="en-US" dirty="0"/>
              <a:t>Directly connected loads (ex.  lights, tools) are grounded</a:t>
            </a:r>
          </a:p>
        </p:txBody>
      </p:sp>
      <p:sp>
        <p:nvSpPr>
          <p:cNvPr id="4" name="Footer Placeholder 3">
            <a:extLst>
              <a:ext uri="{FF2B5EF4-FFF2-40B4-BE49-F238E27FC236}">
                <a16:creationId xmlns:a16="http://schemas.microsoft.com/office/drawing/2014/main" id="{CED602AA-ADDF-7DDB-AD60-F03E41E73A94}"/>
              </a:ext>
            </a:extLst>
          </p:cNvPr>
          <p:cNvSpPr>
            <a:spLocks noGrp="1"/>
          </p:cNvSpPr>
          <p:nvPr>
            <p:ph type="ftr" sz="quarter" idx="11"/>
          </p:nvPr>
        </p:nvSpPr>
        <p:spPr>
          <a:xfrm>
            <a:off x="3028950" y="6356351"/>
            <a:ext cx="3086100" cy="365125"/>
          </a:xfrm>
        </p:spPr>
        <p:txBody>
          <a:bodyPr/>
          <a:lstStyle/>
          <a:p>
            <a:r>
              <a:rPr lang="en-US"/>
              <a:t>OATA June 20th, 2023</a:t>
            </a:r>
          </a:p>
        </p:txBody>
      </p:sp>
    </p:spTree>
    <p:extLst>
      <p:ext uri="{BB962C8B-B14F-4D97-AF65-F5344CB8AC3E}">
        <p14:creationId xmlns:p14="http://schemas.microsoft.com/office/powerpoint/2010/main" val="3076974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2158B0-C875-5809-DAF5-D1BA9B97BB47}"/>
              </a:ext>
            </a:extLst>
          </p:cNvPr>
          <p:cNvSpPr>
            <a:spLocks noGrp="1"/>
          </p:cNvSpPr>
          <p:nvPr>
            <p:ph type="title"/>
          </p:nvPr>
        </p:nvSpPr>
        <p:spPr/>
        <p:txBody>
          <a:bodyPr/>
          <a:lstStyle/>
          <a:p>
            <a:r>
              <a:rPr lang="en-US" dirty="0"/>
              <a:t>NM Cable vs. Conduit</a:t>
            </a:r>
          </a:p>
        </p:txBody>
      </p:sp>
      <p:sp>
        <p:nvSpPr>
          <p:cNvPr id="6" name="Text Placeholder 5">
            <a:extLst>
              <a:ext uri="{FF2B5EF4-FFF2-40B4-BE49-F238E27FC236}">
                <a16:creationId xmlns:a16="http://schemas.microsoft.com/office/drawing/2014/main" id="{3D0BA8F1-D787-2F49-D87E-FF24E3E6ED64}"/>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DD451D45-E6C7-4D2F-C777-39F5A21AA35C}"/>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3714266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88CCBB-EE0D-DD3E-DD09-E871A68AB5BC}"/>
              </a:ext>
            </a:extLst>
          </p:cNvPr>
          <p:cNvSpPr>
            <a:spLocks noGrp="1"/>
          </p:cNvSpPr>
          <p:nvPr>
            <p:ph type="title"/>
          </p:nvPr>
        </p:nvSpPr>
        <p:spPr/>
        <p:txBody>
          <a:bodyPr/>
          <a:lstStyle/>
          <a:p>
            <a:r>
              <a:rPr lang="en-US" dirty="0"/>
              <a:t>Non-Metallic (NM) Cable	</a:t>
            </a:r>
          </a:p>
        </p:txBody>
      </p:sp>
      <p:sp>
        <p:nvSpPr>
          <p:cNvPr id="6" name="Content Placeholder 5">
            <a:extLst>
              <a:ext uri="{FF2B5EF4-FFF2-40B4-BE49-F238E27FC236}">
                <a16:creationId xmlns:a16="http://schemas.microsoft.com/office/drawing/2014/main" id="{F1036FEB-B134-B8B5-2E05-45903C91B341}"/>
              </a:ext>
            </a:extLst>
          </p:cNvPr>
          <p:cNvSpPr>
            <a:spLocks noGrp="1"/>
          </p:cNvSpPr>
          <p:nvPr>
            <p:ph idx="1"/>
          </p:nvPr>
        </p:nvSpPr>
        <p:spPr/>
        <p:txBody>
          <a:bodyPr>
            <a:normAutofit fontScale="85000" lnSpcReduction="20000"/>
          </a:bodyPr>
          <a:lstStyle/>
          <a:p>
            <a:r>
              <a:rPr lang="en-US" dirty="0"/>
              <a:t>Used in residential wiring</a:t>
            </a:r>
          </a:p>
          <a:p>
            <a:r>
              <a:rPr lang="en-US" dirty="0"/>
              <a:t>Conductors are covered with a plastic sheath</a:t>
            </a:r>
          </a:p>
          <a:p>
            <a:r>
              <a:rPr lang="en-US" dirty="0"/>
              <a:t>Available in 2 and 3 conductors with a ground</a:t>
            </a:r>
          </a:p>
          <a:p>
            <a:pPr lvl="1"/>
            <a:r>
              <a:rPr lang="en-US" dirty="0"/>
              <a:t>Ex. 14/2 w/g = 14 gauge, 2 conductors, with ground</a:t>
            </a:r>
          </a:p>
          <a:p>
            <a:pPr lvl="1"/>
            <a:r>
              <a:rPr lang="en-US" dirty="0"/>
              <a:t>Ex. 12/3 w/g = 12 gauge, 3 conductors, with ground</a:t>
            </a:r>
          </a:p>
          <a:p>
            <a:r>
              <a:rPr lang="en-US" dirty="0"/>
              <a:t>Wire colors are fixed</a:t>
            </a:r>
          </a:p>
          <a:p>
            <a:pPr lvl="1"/>
            <a:r>
              <a:rPr lang="en-US" dirty="0"/>
              <a:t>B/W or B/R/W</a:t>
            </a:r>
          </a:p>
          <a:p>
            <a:r>
              <a:rPr lang="en-US" dirty="0"/>
              <a:t>NM Cable cannot be exposed to people</a:t>
            </a:r>
          </a:p>
          <a:p>
            <a:pPr lvl="1"/>
            <a:r>
              <a:rPr lang="en-US" dirty="0"/>
              <a:t>Protected in a wall</a:t>
            </a:r>
          </a:p>
          <a:p>
            <a:r>
              <a:rPr lang="en-US" dirty="0"/>
              <a:t>NM Cable is fastened with staples </a:t>
            </a:r>
          </a:p>
          <a:p>
            <a:r>
              <a:rPr lang="en-US" dirty="0"/>
              <a:t>Solid wire</a:t>
            </a:r>
          </a:p>
          <a:p>
            <a:r>
              <a:rPr lang="en-US" dirty="0"/>
              <a:t>Direct Burial (UF) cable can be used underground</a:t>
            </a:r>
          </a:p>
        </p:txBody>
      </p:sp>
      <p:sp>
        <p:nvSpPr>
          <p:cNvPr id="4" name="Footer Placeholder 3">
            <a:extLst>
              <a:ext uri="{FF2B5EF4-FFF2-40B4-BE49-F238E27FC236}">
                <a16:creationId xmlns:a16="http://schemas.microsoft.com/office/drawing/2014/main" id="{EFB56BF7-FE2A-C4B1-16AA-B0D07887ED70}"/>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422347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0E5E-302A-BB11-52B2-06FFA31BD0FC}"/>
              </a:ext>
            </a:extLst>
          </p:cNvPr>
          <p:cNvSpPr>
            <a:spLocks noGrp="1"/>
          </p:cNvSpPr>
          <p:nvPr>
            <p:ph type="title"/>
          </p:nvPr>
        </p:nvSpPr>
        <p:spPr/>
        <p:txBody>
          <a:bodyPr>
            <a:normAutofit/>
          </a:bodyPr>
          <a:lstStyle/>
          <a:p>
            <a:r>
              <a:rPr lang="en-US" dirty="0"/>
              <a:t>Wiring with NM Cable</a:t>
            </a:r>
          </a:p>
        </p:txBody>
      </p:sp>
      <p:sp>
        <p:nvSpPr>
          <p:cNvPr id="3" name="Content Placeholder 2">
            <a:extLst>
              <a:ext uri="{FF2B5EF4-FFF2-40B4-BE49-F238E27FC236}">
                <a16:creationId xmlns:a16="http://schemas.microsoft.com/office/drawing/2014/main" id="{5B52A4C8-742D-1D48-6124-8046805F30A4}"/>
              </a:ext>
            </a:extLst>
          </p:cNvPr>
          <p:cNvSpPr>
            <a:spLocks noGrp="1"/>
          </p:cNvSpPr>
          <p:nvPr>
            <p:ph idx="1"/>
          </p:nvPr>
        </p:nvSpPr>
        <p:spPr/>
        <p:txBody>
          <a:bodyPr>
            <a:normAutofit/>
          </a:bodyPr>
          <a:lstStyle/>
          <a:p>
            <a:pPr marL="514350" indent="-514350">
              <a:buFont typeface="+mj-lt"/>
              <a:buAutoNum type="alphaUcPeriod"/>
            </a:pPr>
            <a:r>
              <a:rPr lang="en-US" dirty="0"/>
              <a:t>Wiring options are limited when compared to wiring with conduit and single conductors.</a:t>
            </a:r>
          </a:p>
          <a:p>
            <a:pPr marL="514350" indent="-514350">
              <a:buFont typeface="+mj-lt"/>
              <a:buAutoNum type="alphaUcPeriod"/>
            </a:pPr>
            <a:r>
              <a:rPr lang="en-US" dirty="0"/>
              <a:t>Ground wire is required to connect grounded boxes and devices</a:t>
            </a:r>
          </a:p>
          <a:p>
            <a:pPr marL="514350" indent="-514350">
              <a:buFont typeface="+mj-lt"/>
              <a:buAutoNum type="alphaUcPeriod"/>
            </a:pPr>
            <a:r>
              <a:rPr lang="en-US" dirty="0"/>
              <a:t>Plastic boxes cannot be grounded, but ground wires are connected in the box.</a:t>
            </a:r>
          </a:p>
          <a:p>
            <a:pPr marL="0" indent="0">
              <a:buNone/>
            </a:pPr>
            <a:endParaRPr lang="en-US" dirty="0"/>
          </a:p>
        </p:txBody>
      </p:sp>
    </p:spTree>
    <p:extLst>
      <p:ext uri="{BB962C8B-B14F-4D97-AF65-F5344CB8AC3E}">
        <p14:creationId xmlns:p14="http://schemas.microsoft.com/office/powerpoint/2010/main" val="2022843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9D60-E58F-4250-EB3A-F44043993070}"/>
              </a:ext>
            </a:extLst>
          </p:cNvPr>
          <p:cNvSpPr>
            <a:spLocks noGrp="1"/>
          </p:cNvSpPr>
          <p:nvPr>
            <p:ph type="title"/>
          </p:nvPr>
        </p:nvSpPr>
        <p:spPr/>
        <p:txBody>
          <a:bodyPr/>
          <a:lstStyle/>
          <a:p>
            <a:r>
              <a:rPr lang="en-US" dirty="0"/>
              <a:t>Conduit wiring</a:t>
            </a:r>
          </a:p>
        </p:txBody>
      </p:sp>
      <p:sp>
        <p:nvSpPr>
          <p:cNvPr id="3" name="Content Placeholder 2">
            <a:extLst>
              <a:ext uri="{FF2B5EF4-FFF2-40B4-BE49-F238E27FC236}">
                <a16:creationId xmlns:a16="http://schemas.microsoft.com/office/drawing/2014/main" id="{EE022DFE-0BF0-697F-76B5-1307EB4E8788}"/>
              </a:ext>
            </a:extLst>
          </p:cNvPr>
          <p:cNvSpPr>
            <a:spLocks noGrp="1"/>
          </p:cNvSpPr>
          <p:nvPr>
            <p:ph idx="1"/>
          </p:nvPr>
        </p:nvSpPr>
        <p:spPr/>
        <p:txBody>
          <a:bodyPr/>
          <a:lstStyle/>
          <a:p>
            <a:r>
              <a:rPr lang="en-US" dirty="0"/>
              <a:t>Types:</a:t>
            </a:r>
          </a:p>
          <a:p>
            <a:pPr lvl="1"/>
            <a:r>
              <a:rPr lang="en-US" dirty="0"/>
              <a:t>PVC (waterproof, requires ground)</a:t>
            </a:r>
          </a:p>
          <a:p>
            <a:pPr lvl="1"/>
            <a:r>
              <a:rPr lang="en-US" dirty="0"/>
              <a:t>Electrical Metallic Tubing (EMT)</a:t>
            </a:r>
          </a:p>
          <a:p>
            <a:pPr lvl="1"/>
            <a:r>
              <a:rPr lang="en-US" dirty="0"/>
              <a:t>Rigid steel conduit (can be waterproof)</a:t>
            </a:r>
          </a:p>
          <a:p>
            <a:pPr lvl="1"/>
            <a:r>
              <a:rPr lang="en-US" dirty="0"/>
              <a:t>Flexible Conduit (requires ground)</a:t>
            </a:r>
          </a:p>
          <a:p>
            <a:pPr lvl="1"/>
            <a:r>
              <a:rPr lang="en-US" dirty="0"/>
              <a:t>Flexible waterproof conduit (requires ground)</a:t>
            </a:r>
          </a:p>
          <a:p>
            <a:r>
              <a:rPr lang="en-US" dirty="0"/>
              <a:t>Uses single conductor wire</a:t>
            </a:r>
          </a:p>
          <a:p>
            <a:pPr lvl="1"/>
            <a:r>
              <a:rPr lang="en-US" dirty="0"/>
              <a:t>Colors can be selected</a:t>
            </a:r>
          </a:p>
          <a:p>
            <a:r>
              <a:rPr lang="en-US" dirty="0"/>
              <a:t>Size is determined by the number/size of conductors (fill)</a:t>
            </a:r>
          </a:p>
        </p:txBody>
      </p:sp>
      <p:sp>
        <p:nvSpPr>
          <p:cNvPr id="4" name="Footer Placeholder 3">
            <a:extLst>
              <a:ext uri="{FF2B5EF4-FFF2-40B4-BE49-F238E27FC236}">
                <a16:creationId xmlns:a16="http://schemas.microsoft.com/office/drawing/2014/main" id="{A5352CEB-D652-83B6-A870-18EFAF4D69DF}"/>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2768617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513F-B05F-F689-624D-848E06F03C0B}"/>
              </a:ext>
            </a:extLst>
          </p:cNvPr>
          <p:cNvSpPr>
            <a:spLocks noGrp="1"/>
          </p:cNvSpPr>
          <p:nvPr>
            <p:ph type="title"/>
          </p:nvPr>
        </p:nvSpPr>
        <p:spPr/>
        <p:txBody>
          <a:bodyPr/>
          <a:lstStyle/>
          <a:p>
            <a:r>
              <a:rPr lang="en-US" dirty="0"/>
              <a:t>Typical Uses</a:t>
            </a:r>
          </a:p>
        </p:txBody>
      </p:sp>
      <p:sp>
        <p:nvSpPr>
          <p:cNvPr id="3" name="Content Placeholder 2">
            <a:extLst>
              <a:ext uri="{FF2B5EF4-FFF2-40B4-BE49-F238E27FC236}">
                <a16:creationId xmlns:a16="http://schemas.microsoft.com/office/drawing/2014/main" id="{38D8C5FD-7C33-74A3-721F-76A3F6F21CB2}"/>
              </a:ext>
            </a:extLst>
          </p:cNvPr>
          <p:cNvSpPr>
            <a:spLocks noGrp="1"/>
          </p:cNvSpPr>
          <p:nvPr>
            <p:ph idx="1"/>
          </p:nvPr>
        </p:nvSpPr>
        <p:spPr/>
        <p:txBody>
          <a:bodyPr/>
          <a:lstStyle/>
          <a:p>
            <a:r>
              <a:rPr lang="en-US" dirty="0"/>
              <a:t>PVC – Underground</a:t>
            </a:r>
          </a:p>
          <a:p>
            <a:r>
              <a:rPr lang="en-US" dirty="0"/>
              <a:t>EMT Shops – indoor surface wiring</a:t>
            </a:r>
          </a:p>
          <a:p>
            <a:r>
              <a:rPr lang="en-US" dirty="0"/>
              <a:t>Rigid – underground, explosion hazards (like feed mills and grain elevators), service entrance</a:t>
            </a:r>
          </a:p>
          <a:p>
            <a:r>
              <a:rPr lang="en-US" dirty="0"/>
              <a:t>Flex – commercial buildings in walls</a:t>
            </a:r>
          </a:p>
          <a:p>
            <a:r>
              <a:rPr lang="en-US" dirty="0"/>
              <a:t>Waterproof flex – pump connections</a:t>
            </a:r>
          </a:p>
        </p:txBody>
      </p:sp>
      <p:sp>
        <p:nvSpPr>
          <p:cNvPr id="4" name="Footer Placeholder 3">
            <a:extLst>
              <a:ext uri="{FF2B5EF4-FFF2-40B4-BE49-F238E27FC236}">
                <a16:creationId xmlns:a16="http://schemas.microsoft.com/office/drawing/2014/main" id="{DA319B7A-5575-A3F8-074B-96B8598541D0}"/>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4251006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1D551-B9B6-C057-24F4-61661CD54D11}"/>
              </a:ext>
            </a:extLst>
          </p:cNvPr>
          <p:cNvSpPr>
            <a:spLocks noGrp="1"/>
          </p:cNvSpPr>
          <p:nvPr>
            <p:ph type="title"/>
          </p:nvPr>
        </p:nvSpPr>
        <p:spPr>
          <a:xfrm>
            <a:off x="1447060" y="365126"/>
            <a:ext cx="7068290" cy="1325563"/>
          </a:xfrm>
        </p:spPr>
        <p:txBody>
          <a:bodyPr/>
          <a:lstStyle/>
          <a:p>
            <a:r>
              <a:rPr lang="en-US" dirty="0"/>
              <a:t>Metal Boxes</a:t>
            </a:r>
          </a:p>
        </p:txBody>
      </p:sp>
      <p:sp>
        <p:nvSpPr>
          <p:cNvPr id="3" name="Content Placeholder 2">
            <a:extLst>
              <a:ext uri="{FF2B5EF4-FFF2-40B4-BE49-F238E27FC236}">
                <a16:creationId xmlns:a16="http://schemas.microsoft.com/office/drawing/2014/main" id="{1E33C32F-1223-AED1-CBAA-2EFE1E33B752}"/>
              </a:ext>
            </a:extLst>
          </p:cNvPr>
          <p:cNvSpPr>
            <a:spLocks noGrp="1"/>
          </p:cNvSpPr>
          <p:nvPr>
            <p:ph idx="1"/>
          </p:nvPr>
        </p:nvSpPr>
        <p:spPr>
          <a:xfrm>
            <a:off x="628650" y="1825625"/>
            <a:ext cx="7886700" cy="4351338"/>
          </a:xfrm>
        </p:spPr>
        <p:txBody>
          <a:bodyPr/>
          <a:lstStyle/>
          <a:p>
            <a:r>
              <a:rPr lang="en-US" dirty="0"/>
              <a:t>Used with conduit (or NM cable with clamps)</a:t>
            </a:r>
          </a:p>
          <a:p>
            <a:r>
              <a:rPr lang="en-US" dirty="0"/>
              <a:t>4” square is most common</a:t>
            </a:r>
          </a:p>
          <a:p>
            <a:pPr lvl="1"/>
            <a:r>
              <a:rPr lang="en-US" dirty="0"/>
              <a:t>Must be used with a plaster ring or cover to mount a device</a:t>
            </a:r>
          </a:p>
          <a:p>
            <a:r>
              <a:rPr lang="en-US" dirty="0"/>
              <a:t>2”x4” ‘handy box’ is commonly used for surface mounting</a:t>
            </a:r>
          </a:p>
          <a:p>
            <a:r>
              <a:rPr lang="en-US" dirty="0"/>
              <a:t>½” or ¾” knockouts (KO) are most common.</a:t>
            </a:r>
          </a:p>
          <a:p>
            <a:r>
              <a:rPr lang="en-US" dirty="0"/>
              <a:t>Waterproof boxes are used outside</a:t>
            </a:r>
          </a:p>
        </p:txBody>
      </p:sp>
      <p:sp>
        <p:nvSpPr>
          <p:cNvPr id="4" name="Footer Placeholder 3">
            <a:extLst>
              <a:ext uri="{FF2B5EF4-FFF2-40B4-BE49-F238E27FC236}">
                <a16:creationId xmlns:a16="http://schemas.microsoft.com/office/drawing/2014/main" id="{21E39E31-B810-F2ED-425A-CAF40847C623}"/>
              </a:ext>
            </a:extLst>
          </p:cNvPr>
          <p:cNvSpPr>
            <a:spLocks noGrp="1"/>
          </p:cNvSpPr>
          <p:nvPr>
            <p:ph type="ftr" sz="quarter" idx="11"/>
          </p:nvPr>
        </p:nvSpPr>
        <p:spPr>
          <a:xfrm>
            <a:off x="3028950" y="6356351"/>
            <a:ext cx="3086100" cy="365125"/>
          </a:xfrm>
        </p:spPr>
        <p:txBody>
          <a:bodyPr/>
          <a:lstStyle/>
          <a:p>
            <a:r>
              <a:rPr lang="en-US"/>
              <a:t>OATA June 20th, 2023</a:t>
            </a:r>
          </a:p>
        </p:txBody>
      </p:sp>
    </p:spTree>
    <p:extLst>
      <p:ext uri="{BB962C8B-B14F-4D97-AF65-F5344CB8AC3E}">
        <p14:creationId xmlns:p14="http://schemas.microsoft.com/office/powerpoint/2010/main" val="1093009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E8BA-7DAF-EF89-5000-ED40847FAFF7}"/>
              </a:ext>
            </a:extLst>
          </p:cNvPr>
          <p:cNvSpPr>
            <a:spLocks noGrp="1"/>
          </p:cNvSpPr>
          <p:nvPr>
            <p:ph type="title"/>
          </p:nvPr>
        </p:nvSpPr>
        <p:spPr/>
        <p:txBody>
          <a:bodyPr/>
          <a:lstStyle/>
          <a:p>
            <a:r>
              <a:rPr lang="en-US" dirty="0"/>
              <a:t>Wire in Conduit</a:t>
            </a:r>
          </a:p>
        </p:txBody>
      </p:sp>
      <p:sp>
        <p:nvSpPr>
          <p:cNvPr id="3" name="Content Placeholder 2">
            <a:extLst>
              <a:ext uri="{FF2B5EF4-FFF2-40B4-BE49-F238E27FC236}">
                <a16:creationId xmlns:a16="http://schemas.microsoft.com/office/drawing/2014/main" id="{5B6FA007-6FF1-34E7-6AD6-2CACECB28E55}"/>
              </a:ext>
            </a:extLst>
          </p:cNvPr>
          <p:cNvSpPr>
            <a:spLocks noGrp="1"/>
          </p:cNvSpPr>
          <p:nvPr>
            <p:ph idx="1"/>
          </p:nvPr>
        </p:nvSpPr>
        <p:spPr/>
        <p:txBody>
          <a:bodyPr/>
          <a:lstStyle/>
          <a:p>
            <a:r>
              <a:rPr lang="en-US" dirty="0"/>
              <a:t>Solid wire is preferred for most applications</a:t>
            </a:r>
          </a:p>
          <a:p>
            <a:pPr lvl="1"/>
            <a:r>
              <a:rPr lang="en-US" dirty="0"/>
              <a:t>Cheaper</a:t>
            </a:r>
          </a:p>
          <a:p>
            <a:pPr lvl="1"/>
            <a:r>
              <a:rPr lang="en-US" dirty="0"/>
              <a:t>Easier to connect to devices</a:t>
            </a:r>
          </a:p>
          <a:p>
            <a:r>
              <a:rPr lang="en-US" dirty="0"/>
              <a:t>Stranded wire is more flexible and will pull through conduit easier</a:t>
            </a:r>
          </a:p>
          <a:p>
            <a:r>
              <a:rPr lang="en-US" dirty="0"/>
              <a:t>Stranded wire is commonly used to connect motors</a:t>
            </a:r>
          </a:p>
        </p:txBody>
      </p:sp>
      <p:sp>
        <p:nvSpPr>
          <p:cNvPr id="4" name="Footer Placeholder 3">
            <a:extLst>
              <a:ext uri="{FF2B5EF4-FFF2-40B4-BE49-F238E27FC236}">
                <a16:creationId xmlns:a16="http://schemas.microsoft.com/office/drawing/2014/main" id="{38135423-EEAB-641D-D912-CF3408F7B7C7}"/>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1594387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640E-5C31-A164-9EFF-C3160A8DE3E6}"/>
              </a:ext>
            </a:extLst>
          </p:cNvPr>
          <p:cNvSpPr>
            <a:spLocks noGrp="1"/>
          </p:cNvSpPr>
          <p:nvPr>
            <p:ph type="title"/>
          </p:nvPr>
        </p:nvSpPr>
        <p:spPr/>
        <p:txBody>
          <a:bodyPr/>
          <a:lstStyle/>
          <a:p>
            <a:r>
              <a:rPr lang="en-US" dirty="0"/>
              <a:t>NEC / Local Codes / Conventions</a:t>
            </a:r>
          </a:p>
        </p:txBody>
      </p:sp>
      <p:sp>
        <p:nvSpPr>
          <p:cNvPr id="3" name="Content Placeholder 2">
            <a:extLst>
              <a:ext uri="{FF2B5EF4-FFF2-40B4-BE49-F238E27FC236}">
                <a16:creationId xmlns:a16="http://schemas.microsoft.com/office/drawing/2014/main" id="{3A2AE860-5E7F-F380-A83C-6A2328D4B1C0}"/>
              </a:ext>
            </a:extLst>
          </p:cNvPr>
          <p:cNvSpPr>
            <a:spLocks noGrp="1"/>
          </p:cNvSpPr>
          <p:nvPr>
            <p:ph idx="1"/>
          </p:nvPr>
        </p:nvSpPr>
        <p:spPr/>
        <p:txBody>
          <a:bodyPr/>
          <a:lstStyle/>
          <a:p>
            <a:r>
              <a:rPr lang="en-US" dirty="0"/>
              <a:t>The National Electric Code is the standard</a:t>
            </a:r>
          </a:p>
          <a:p>
            <a:r>
              <a:rPr lang="en-US" dirty="0"/>
              <a:t>Counties usually follow the NEC, but may not have adopted the current Code</a:t>
            </a:r>
          </a:p>
          <a:p>
            <a:r>
              <a:rPr lang="en-US" dirty="0"/>
              <a:t>Electricians often have different “styles” of wiring.  More than one style can meet code.  </a:t>
            </a:r>
          </a:p>
          <a:p>
            <a:pPr lvl="1"/>
            <a:r>
              <a:rPr lang="en-US" dirty="0"/>
              <a:t>For example an  electrician may say a switched wire must be red, but really any “hot” color may be used.  </a:t>
            </a:r>
          </a:p>
        </p:txBody>
      </p:sp>
      <p:sp>
        <p:nvSpPr>
          <p:cNvPr id="4" name="Footer Placeholder 3">
            <a:extLst>
              <a:ext uri="{FF2B5EF4-FFF2-40B4-BE49-F238E27FC236}">
                <a16:creationId xmlns:a16="http://schemas.microsoft.com/office/drawing/2014/main" id="{A689974F-0129-BCF2-BD42-B4E775D1CB15}"/>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2131671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8929A-3F1E-137E-9122-92E54BA0D291}"/>
              </a:ext>
            </a:extLst>
          </p:cNvPr>
          <p:cNvSpPr>
            <a:spLocks noGrp="1"/>
          </p:cNvSpPr>
          <p:nvPr>
            <p:ph type="title"/>
          </p:nvPr>
        </p:nvSpPr>
        <p:spPr/>
        <p:txBody>
          <a:bodyPr/>
          <a:lstStyle/>
          <a:p>
            <a:r>
              <a:rPr lang="en-US" dirty="0"/>
              <a:t>Teaching Tips</a:t>
            </a:r>
          </a:p>
        </p:txBody>
      </p:sp>
      <p:sp>
        <p:nvSpPr>
          <p:cNvPr id="3" name="Content Placeholder 2">
            <a:extLst>
              <a:ext uri="{FF2B5EF4-FFF2-40B4-BE49-F238E27FC236}">
                <a16:creationId xmlns:a16="http://schemas.microsoft.com/office/drawing/2014/main" id="{8B0DCFE0-432E-59E8-B7C0-A38BC4504454}"/>
              </a:ext>
            </a:extLst>
          </p:cNvPr>
          <p:cNvSpPr>
            <a:spLocks noGrp="1"/>
          </p:cNvSpPr>
          <p:nvPr>
            <p:ph idx="1"/>
          </p:nvPr>
        </p:nvSpPr>
        <p:spPr/>
        <p:txBody>
          <a:bodyPr/>
          <a:lstStyle/>
          <a:p>
            <a:r>
              <a:rPr lang="en-US" dirty="0"/>
              <a:t>Strip NM cable back to the clamp, but no conductor outside the box.</a:t>
            </a:r>
          </a:p>
          <a:p>
            <a:r>
              <a:rPr lang="en-US" dirty="0"/>
              <a:t>Install ground first and put in the back of the box</a:t>
            </a:r>
          </a:p>
          <a:p>
            <a:r>
              <a:rPr lang="en-US" dirty="0"/>
              <a:t>Fold wires neatly into the box when installing devices</a:t>
            </a:r>
          </a:p>
          <a:p>
            <a:r>
              <a:rPr lang="en-US" dirty="0"/>
              <a:t>Panels</a:t>
            </a:r>
          </a:p>
          <a:p>
            <a:pPr lvl="1"/>
            <a:r>
              <a:rPr lang="en-US" dirty="0"/>
              <a:t>Install grounds, neutrals, then hot last</a:t>
            </a:r>
          </a:p>
          <a:p>
            <a:pPr lvl="1"/>
            <a:r>
              <a:rPr lang="en-US" dirty="0"/>
              <a:t>Bend wires to route neatly</a:t>
            </a:r>
          </a:p>
          <a:p>
            <a:pPr lvl="1"/>
            <a:endParaRPr lang="en-US" dirty="0"/>
          </a:p>
        </p:txBody>
      </p:sp>
      <p:sp>
        <p:nvSpPr>
          <p:cNvPr id="4" name="Footer Placeholder 3">
            <a:extLst>
              <a:ext uri="{FF2B5EF4-FFF2-40B4-BE49-F238E27FC236}">
                <a16:creationId xmlns:a16="http://schemas.microsoft.com/office/drawing/2014/main" id="{96007DB0-BB54-1884-07FC-59777055196C}"/>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3395339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2EA4F-7547-BDA7-64EE-A82E276ED33B}"/>
              </a:ext>
            </a:extLst>
          </p:cNvPr>
          <p:cNvSpPr>
            <a:spLocks noGrp="1"/>
          </p:cNvSpPr>
          <p:nvPr>
            <p:ph type="title"/>
          </p:nvPr>
        </p:nvSpPr>
        <p:spPr/>
        <p:txBody>
          <a:bodyPr/>
          <a:lstStyle/>
          <a:p>
            <a:r>
              <a:rPr lang="en-US" dirty="0"/>
              <a:t>Actual Wiring Requires</a:t>
            </a:r>
          </a:p>
        </p:txBody>
      </p:sp>
      <p:sp>
        <p:nvSpPr>
          <p:cNvPr id="3" name="Content Placeholder 2">
            <a:extLst>
              <a:ext uri="{FF2B5EF4-FFF2-40B4-BE49-F238E27FC236}">
                <a16:creationId xmlns:a16="http://schemas.microsoft.com/office/drawing/2014/main" id="{1D939D80-A853-7787-29E4-D9E4492D3FA6}"/>
              </a:ext>
            </a:extLst>
          </p:cNvPr>
          <p:cNvSpPr>
            <a:spLocks noGrp="1"/>
          </p:cNvSpPr>
          <p:nvPr>
            <p:ph idx="1"/>
          </p:nvPr>
        </p:nvSpPr>
        <p:spPr/>
        <p:txBody>
          <a:bodyPr/>
          <a:lstStyle/>
          <a:p>
            <a:r>
              <a:rPr lang="en-US" dirty="0"/>
              <a:t>Understanding of the circuit – how the devices must be connected</a:t>
            </a:r>
          </a:p>
          <a:p>
            <a:r>
              <a:rPr lang="en-US" dirty="0"/>
              <a:t>Understanding of the physical layout of the devices and source of power</a:t>
            </a:r>
          </a:p>
          <a:p>
            <a:r>
              <a:rPr lang="en-US" dirty="0"/>
              <a:t>Understanding of the wiring system (NM vs. Conduit)</a:t>
            </a:r>
          </a:p>
          <a:p>
            <a:r>
              <a:rPr lang="en-US" dirty="0"/>
              <a:t>Understanding of the rules (Code)</a:t>
            </a:r>
          </a:p>
        </p:txBody>
      </p:sp>
      <p:sp>
        <p:nvSpPr>
          <p:cNvPr id="4" name="Footer Placeholder 3">
            <a:extLst>
              <a:ext uri="{FF2B5EF4-FFF2-40B4-BE49-F238E27FC236}">
                <a16:creationId xmlns:a16="http://schemas.microsoft.com/office/drawing/2014/main" id="{67DF3670-546D-FE92-62BA-436CA3B1EA75}"/>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2680073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82B1-49E5-3532-8ADE-C1ED7D7C27EE}"/>
              </a:ext>
            </a:extLst>
          </p:cNvPr>
          <p:cNvSpPr>
            <a:spLocks noGrp="1"/>
          </p:cNvSpPr>
          <p:nvPr>
            <p:ph type="title"/>
          </p:nvPr>
        </p:nvSpPr>
        <p:spPr/>
        <p:txBody>
          <a:bodyPr/>
          <a:lstStyle/>
          <a:p>
            <a:r>
              <a:rPr lang="en-US" dirty="0"/>
              <a:t>Color</a:t>
            </a:r>
          </a:p>
        </p:txBody>
      </p:sp>
      <p:sp>
        <p:nvSpPr>
          <p:cNvPr id="3" name="Content Placeholder 2">
            <a:extLst>
              <a:ext uri="{FF2B5EF4-FFF2-40B4-BE49-F238E27FC236}">
                <a16:creationId xmlns:a16="http://schemas.microsoft.com/office/drawing/2014/main" id="{79F61BAE-517A-D4DD-2B51-388B1F6CC039}"/>
              </a:ext>
            </a:extLst>
          </p:cNvPr>
          <p:cNvSpPr>
            <a:spLocks noGrp="1"/>
          </p:cNvSpPr>
          <p:nvPr>
            <p:ph idx="1"/>
          </p:nvPr>
        </p:nvSpPr>
        <p:spPr/>
        <p:txBody>
          <a:bodyPr/>
          <a:lstStyle/>
          <a:p>
            <a:r>
              <a:rPr lang="en-US" dirty="0"/>
              <a:t>Wire colors are standardized</a:t>
            </a:r>
          </a:p>
          <a:p>
            <a:pPr lvl="1"/>
            <a:r>
              <a:rPr lang="en-US" dirty="0"/>
              <a:t>Green or bare wire is ground</a:t>
            </a:r>
          </a:p>
          <a:p>
            <a:pPr lvl="1"/>
            <a:r>
              <a:rPr lang="en-US" dirty="0"/>
              <a:t>White is neutral</a:t>
            </a:r>
          </a:p>
          <a:p>
            <a:pPr lvl="1"/>
            <a:r>
              <a:rPr lang="en-US" dirty="0"/>
              <a:t>Any other color is “hot”</a:t>
            </a:r>
          </a:p>
          <a:p>
            <a:pPr lvl="1"/>
            <a:r>
              <a:rPr lang="en-US" dirty="0"/>
              <a:t>Wires may be marked with colored tape</a:t>
            </a:r>
          </a:p>
          <a:p>
            <a:r>
              <a:rPr lang="en-US" dirty="0"/>
              <a:t>Screws</a:t>
            </a:r>
          </a:p>
          <a:p>
            <a:pPr lvl="1"/>
            <a:r>
              <a:rPr lang="en-US" dirty="0"/>
              <a:t>Brass is hot</a:t>
            </a:r>
          </a:p>
          <a:p>
            <a:pPr lvl="1"/>
            <a:r>
              <a:rPr lang="en-US" dirty="0"/>
              <a:t>Silver is neutral</a:t>
            </a:r>
          </a:p>
          <a:p>
            <a:pPr lvl="1"/>
            <a:r>
              <a:rPr lang="en-US" dirty="0"/>
              <a:t>Green is ground</a:t>
            </a:r>
          </a:p>
          <a:p>
            <a:pPr lvl="1"/>
            <a:endParaRPr lang="en-US" dirty="0"/>
          </a:p>
        </p:txBody>
      </p:sp>
      <p:sp>
        <p:nvSpPr>
          <p:cNvPr id="4" name="Footer Placeholder 3">
            <a:extLst>
              <a:ext uri="{FF2B5EF4-FFF2-40B4-BE49-F238E27FC236}">
                <a16:creationId xmlns:a16="http://schemas.microsoft.com/office/drawing/2014/main" id="{DF007F03-4114-DC58-16B6-5616609C5FDB}"/>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1257816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C0767-C5AA-7965-E65E-304671526F35}"/>
              </a:ext>
            </a:extLst>
          </p:cNvPr>
          <p:cNvSpPr>
            <a:spLocks noGrp="1"/>
          </p:cNvSpPr>
          <p:nvPr>
            <p:ph type="title"/>
          </p:nvPr>
        </p:nvSpPr>
        <p:spPr/>
        <p:txBody>
          <a:bodyPr/>
          <a:lstStyle/>
          <a:p>
            <a:r>
              <a:rPr lang="en-US" dirty="0"/>
              <a:t>Screw terminals	</a:t>
            </a:r>
          </a:p>
        </p:txBody>
      </p:sp>
      <p:sp>
        <p:nvSpPr>
          <p:cNvPr id="3" name="Content Placeholder 2">
            <a:extLst>
              <a:ext uri="{FF2B5EF4-FFF2-40B4-BE49-F238E27FC236}">
                <a16:creationId xmlns:a16="http://schemas.microsoft.com/office/drawing/2014/main" id="{A0B8ABE8-1654-33B5-5C49-BC2E1DAAD2F8}"/>
              </a:ext>
            </a:extLst>
          </p:cNvPr>
          <p:cNvSpPr>
            <a:spLocks noGrp="1"/>
          </p:cNvSpPr>
          <p:nvPr>
            <p:ph idx="1"/>
          </p:nvPr>
        </p:nvSpPr>
        <p:spPr/>
        <p:txBody>
          <a:bodyPr/>
          <a:lstStyle/>
          <a:p>
            <a:r>
              <a:rPr lang="en-US" dirty="0"/>
              <a:t>Wire is wound clockwise so it tightens as screw is tightened</a:t>
            </a:r>
          </a:p>
          <a:p>
            <a:r>
              <a:rPr lang="en-US" dirty="0"/>
              <a:t>Bare wire goes ¾ of the way around the screw</a:t>
            </a:r>
          </a:p>
          <a:p>
            <a:r>
              <a:rPr lang="en-US" dirty="0"/>
              <a:t>Wire never overlaps</a:t>
            </a:r>
          </a:p>
          <a:p>
            <a:r>
              <a:rPr lang="en-US" dirty="0"/>
              <a:t>Bare wire does not protrude past the device</a:t>
            </a:r>
          </a:p>
          <a:p>
            <a:r>
              <a:rPr lang="en-US" dirty="0"/>
              <a:t>1 wire per screw</a:t>
            </a:r>
          </a:p>
        </p:txBody>
      </p:sp>
      <p:sp>
        <p:nvSpPr>
          <p:cNvPr id="4" name="Footer Placeholder 3">
            <a:extLst>
              <a:ext uri="{FF2B5EF4-FFF2-40B4-BE49-F238E27FC236}">
                <a16:creationId xmlns:a16="http://schemas.microsoft.com/office/drawing/2014/main" id="{3A9B8093-AD14-87ED-20B5-0931DBAF6AAF}"/>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147477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10BBF8-A0F1-3D8A-B7B3-2A74ECB98DD8}"/>
              </a:ext>
            </a:extLst>
          </p:cNvPr>
          <p:cNvSpPr>
            <a:spLocks noGrp="1"/>
          </p:cNvSpPr>
          <p:nvPr>
            <p:ph type="title"/>
          </p:nvPr>
        </p:nvSpPr>
        <p:spPr/>
        <p:txBody>
          <a:bodyPr/>
          <a:lstStyle/>
          <a:p>
            <a:r>
              <a:rPr lang="en-US" dirty="0"/>
              <a:t>Eye Demo – You can do this!</a:t>
            </a:r>
          </a:p>
        </p:txBody>
      </p:sp>
      <p:sp>
        <p:nvSpPr>
          <p:cNvPr id="4" name="Footer Placeholder 3">
            <a:extLst>
              <a:ext uri="{FF2B5EF4-FFF2-40B4-BE49-F238E27FC236}">
                <a16:creationId xmlns:a16="http://schemas.microsoft.com/office/drawing/2014/main" id="{5E704829-B1CF-336B-1998-43156C0781DD}"/>
              </a:ext>
            </a:extLst>
          </p:cNvPr>
          <p:cNvSpPr>
            <a:spLocks noGrp="1"/>
          </p:cNvSpPr>
          <p:nvPr>
            <p:ph type="ftr" sz="quarter" idx="11"/>
          </p:nvPr>
        </p:nvSpPr>
        <p:spPr/>
        <p:txBody>
          <a:bodyPr/>
          <a:lstStyle/>
          <a:p>
            <a:r>
              <a:rPr lang="en-US"/>
              <a:t>OATA June 20th, 2023</a:t>
            </a:r>
          </a:p>
        </p:txBody>
      </p:sp>
      <p:pic>
        <p:nvPicPr>
          <p:cNvPr id="6" name="Screw Terminal">
            <a:hlinkClick r:id="" action="ppaction://media"/>
            <a:extLst>
              <a:ext uri="{FF2B5EF4-FFF2-40B4-BE49-F238E27FC236}">
                <a16:creationId xmlns:a16="http://schemas.microsoft.com/office/drawing/2014/main" id="{05CE8613-55BB-DAC3-7A69-9B665C3CA9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9427" y="1905359"/>
            <a:ext cx="7160895" cy="4028003"/>
          </a:xfrm>
          <a:prstGeom prst="rect">
            <a:avLst/>
          </a:prstGeom>
        </p:spPr>
      </p:pic>
    </p:spTree>
    <p:extLst>
      <p:ext uri="{BB962C8B-B14F-4D97-AF65-F5344CB8AC3E}">
        <p14:creationId xmlns:p14="http://schemas.microsoft.com/office/powerpoint/2010/main" val="360642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C7C5-81AC-DFD2-8AFC-668257763CA1}"/>
              </a:ext>
            </a:extLst>
          </p:cNvPr>
          <p:cNvSpPr>
            <a:spLocks noGrp="1"/>
          </p:cNvSpPr>
          <p:nvPr>
            <p:ph type="title"/>
          </p:nvPr>
        </p:nvSpPr>
        <p:spPr/>
        <p:txBody>
          <a:bodyPr/>
          <a:lstStyle/>
          <a:p>
            <a:r>
              <a:rPr lang="en-US" dirty="0"/>
              <a:t>Wire Nuts</a:t>
            </a:r>
          </a:p>
        </p:txBody>
      </p:sp>
      <p:sp>
        <p:nvSpPr>
          <p:cNvPr id="3" name="Content Placeholder 2">
            <a:extLst>
              <a:ext uri="{FF2B5EF4-FFF2-40B4-BE49-F238E27FC236}">
                <a16:creationId xmlns:a16="http://schemas.microsoft.com/office/drawing/2014/main" id="{CBBB404B-EE2C-2F73-2637-9DACB0D18DC1}"/>
              </a:ext>
            </a:extLst>
          </p:cNvPr>
          <p:cNvSpPr>
            <a:spLocks noGrp="1"/>
          </p:cNvSpPr>
          <p:nvPr>
            <p:ph idx="1"/>
          </p:nvPr>
        </p:nvSpPr>
        <p:spPr/>
        <p:txBody>
          <a:bodyPr/>
          <a:lstStyle/>
          <a:p>
            <a:r>
              <a:rPr lang="en-US" dirty="0"/>
              <a:t>Nut is properly sized for the number of wires (see box)</a:t>
            </a:r>
          </a:p>
          <a:p>
            <a:r>
              <a:rPr lang="en-US" dirty="0"/>
              <a:t>Nuts are tight on all wires (pull test)</a:t>
            </a:r>
          </a:p>
          <a:p>
            <a:r>
              <a:rPr lang="en-US" dirty="0"/>
              <a:t>Bare wire does not extend past the “skirt” of the wire nut.</a:t>
            </a:r>
          </a:p>
          <a:p>
            <a:r>
              <a:rPr lang="en-US" dirty="0"/>
              <a:t>Wires must always be connected in a box</a:t>
            </a:r>
          </a:p>
          <a:p>
            <a:pPr lvl="1"/>
            <a:r>
              <a:rPr lang="en-US" dirty="0"/>
              <a:t>This ensures that a bad connection cannot start a fire</a:t>
            </a:r>
          </a:p>
        </p:txBody>
      </p:sp>
      <p:sp>
        <p:nvSpPr>
          <p:cNvPr id="4" name="Footer Placeholder 3">
            <a:extLst>
              <a:ext uri="{FF2B5EF4-FFF2-40B4-BE49-F238E27FC236}">
                <a16:creationId xmlns:a16="http://schemas.microsoft.com/office/drawing/2014/main" id="{141F2EEC-675F-A8FD-025A-8F8E5024FE54}"/>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161141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8C02-6FB8-8806-B6E2-F58A429B0231}"/>
              </a:ext>
            </a:extLst>
          </p:cNvPr>
          <p:cNvSpPr>
            <a:spLocks noGrp="1"/>
          </p:cNvSpPr>
          <p:nvPr>
            <p:ph type="title"/>
          </p:nvPr>
        </p:nvSpPr>
        <p:spPr/>
        <p:txBody>
          <a:bodyPr/>
          <a:lstStyle/>
          <a:p>
            <a:r>
              <a:rPr lang="en-US" dirty="0"/>
              <a:t>Conductor Length</a:t>
            </a:r>
          </a:p>
        </p:txBody>
      </p:sp>
      <p:sp>
        <p:nvSpPr>
          <p:cNvPr id="3" name="Content Placeholder 2">
            <a:extLst>
              <a:ext uri="{FF2B5EF4-FFF2-40B4-BE49-F238E27FC236}">
                <a16:creationId xmlns:a16="http://schemas.microsoft.com/office/drawing/2014/main" id="{E431403C-5646-4C1C-4D7F-4BAF49D3B2EB}"/>
              </a:ext>
            </a:extLst>
          </p:cNvPr>
          <p:cNvSpPr>
            <a:spLocks noGrp="1"/>
          </p:cNvSpPr>
          <p:nvPr>
            <p:ph idx="1"/>
          </p:nvPr>
        </p:nvSpPr>
        <p:spPr/>
        <p:txBody>
          <a:bodyPr/>
          <a:lstStyle/>
          <a:p>
            <a:r>
              <a:rPr lang="en-US" dirty="0"/>
              <a:t>6” of conductor should extend from the box</a:t>
            </a:r>
          </a:p>
          <a:p>
            <a:r>
              <a:rPr lang="en-US" dirty="0"/>
              <a:t>This allows re-wiring in the future</a:t>
            </a:r>
          </a:p>
          <a:p>
            <a:r>
              <a:rPr lang="en-US" dirty="0"/>
              <a:t>The most common problem students have is short wires</a:t>
            </a:r>
          </a:p>
          <a:p>
            <a:endParaRPr lang="en-US" dirty="0"/>
          </a:p>
        </p:txBody>
      </p:sp>
      <p:sp>
        <p:nvSpPr>
          <p:cNvPr id="4" name="Footer Placeholder 3">
            <a:extLst>
              <a:ext uri="{FF2B5EF4-FFF2-40B4-BE49-F238E27FC236}">
                <a16:creationId xmlns:a16="http://schemas.microsoft.com/office/drawing/2014/main" id="{46A1C895-D57E-8FB4-4811-F16D545D6062}"/>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1201283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7DF5E9-D019-0BEA-2073-EF58F8A3C0F8}"/>
              </a:ext>
            </a:extLst>
          </p:cNvPr>
          <p:cNvSpPr>
            <a:spLocks noGrp="1"/>
          </p:cNvSpPr>
          <p:nvPr>
            <p:ph type="title"/>
          </p:nvPr>
        </p:nvSpPr>
        <p:spPr/>
        <p:txBody>
          <a:bodyPr/>
          <a:lstStyle/>
          <a:p>
            <a:r>
              <a:rPr lang="en-US" dirty="0"/>
              <a:t>This is a problem…</a:t>
            </a:r>
          </a:p>
        </p:txBody>
      </p:sp>
      <p:sp>
        <p:nvSpPr>
          <p:cNvPr id="4" name="Footer Placeholder 3">
            <a:extLst>
              <a:ext uri="{FF2B5EF4-FFF2-40B4-BE49-F238E27FC236}">
                <a16:creationId xmlns:a16="http://schemas.microsoft.com/office/drawing/2014/main" id="{2ADA2532-04DE-CFBF-AE27-BF1EAE3CB2E6}"/>
              </a:ext>
            </a:extLst>
          </p:cNvPr>
          <p:cNvSpPr>
            <a:spLocks noGrp="1"/>
          </p:cNvSpPr>
          <p:nvPr>
            <p:ph type="ftr" sz="quarter" idx="11"/>
          </p:nvPr>
        </p:nvSpPr>
        <p:spPr/>
        <p:txBody>
          <a:bodyPr/>
          <a:lstStyle/>
          <a:p>
            <a:r>
              <a:rPr lang="en-US"/>
              <a:t>OATA June 20th, 2023</a:t>
            </a:r>
          </a:p>
        </p:txBody>
      </p:sp>
      <p:pic>
        <p:nvPicPr>
          <p:cNvPr id="7" name="Picture 6" descr="A picture containing tool, outdoor, broken, container&#10;&#10;Description automatically generated">
            <a:extLst>
              <a:ext uri="{FF2B5EF4-FFF2-40B4-BE49-F238E27FC236}">
                <a16:creationId xmlns:a16="http://schemas.microsoft.com/office/drawing/2014/main" id="{9B9B2BBD-D5EC-ABFC-F001-10A504FB3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7174"/>
            <a:ext cx="9144000" cy="4114800"/>
          </a:xfrm>
          <a:prstGeom prst="rect">
            <a:avLst/>
          </a:prstGeom>
        </p:spPr>
      </p:pic>
    </p:spTree>
    <p:extLst>
      <p:ext uri="{BB962C8B-B14F-4D97-AF65-F5344CB8AC3E}">
        <p14:creationId xmlns:p14="http://schemas.microsoft.com/office/powerpoint/2010/main" val="425619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5DA8-E29A-D663-C1EE-74F7D95D734F}"/>
              </a:ext>
            </a:extLst>
          </p:cNvPr>
          <p:cNvSpPr>
            <a:spLocks noGrp="1"/>
          </p:cNvSpPr>
          <p:nvPr>
            <p:ph type="title"/>
          </p:nvPr>
        </p:nvSpPr>
        <p:spPr/>
        <p:txBody>
          <a:bodyPr/>
          <a:lstStyle/>
          <a:p>
            <a:r>
              <a:rPr lang="en-US" dirty="0"/>
              <a:t>Wire Size</a:t>
            </a:r>
          </a:p>
        </p:txBody>
      </p:sp>
      <p:sp>
        <p:nvSpPr>
          <p:cNvPr id="3" name="Content Placeholder 2">
            <a:extLst>
              <a:ext uri="{FF2B5EF4-FFF2-40B4-BE49-F238E27FC236}">
                <a16:creationId xmlns:a16="http://schemas.microsoft.com/office/drawing/2014/main" id="{2DC32987-DC6E-57D6-61BE-33A6F895FFBD}"/>
              </a:ext>
            </a:extLst>
          </p:cNvPr>
          <p:cNvSpPr>
            <a:spLocks noGrp="1"/>
          </p:cNvSpPr>
          <p:nvPr>
            <p:ph idx="1"/>
          </p:nvPr>
        </p:nvSpPr>
        <p:spPr/>
        <p:txBody>
          <a:bodyPr/>
          <a:lstStyle/>
          <a:p>
            <a:r>
              <a:rPr lang="en-US" dirty="0"/>
              <a:t>Wires are protected by current overload devices (breakers)</a:t>
            </a:r>
          </a:p>
          <a:p>
            <a:r>
              <a:rPr lang="en-US" dirty="0"/>
              <a:t>Minimum wire sizes</a:t>
            </a:r>
          </a:p>
          <a:p>
            <a:pPr lvl="1"/>
            <a:r>
              <a:rPr lang="en-US" dirty="0"/>
              <a:t>15A Breaker – 14 gauge wire</a:t>
            </a:r>
          </a:p>
          <a:p>
            <a:pPr lvl="1"/>
            <a:r>
              <a:rPr lang="en-US" dirty="0"/>
              <a:t>20A Breaker – 12 gauge wire</a:t>
            </a:r>
          </a:p>
          <a:p>
            <a:pPr lvl="1"/>
            <a:r>
              <a:rPr lang="en-US" dirty="0"/>
              <a:t>30A Breaker – 10 gauge wire</a:t>
            </a:r>
          </a:p>
          <a:p>
            <a:r>
              <a:rPr lang="en-US" dirty="0"/>
              <a:t>Larger wire may be used to minimize voltage loss</a:t>
            </a:r>
          </a:p>
        </p:txBody>
      </p:sp>
      <p:sp>
        <p:nvSpPr>
          <p:cNvPr id="4" name="Footer Placeholder 3">
            <a:extLst>
              <a:ext uri="{FF2B5EF4-FFF2-40B4-BE49-F238E27FC236}">
                <a16:creationId xmlns:a16="http://schemas.microsoft.com/office/drawing/2014/main" id="{51C842F4-D730-9612-359F-698D1907DDC2}"/>
              </a:ext>
            </a:extLst>
          </p:cNvPr>
          <p:cNvSpPr>
            <a:spLocks noGrp="1"/>
          </p:cNvSpPr>
          <p:nvPr>
            <p:ph type="ftr" sz="quarter" idx="11"/>
          </p:nvPr>
        </p:nvSpPr>
        <p:spPr/>
        <p:txBody>
          <a:bodyPr/>
          <a:lstStyle/>
          <a:p>
            <a:r>
              <a:rPr lang="en-US"/>
              <a:t>OATA June 20th, 2023</a:t>
            </a:r>
          </a:p>
        </p:txBody>
      </p:sp>
    </p:spTree>
    <p:extLst>
      <p:ext uri="{BB962C8B-B14F-4D97-AF65-F5344CB8AC3E}">
        <p14:creationId xmlns:p14="http://schemas.microsoft.com/office/powerpoint/2010/main" val="2274767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2211</TotalTime>
  <Words>1007</Words>
  <Application>Microsoft Office PowerPoint</Application>
  <PresentationFormat>On-screen Show (4:3)</PresentationFormat>
  <Paragraphs>135</Paragraphs>
  <Slides>19</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Basic Wiring Rules</vt:lpstr>
      <vt:lpstr>Actual Wiring Requires</vt:lpstr>
      <vt:lpstr>Color</vt:lpstr>
      <vt:lpstr>Screw terminals </vt:lpstr>
      <vt:lpstr>Eye Demo – You can do this!</vt:lpstr>
      <vt:lpstr>Wire Nuts</vt:lpstr>
      <vt:lpstr>Conductor Length</vt:lpstr>
      <vt:lpstr>This is a problem…</vt:lpstr>
      <vt:lpstr>Wire Size</vt:lpstr>
      <vt:lpstr>Grounding</vt:lpstr>
      <vt:lpstr>NM Cable vs. Conduit</vt:lpstr>
      <vt:lpstr>Non-Metallic (NM) Cable </vt:lpstr>
      <vt:lpstr>Wiring with NM Cable</vt:lpstr>
      <vt:lpstr>Conduit wiring</vt:lpstr>
      <vt:lpstr>Typical Uses</vt:lpstr>
      <vt:lpstr>Metal Boxes</vt:lpstr>
      <vt:lpstr>Wire in Conduit</vt:lpstr>
      <vt:lpstr>NEC / Local Codes / Conventions</vt:lpstr>
      <vt:lpstr>Teaching Tips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OATA Electrical Workshop</dc:title>
  <dc:creator>Michael Spiess</dc:creator>
  <cp:lastModifiedBy>Michael Spiess</cp:lastModifiedBy>
  <cp:revision>16</cp:revision>
  <dcterms:created xsi:type="dcterms:W3CDTF">2023-05-26T12:24:34Z</dcterms:created>
  <dcterms:modified xsi:type="dcterms:W3CDTF">2023-06-16T13:48:08Z</dcterms:modified>
</cp:coreProperties>
</file>