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7" r:id="rId4"/>
    <p:sldId id="268" r:id="rId5"/>
    <p:sldId id="269" r:id="rId6"/>
    <p:sldId id="265" r:id="rId7"/>
    <p:sldId id="264" r:id="rId8"/>
    <p:sldId id="266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9C82-32F5-448C-BA32-9E2FD5D41C7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349CC-7DAA-43AC-9EA8-EB5D0139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5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ECE7-A73F-D509-3A10-495107467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3A848-641C-6B3A-BC96-89CA745BA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0C42B-84B3-A052-7E03-2E4BCD8F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D6B3-2344-448C-AE34-FE0C1CBA1126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34B3-115A-10CB-43F7-EF7D76DC3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BDB9-9864-5D9E-E2D9-45FF4DF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448B-E061-F577-B721-54648206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879C5-F123-8BE1-32A6-095065BBC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E4855-BF3B-0711-996A-025F627B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E6C0-745B-40BA-B0A0-E7334EA22A0F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68E8A-E6DA-76DC-47A6-AE3D0C06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B7C8E-0DA8-1DF0-02AA-CA20F811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1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59FC3-23DE-373D-C142-E7B8325AA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60B69-B2E0-F608-1811-8DD8A723E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34D7C-4B3F-233D-FA51-BD80CFBA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A4CF-438A-4641-B602-9EF23E43DDB5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BEF17-7623-5FB5-764E-9601F1E6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BB5C-21A8-E5BE-7D4D-883397E8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ED77-C60A-BBDF-D194-826CCBE1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F9B6-0DD7-6E6A-86A2-5F749B7B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C16EB-BE0F-8FDD-CA21-EC082C28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BE5D-765E-4210-B2C6-D67561E57E5B}" type="datetime1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6929D-84C6-2AAB-B3EE-00E18922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2DE83-2406-CF4F-7214-A03C7551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C273-A41D-0D11-1BAC-C4306EF1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D037-64F6-6C8B-5F74-5918AB63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B121D-8CE6-DE83-C536-F506ACE4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EF44-62A9-44E1-BABE-D8CD26522AFB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97ADB-E9CA-98E6-7514-6CC64834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328F-2A40-A9DC-E7E5-09280168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1431-A567-2C8D-3EB3-19FAF650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6B54-0D2F-7AFD-5955-F34968B07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74D34-0CA5-51C9-A3BB-EE30FD49C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46D6F-14E1-1544-7063-03FEADBF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DB0-1B1B-4ECF-81E0-40B95555736B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7E3C8-3205-A190-F9DA-A21A3729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AEEFD-E1BE-1DAE-4600-EF5E7F1D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C4E9-F659-171B-DAF2-2D2B2D91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B08F5-1FA2-0579-07B1-F69FBAC47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86119-3923-BC60-7C97-99A343B70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FFFF5-E463-420C-FAD3-40268FB21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2AE6C-9F23-6638-DECE-299A51391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82CA1-8B94-04E8-CDA5-D5E65574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181E-6F34-4BAB-9014-3BBCDD994D4E}" type="datetime1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DAFA3-5B8B-923B-4E13-D8717D1E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CFD58-0582-3C89-10DC-B812522A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B790-11F2-79CC-CF15-86B5505E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FF438-6188-7CD2-1537-CEE7A568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A410-A6EF-4C41-8A83-EDFB3F483293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FD2B7-15B7-67CE-3DE7-DEBAF595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A55DE-434C-800E-EBCA-C8C40BF4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5DDF5-AB2F-66AF-E01B-DA2AFDF5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8EB-F5A2-4897-AF31-ACE37E01D1D3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793C3-8EED-2AAF-EB8F-56708280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4F763-B794-5046-BC6C-15120477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8FA2-D69E-512A-596B-9DEF855B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0DDD0-3465-3FEF-34ED-0A2AA54F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2A54D-0AAC-F592-36D5-7D58B2EE0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0380-4AC2-5981-3842-20E170ED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90A4-26C1-4875-9361-321E1C848DEE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F7E68-D56E-8312-9858-10D59468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06A4E-08AC-086D-2648-B9CC40CA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EB24-244E-5D0B-A098-915CCE85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CA9F4-508C-91A3-3B41-91A207B7A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F8C03-6200-27D1-9367-1DE991DB7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3AC5B-1C55-6C25-E9E0-13305F44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92B8-394D-4724-8F92-CEEC8E87AC23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A75D3-0F99-1935-0AD1-3D748A70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214C0-86D4-95D2-D1CE-779D4A8A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94A1D-FAC2-7388-CC52-5ADD771E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60" y="365126"/>
            <a:ext cx="7068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E6808-C766-DADF-0C94-BDAFB2378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926F-6449-038B-5A5C-FE798FF8A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5D05-E77C-42B0-AA42-E30E767E1141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D83A-90D4-1537-9CD9-0BF51D941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AB322-FD33-43EC-D14A-EADD66C43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Flat Illustration of a Light Bulb Graphic by sijadesain · Creative Fabrica">
            <a:extLst>
              <a:ext uri="{FF2B5EF4-FFF2-40B4-BE49-F238E27FC236}">
                <a16:creationId xmlns:a16="http://schemas.microsoft.com/office/drawing/2014/main" id="{FEF5DAF3-530E-6D0A-BAC6-F005B7400F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r="26774" b="14782"/>
          <a:stretch/>
        </p:blipFill>
        <p:spPr bwMode="auto">
          <a:xfrm>
            <a:off x="443883" y="365126"/>
            <a:ext cx="790114" cy="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749F-480C-6B93-8B93-9C797683D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Panel Wiring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6BFF8-6F24-8EC2-07B4-8D1190AA8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302611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29FA-A226-6A6B-AF40-BF6A3F8D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Panels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A989-F69E-7DC9-C229-4C2333AFD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Entrance Panel (SEP)</a:t>
            </a:r>
          </a:p>
          <a:p>
            <a:pPr lvl="1"/>
            <a:r>
              <a:rPr lang="en-US" dirty="0"/>
              <a:t>100 A +</a:t>
            </a:r>
          </a:p>
          <a:p>
            <a:pPr lvl="1"/>
            <a:r>
              <a:rPr lang="en-US" dirty="0"/>
              <a:t>Ground and Neutral and bonded</a:t>
            </a:r>
          </a:p>
          <a:p>
            <a:pPr lvl="1"/>
            <a:r>
              <a:rPr lang="en-US" dirty="0"/>
              <a:t>Panel is grounded to “earth ground”</a:t>
            </a:r>
          </a:p>
          <a:p>
            <a:r>
              <a:rPr lang="en-US" dirty="0"/>
              <a:t>Sub Panels</a:t>
            </a:r>
          </a:p>
          <a:p>
            <a:pPr lvl="1"/>
            <a:r>
              <a:rPr lang="en-US" dirty="0"/>
              <a:t>Serviced from another panel</a:t>
            </a:r>
          </a:p>
          <a:p>
            <a:pPr lvl="1"/>
            <a:r>
              <a:rPr lang="en-US" dirty="0"/>
              <a:t>Typically 60A + </a:t>
            </a:r>
          </a:p>
          <a:p>
            <a:pPr lvl="1"/>
            <a:r>
              <a:rPr lang="en-US" dirty="0"/>
              <a:t>Neutral and Ground are separate</a:t>
            </a:r>
          </a:p>
          <a:p>
            <a:r>
              <a:rPr lang="en-US" dirty="0"/>
              <a:t>Shutoff / Disconnect</a:t>
            </a:r>
          </a:p>
          <a:p>
            <a:pPr lvl="1"/>
            <a:r>
              <a:rPr lang="en-US" dirty="0"/>
              <a:t>Single circuit (ex A/C or Pump)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5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6E1-E550-10F0-3368-BEA579DE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83F94-07AF-87A6-CB5D-1F8AC635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pic>
        <p:nvPicPr>
          <p:cNvPr id="1026" name="Picture 2" descr="Square D - SC1624M100S Homeline 100-Amp 16-Space 24-Circuit Outdoor Surface  Mount Main Breaker Combination Service Entrance Device - Electrical Meter  Sockets - Amazon.com">
            <a:extLst>
              <a:ext uri="{FF2B5EF4-FFF2-40B4-BE49-F238E27FC236}">
                <a16:creationId xmlns:a16="http://schemas.microsoft.com/office/drawing/2014/main" id="{CB9E9E5B-35F9-180F-28FB-1DDD3818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0" y="1690689"/>
            <a:ext cx="270795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quare-D QO124M100PC Main Breaker Installed Load Center, QO, 100A -  Walmart.com">
            <a:extLst>
              <a:ext uri="{FF2B5EF4-FFF2-40B4-BE49-F238E27FC236}">
                <a16:creationId xmlns:a16="http://schemas.microsoft.com/office/drawing/2014/main" id="{772708DD-8A68-CE1C-96B5-A901060E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39" y="1427959"/>
            <a:ext cx="4652961" cy="4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3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344B-0155-460B-B8F5-096F7536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Panel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4049-BDBE-3D39-AD78-566BE168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pic>
        <p:nvPicPr>
          <p:cNvPr id="2050" name="Picture 2" descr="Indoor Main Lug Load Center 100 Amp Electrical Sub-Panel Box 6 Space 12  Circuit - Walmart.com">
            <a:extLst>
              <a:ext uri="{FF2B5EF4-FFF2-40B4-BE49-F238E27FC236}">
                <a16:creationId xmlns:a16="http://schemas.microsoft.com/office/drawing/2014/main" id="{B8BFBFA8-0160-961D-A351-C96E99EC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1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DAB3-4651-03FD-9C05-47F4D958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BFD07-96FE-2903-B531-CE91631C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pic>
        <p:nvPicPr>
          <p:cNvPr id="3074" name="Picture 2" descr="Safety switches | Electrical Disconnects | Knife Blade | EXO | Eaton">
            <a:extLst>
              <a:ext uri="{FF2B5EF4-FFF2-40B4-BE49-F238E27FC236}">
                <a16:creationId xmlns:a16="http://schemas.microsoft.com/office/drawing/2014/main" id="{91589D6B-B49E-7993-9482-B8BE9726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44444"/>
            <a:ext cx="4265806" cy="426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A090-BB2B-A7B3-13C1-4BADA521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/ Branch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60E69-336A-F6E9-D79B-54F029BA8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Panels provide distribution of power</a:t>
            </a:r>
          </a:p>
          <a:p>
            <a:r>
              <a:rPr lang="en-US" dirty="0"/>
              <a:t>Some basic residential circuit requirements</a:t>
            </a:r>
          </a:p>
          <a:p>
            <a:pPr lvl="1"/>
            <a:r>
              <a:rPr lang="en-US" dirty="0"/>
              <a:t>Kitchens – Two 20A</a:t>
            </a:r>
          </a:p>
          <a:p>
            <a:pPr lvl="1"/>
            <a:r>
              <a:rPr lang="en-US" dirty="0"/>
              <a:t>Single serving: dishwasher, microwave, washing machine</a:t>
            </a:r>
          </a:p>
          <a:p>
            <a:r>
              <a:rPr lang="en-US" dirty="0"/>
              <a:t>“lighting” circuits commonly serve lights and receptacles in an area like a bedroom or living room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88DBA-6C7E-CD61-4EE3-C1B7FB83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47104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4BA0-6774-36AA-C5D5-BC1412C5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F8D-6DDF-3DB8-04BF-E8CC4EAF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Panels protect the wiring from overheating in the event of a short or overload.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B18D3-F5A8-B749-6EBA-CCD60130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57738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CA71-565B-FBCF-28E9-BF5FCAB0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Breaker Types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6180-420B-2B4F-A4F2-DBD5EBB1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 (120V) are attached to one “leg” of the service</a:t>
            </a:r>
          </a:p>
          <a:p>
            <a:r>
              <a:rPr lang="en-US" dirty="0"/>
              <a:t>Double Pole (240V) are attached to both “legs” of the service.  Must be tied together. </a:t>
            </a:r>
          </a:p>
          <a:p>
            <a:r>
              <a:rPr lang="en-US" dirty="0"/>
              <a:t>“thin” breakers are two breakers attached to a single leg  </a:t>
            </a:r>
          </a:p>
          <a:p>
            <a:r>
              <a:rPr lang="en-US" dirty="0"/>
              <a:t>Arc Fault Circuit Interrupters (AFCI)  - Used in living areas.  Detects arcing in the circuit which could cause a fire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6F506-B2B9-88CA-9EA9-941EC0DD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77948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EBB5-254F-10F7-195B-C6C2A197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Breakers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E6DD2-F132-DEEC-C32E-F446F6828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pic>
        <p:nvPicPr>
          <p:cNvPr id="4098" name="Picture 2" descr="GE Q-Line THQL 20-Amp 1-Pole Standard Trip Circuit Breaker in the Circuit  Breakers department at Lowes.com">
            <a:extLst>
              <a:ext uri="{FF2B5EF4-FFF2-40B4-BE49-F238E27FC236}">
                <a16:creationId xmlns:a16="http://schemas.microsoft.com/office/drawing/2014/main" id="{EDF4DFC1-E2BC-0B00-626B-E5C5E988B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6" r="19315"/>
          <a:stretch/>
        </p:blipFill>
        <p:spPr bwMode="auto">
          <a:xfrm>
            <a:off x="302666" y="1951464"/>
            <a:ext cx="2288788" cy="38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E Q-Line THQL 30-Amp 2-Pole Standard Trip Circuit Breaker in the Circuit  Breakers department at Lowes.com">
            <a:extLst>
              <a:ext uri="{FF2B5EF4-FFF2-40B4-BE49-F238E27FC236}">
                <a16:creationId xmlns:a16="http://schemas.microsoft.com/office/drawing/2014/main" id="{7FC8CF0E-A863-3B04-4B43-24F554062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8940" r="13442" b="5386"/>
          <a:stretch/>
        </p:blipFill>
        <p:spPr bwMode="auto">
          <a:xfrm>
            <a:off x="2548404" y="2128449"/>
            <a:ext cx="3121436" cy="36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quare D QO 2-20 Amp Single-Pole Tandem Circuit Breaker QO2020C - The Home  Depot">
            <a:extLst>
              <a:ext uri="{FF2B5EF4-FFF2-40B4-BE49-F238E27FC236}">
                <a16:creationId xmlns:a16="http://schemas.microsoft.com/office/drawing/2014/main" id="{611F8681-B8FF-801A-99D4-200B7A7B9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0" r="36992"/>
          <a:stretch/>
        </p:blipFill>
        <p:spPr bwMode="auto">
          <a:xfrm>
            <a:off x="5626789" y="1989060"/>
            <a:ext cx="976521" cy="3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quare D QO 15 Amp Single-Pole Combination Arc Fault Circuit Breaker(QO115CAFIC)  QO115CAFIC - The Home Depot">
            <a:extLst>
              <a:ext uri="{FF2B5EF4-FFF2-40B4-BE49-F238E27FC236}">
                <a16:creationId xmlns:a16="http://schemas.microsoft.com/office/drawing/2014/main" id="{94B8BE27-6B43-6789-4CBB-19D920506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35561"/>
          <a:stretch/>
        </p:blipFill>
        <p:spPr bwMode="auto">
          <a:xfrm>
            <a:off x="6998784" y="1989060"/>
            <a:ext cx="1626576" cy="3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8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232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Panel Wiring</vt:lpstr>
      <vt:lpstr>Types Panels</vt:lpstr>
      <vt:lpstr>SEP</vt:lpstr>
      <vt:lpstr>Sub Panel</vt:lpstr>
      <vt:lpstr>Disconnect</vt:lpstr>
      <vt:lpstr>Distribution / Branch Circuits</vt:lpstr>
      <vt:lpstr>Overload Protection</vt:lpstr>
      <vt:lpstr>Breaker Types </vt:lpstr>
      <vt:lpstr>Circuit Breakers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OATA Electrical Workshop</dc:title>
  <dc:creator>Michael Spiess</dc:creator>
  <cp:lastModifiedBy>Michael Spiess</cp:lastModifiedBy>
  <cp:revision>7</cp:revision>
  <dcterms:created xsi:type="dcterms:W3CDTF">2023-05-26T12:24:34Z</dcterms:created>
  <dcterms:modified xsi:type="dcterms:W3CDTF">2023-06-16T14:10:23Z</dcterms:modified>
</cp:coreProperties>
</file>