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4"/>
  </p:notesMasterIdLst>
  <p:sldIdLst>
    <p:sldId id="299" r:id="rId2"/>
    <p:sldId id="268" r:id="rId3"/>
    <p:sldId id="267" r:id="rId4"/>
    <p:sldId id="290" r:id="rId5"/>
    <p:sldId id="284" r:id="rId6"/>
    <p:sldId id="291" r:id="rId7"/>
    <p:sldId id="292" r:id="rId8"/>
    <p:sldId id="300" r:id="rId9"/>
    <p:sldId id="282" r:id="rId10"/>
    <p:sldId id="293" r:id="rId11"/>
    <p:sldId id="294" r:id="rId12"/>
    <p:sldId id="286" r:id="rId13"/>
    <p:sldId id="302" r:id="rId14"/>
    <p:sldId id="283" r:id="rId15"/>
    <p:sldId id="301" r:id="rId16"/>
    <p:sldId id="287" r:id="rId17"/>
    <p:sldId id="289" r:id="rId18"/>
    <p:sldId id="288" r:id="rId19"/>
    <p:sldId id="285" r:id="rId20"/>
    <p:sldId id="296" r:id="rId21"/>
    <p:sldId id="297" r:id="rId22"/>
    <p:sldId id="298" r:id="rId23"/>
    <p:sldId id="303" r:id="rId24"/>
    <p:sldId id="304" r:id="rId25"/>
    <p:sldId id="305" r:id="rId26"/>
    <p:sldId id="307" r:id="rId27"/>
    <p:sldId id="308" r:id="rId28"/>
    <p:sldId id="309" r:id="rId29"/>
    <p:sldId id="311" r:id="rId30"/>
    <p:sldId id="315" r:id="rId31"/>
    <p:sldId id="316" r:id="rId32"/>
    <p:sldId id="318"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24" autoAdjust="0"/>
  </p:normalViewPr>
  <p:slideViewPr>
    <p:cSldViewPr>
      <p:cViewPr varScale="1">
        <p:scale>
          <a:sx n="92" d="100"/>
          <a:sy n="92" d="100"/>
        </p:scale>
        <p:origin x="167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08242E-1F69-42BD-8A0E-6E6DAE92465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a:extLst>
              <a:ext uri="{FF2B5EF4-FFF2-40B4-BE49-F238E27FC236}">
                <a16:creationId xmlns:a16="http://schemas.microsoft.com/office/drawing/2014/main" id="{EB79A76F-5CE2-41FC-B872-69C8F9D79EB0}"/>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325B15B-1AFE-4C05-9132-291F9F3B200C}" type="datetimeFigureOut">
              <a:rPr lang="en-US"/>
              <a:pPr>
                <a:defRPr/>
              </a:pPr>
              <a:t>7/31/2022</a:t>
            </a:fld>
            <a:endParaRPr lang="en-US"/>
          </a:p>
        </p:txBody>
      </p:sp>
      <p:sp>
        <p:nvSpPr>
          <p:cNvPr id="4" name="Slide Image Placeholder 3">
            <a:extLst>
              <a:ext uri="{FF2B5EF4-FFF2-40B4-BE49-F238E27FC236}">
                <a16:creationId xmlns:a16="http://schemas.microsoft.com/office/drawing/2014/main" id="{9CD9BCE4-C384-4135-995F-3E38B49D31B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C37A1E5-4F85-4C38-A22A-D041B2EC3A5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7DA75F4-FACB-47F0-AB71-8FDFC456A46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349A791C-3EF1-4FC3-A9C0-2D3E4F70C09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1FB7230-8228-4F13-844F-4A20AE9B8E70}"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a:t>
            </a:fld>
            <a:endParaRPr lang="en-US" altLang="en-US"/>
          </a:p>
        </p:txBody>
      </p:sp>
    </p:spTree>
    <p:extLst>
      <p:ext uri="{BB962C8B-B14F-4D97-AF65-F5344CB8AC3E}">
        <p14:creationId xmlns:p14="http://schemas.microsoft.com/office/powerpoint/2010/main" val="4124314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how telescope can be rotated up and down to measure vertical angles.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10</a:t>
            </a:fld>
            <a:endParaRPr lang="en-US" altLang="en-US"/>
          </a:p>
        </p:txBody>
      </p:sp>
    </p:spTree>
    <p:extLst>
      <p:ext uri="{BB962C8B-B14F-4D97-AF65-F5344CB8AC3E}">
        <p14:creationId xmlns:p14="http://schemas.microsoft.com/office/powerpoint/2010/main" val="2601813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for these in use around highway construction.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11</a:t>
            </a:fld>
            <a:endParaRPr lang="en-US" altLang="en-US"/>
          </a:p>
        </p:txBody>
      </p:sp>
    </p:spTree>
    <p:extLst>
      <p:ext uri="{BB962C8B-B14F-4D97-AF65-F5344CB8AC3E}">
        <p14:creationId xmlns:p14="http://schemas.microsoft.com/office/powerpoint/2010/main" val="3129646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12</a:t>
            </a:fld>
            <a:endParaRPr lang="en-US" altLang="en-US"/>
          </a:p>
        </p:txBody>
      </p:sp>
    </p:spTree>
    <p:extLst>
      <p:ext uri="{BB962C8B-B14F-4D97-AF65-F5344CB8AC3E}">
        <p14:creationId xmlns:p14="http://schemas.microsoft.com/office/powerpoint/2010/main" val="652240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GPS base station with antenna (left) and rover (right)</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13</a:t>
            </a:fld>
            <a:endParaRPr lang="en-US" altLang="en-US"/>
          </a:p>
        </p:txBody>
      </p:sp>
    </p:spTree>
    <p:extLst>
      <p:ext uri="{BB962C8B-B14F-4D97-AF65-F5344CB8AC3E}">
        <p14:creationId xmlns:p14="http://schemas.microsoft.com/office/powerpoint/2010/main" val="1132022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14</a:t>
            </a:fld>
            <a:endParaRPr lang="en-US" altLang="en-US"/>
          </a:p>
        </p:txBody>
      </p:sp>
    </p:spTree>
    <p:extLst>
      <p:ext uri="{BB962C8B-B14F-4D97-AF65-F5344CB8AC3E}">
        <p14:creationId xmlns:p14="http://schemas.microsoft.com/office/powerpoint/2010/main" val="3458557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useful is training the rodman to hold the rod plumb.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15</a:t>
            </a:fld>
            <a:endParaRPr lang="en-US" altLang="en-US"/>
          </a:p>
        </p:txBody>
      </p:sp>
    </p:spTree>
    <p:extLst>
      <p:ext uri="{BB962C8B-B14F-4D97-AF65-F5344CB8AC3E}">
        <p14:creationId xmlns:p14="http://schemas.microsoft.com/office/powerpoint/2010/main" val="2997291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16</a:t>
            </a:fld>
            <a:endParaRPr lang="en-US" altLang="en-US"/>
          </a:p>
        </p:txBody>
      </p:sp>
    </p:spTree>
    <p:extLst>
      <p:ext uri="{BB962C8B-B14F-4D97-AF65-F5344CB8AC3E}">
        <p14:creationId xmlns:p14="http://schemas.microsoft.com/office/powerpoint/2010/main" val="1840534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17</a:t>
            </a:fld>
            <a:endParaRPr lang="en-US" altLang="en-US"/>
          </a:p>
        </p:txBody>
      </p:sp>
    </p:spTree>
    <p:extLst>
      <p:ext uri="{BB962C8B-B14F-4D97-AF65-F5344CB8AC3E}">
        <p14:creationId xmlns:p14="http://schemas.microsoft.com/office/powerpoint/2010/main" val="1277566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Commonly used with laser levels to measure field slope.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18</a:t>
            </a:fld>
            <a:endParaRPr lang="en-US" altLang="en-US"/>
          </a:p>
        </p:txBody>
      </p:sp>
    </p:spTree>
    <p:extLst>
      <p:ext uri="{BB962C8B-B14F-4D97-AF65-F5344CB8AC3E}">
        <p14:creationId xmlns:p14="http://schemas.microsoft.com/office/powerpoint/2010/main" val="3169664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different instruments use tripods with different heads.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19</a:t>
            </a:fld>
            <a:endParaRPr lang="en-US" altLang="en-US"/>
          </a:p>
        </p:txBody>
      </p:sp>
    </p:spTree>
    <p:extLst>
      <p:ext uri="{BB962C8B-B14F-4D97-AF65-F5344CB8AC3E}">
        <p14:creationId xmlns:p14="http://schemas.microsoft.com/office/powerpoint/2010/main" val="1339625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a:t>
            </a:fld>
            <a:endParaRPr lang="en-US" altLang="en-US"/>
          </a:p>
        </p:txBody>
      </p:sp>
    </p:spTree>
    <p:extLst>
      <p:ext uri="{BB962C8B-B14F-4D97-AF65-F5344CB8AC3E}">
        <p14:creationId xmlns:p14="http://schemas.microsoft.com/office/powerpoint/2010/main" val="472214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20</a:t>
            </a:fld>
            <a:endParaRPr lang="en-US" altLang="en-US"/>
          </a:p>
        </p:txBody>
      </p:sp>
    </p:spTree>
    <p:extLst>
      <p:ext uri="{BB962C8B-B14F-4D97-AF65-F5344CB8AC3E}">
        <p14:creationId xmlns:p14="http://schemas.microsoft.com/office/powerpoint/2010/main" val="3867815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21</a:t>
            </a:fld>
            <a:endParaRPr lang="en-US" altLang="en-US"/>
          </a:p>
        </p:txBody>
      </p:sp>
    </p:spTree>
    <p:extLst>
      <p:ext uri="{BB962C8B-B14F-4D97-AF65-F5344CB8AC3E}">
        <p14:creationId xmlns:p14="http://schemas.microsoft.com/office/powerpoint/2010/main" val="4260959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22</a:t>
            </a:fld>
            <a:endParaRPr lang="en-US" altLang="en-US"/>
          </a:p>
        </p:txBody>
      </p:sp>
    </p:spTree>
    <p:extLst>
      <p:ext uri="{BB962C8B-B14F-4D97-AF65-F5344CB8AC3E}">
        <p14:creationId xmlns:p14="http://schemas.microsoft.com/office/powerpoint/2010/main" val="228808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Chaining Pin</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24</a:t>
            </a:fld>
            <a:endParaRPr lang="en-US" altLang="en-US"/>
          </a:p>
        </p:txBody>
      </p:sp>
    </p:spTree>
    <p:extLst>
      <p:ext uri="{BB962C8B-B14F-4D97-AF65-F5344CB8AC3E}">
        <p14:creationId xmlns:p14="http://schemas.microsoft.com/office/powerpoint/2010/main" val="1131804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Fiberglass Tape</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25</a:t>
            </a:fld>
            <a:endParaRPr lang="en-US" altLang="en-US"/>
          </a:p>
        </p:txBody>
      </p:sp>
    </p:spTree>
    <p:extLst>
      <p:ext uri="{BB962C8B-B14F-4D97-AF65-F5344CB8AC3E}">
        <p14:creationId xmlns:p14="http://schemas.microsoft.com/office/powerpoint/2010/main" val="406612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Measuring Wheel</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26</a:t>
            </a:fld>
            <a:endParaRPr lang="en-US" altLang="en-US"/>
          </a:p>
        </p:txBody>
      </p:sp>
    </p:spTree>
    <p:extLst>
      <p:ext uri="{BB962C8B-B14F-4D97-AF65-F5344CB8AC3E}">
        <p14:creationId xmlns:p14="http://schemas.microsoft.com/office/powerpoint/2010/main" val="1952713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level</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27</a:t>
            </a:fld>
            <a:endParaRPr lang="en-US" altLang="en-US"/>
          </a:p>
        </p:txBody>
      </p:sp>
    </p:spTree>
    <p:extLst>
      <p:ext uri="{BB962C8B-B14F-4D97-AF65-F5344CB8AC3E}">
        <p14:creationId xmlns:p14="http://schemas.microsoft.com/office/powerpoint/2010/main" val="5297390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transit</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28</a:t>
            </a:fld>
            <a:endParaRPr lang="en-US" altLang="en-US"/>
          </a:p>
        </p:txBody>
      </p:sp>
    </p:spTree>
    <p:extLst>
      <p:ext uri="{BB962C8B-B14F-4D97-AF65-F5344CB8AC3E}">
        <p14:creationId xmlns:p14="http://schemas.microsoft.com/office/powerpoint/2010/main" val="4195990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Laser Level and Receiver.  NOTE:   If you have your own unit use pictures of your unit.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29</a:t>
            </a:fld>
            <a:endParaRPr lang="en-US" altLang="en-US"/>
          </a:p>
        </p:txBody>
      </p:sp>
    </p:spTree>
    <p:extLst>
      <p:ext uri="{BB962C8B-B14F-4D97-AF65-F5344CB8AC3E}">
        <p14:creationId xmlns:p14="http://schemas.microsoft.com/office/powerpoint/2010/main" val="2509804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Builders Rod</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30</a:t>
            </a:fld>
            <a:endParaRPr lang="en-US" altLang="en-US"/>
          </a:p>
        </p:txBody>
      </p:sp>
    </p:spTree>
    <p:extLst>
      <p:ext uri="{BB962C8B-B14F-4D97-AF65-F5344CB8AC3E}">
        <p14:creationId xmlns:p14="http://schemas.microsoft.com/office/powerpoint/2010/main" val="325402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3</a:t>
            </a:fld>
            <a:endParaRPr lang="en-US" altLang="en-US"/>
          </a:p>
        </p:txBody>
      </p:sp>
    </p:spTree>
    <p:extLst>
      <p:ext uri="{BB962C8B-B14F-4D97-AF65-F5344CB8AC3E}">
        <p14:creationId xmlns:p14="http://schemas.microsoft.com/office/powerpoint/2010/main" val="2280829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Philadelphia Rod</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31</a:t>
            </a:fld>
            <a:endParaRPr lang="en-US" altLang="en-US"/>
          </a:p>
        </p:txBody>
      </p:sp>
    </p:spTree>
    <p:extLst>
      <p:ext uri="{BB962C8B-B14F-4D97-AF65-F5344CB8AC3E}">
        <p14:creationId xmlns:p14="http://schemas.microsoft.com/office/powerpoint/2010/main" val="4288251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Tripod</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32</a:t>
            </a:fld>
            <a:endParaRPr lang="en-US" altLang="en-US"/>
          </a:p>
        </p:txBody>
      </p:sp>
    </p:spTree>
    <p:extLst>
      <p:ext uri="{BB962C8B-B14F-4D97-AF65-F5344CB8AC3E}">
        <p14:creationId xmlns:p14="http://schemas.microsoft.com/office/powerpoint/2010/main" val="2532741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4</a:t>
            </a:fld>
            <a:endParaRPr lang="en-US" altLang="en-US"/>
          </a:p>
        </p:txBody>
      </p:sp>
    </p:spTree>
    <p:extLst>
      <p:ext uri="{BB962C8B-B14F-4D97-AF65-F5344CB8AC3E}">
        <p14:creationId xmlns:p14="http://schemas.microsoft.com/office/powerpoint/2010/main" val="2803383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5</a:t>
            </a:fld>
            <a:endParaRPr lang="en-US" altLang="en-US"/>
          </a:p>
        </p:txBody>
      </p:sp>
    </p:spTree>
    <p:extLst>
      <p:ext uri="{BB962C8B-B14F-4D97-AF65-F5344CB8AC3E}">
        <p14:creationId xmlns:p14="http://schemas.microsoft.com/office/powerpoint/2010/main" val="19271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6</a:t>
            </a:fld>
            <a:endParaRPr lang="en-US" altLang="en-US"/>
          </a:p>
        </p:txBody>
      </p:sp>
    </p:spTree>
    <p:extLst>
      <p:ext uri="{BB962C8B-B14F-4D97-AF65-F5344CB8AC3E}">
        <p14:creationId xmlns:p14="http://schemas.microsoft.com/office/powerpoint/2010/main" val="1032567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7</a:t>
            </a:fld>
            <a:endParaRPr lang="en-US" altLang="en-US"/>
          </a:p>
        </p:txBody>
      </p:sp>
    </p:spTree>
    <p:extLst>
      <p:ext uri="{BB962C8B-B14F-4D97-AF65-F5344CB8AC3E}">
        <p14:creationId xmlns:p14="http://schemas.microsoft.com/office/powerpoint/2010/main" val="1011909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8</a:t>
            </a:fld>
            <a:endParaRPr lang="en-US" altLang="en-US"/>
          </a:p>
        </p:txBody>
      </p:sp>
    </p:spTree>
    <p:extLst>
      <p:ext uri="{BB962C8B-B14F-4D97-AF65-F5344CB8AC3E}">
        <p14:creationId xmlns:p14="http://schemas.microsoft.com/office/powerpoint/2010/main" val="974311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9</a:t>
            </a:fld>
            <a:endParaRPr lang="en-US" altLang="en-US"/>
          </a:p>
        </p:txBody>
      </p:sp>
    </p:spTree>
    <p:extLst>
      <p:ext uri="{BB962C8B-B14F-4D97-AF65-F5344CB8AC3E}">
        <p14:creationId xmlns:p14="http://schemas.microsoft.com/office/powerpoint/2010/main" val="1005647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127036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812B06D-486B-4B1A-AFB8-52DAFFEF9BA0}" type="slidenum">
              <a:rPr lang="en-US" altLang="en-US" smtClean="0"/>
              <a:pPr/>
              <a:t>‹#›</a:t>
            </a:fld>
            <a:endParaRPr lang="en-US" altLang="en-US"/>
          </a:p>
        </p:txBody>
      </p:sp>
    </p:spTree>
    <p:extLst>
      <p:ext uri="{BB962C8B-B14F-4D97-AF65-F5344CB8AC3E}">
        <p14:creationId xmlns:p14="http://schemas.microsoft.com/office/powerpoint/2010/main" val="2549984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9F876BAA-AE74-4824-83F2-62A2A67440D4}" type="slidenum">
              <a:rPr lang="en-US" altLang="en-US" smtClean="0"/>
              <a:pPr/>
              <a:t>‹#›</a:t>
            </a:fld>
            <a:endParaRPr lang="en-US" alt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509770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488AD89B-CEDA-484E-BD1D-AC52FF376908}" type="slidenum">
              <a:rPr lang="en-US" altLang="en-US" smtClean="0"/>
              <a:pPr/>
              <a:t>‹#›</a:t>
            </a:fld>
            <a:endParaRPr lang="en-US" altLang="en-US"/>
          </a:p>
        </p:txBody>
      </p:sp>
    </p:spTree>
    <p:extLst>
      <p:ext uri="{BB962C8B-B14F-4D97-AF65-F5344CB8AC3E}">
        <p14:creationId xmlns:p14="http://schemas.microsoft.com/office/powerpoint/2010/main" val="943766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D8562688-4C67-4786-AE18-59D285C752BC}" type="slidenum">
              <a:rPr lang="en-US" altLang="en-US" smtClean="0"/>
              <a:pPr/>
              <a:t>‹#›</a:t>
            </a:fld>
            <a:endParaRPr lang="en-US" altLang="en-US"/>
          </a:p>
        </p:txBody>
      </p:sp>
    </p:spTree>
    <p:extLst>
      <p:ext uri="{BB962C8B-B14F-4D97-AF65-F5344CB8AC3E}">
        <p14:creationId xmlns:p14="http://schemas.microsoft.com/office/powerpoint/2010/main" val="165630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65776F24-A99C-467E-B646-0EE1FDE73862}" type="slidenum">
              <a:rPr lang="en-US" altLang="en-US" smtClean="0"/>
              <a:pPr/>
              <a:t>‹#›</a:t>
            </a:fld>
            <a:endParaRPr lang="en-US" altLang="en-US"/>
          </a:p>
        </p:txBody>
      </p:sp>
    </p:spTree>
    <p:extLst>
      <p:ext uri="{BB962C8B-B14F-4D97-AF65-F5344CB8AC3E}">
        <p14:creationId xmlns:p14="http://schemas.microsoft.com/office/powerpoint/2010/main" val="3742294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8F5E014-B272-4C99-B807-F0183DC71D37}" type="slidenum">
              <a:rPr lang="en-US" altLang="en-US" smtClean="0"/>
              <a:pPr/>
              <a:t>‹#›</a:t>
            </a:fld>
            <a:endParaRPr lang="en-US" altLang="en-US"/>
          </a:p>
        </p:txBody>
      </p:sp>
    </p:spTree>
    <p:extLst>
      <p:ext uri="{BB962C8B-B14F-4D97-AF65-F5344CB8AC3E}">
        <p14:creationId xmlns:p14="http://schemas.microsoft.com/office/powerpoint/2010/main" val="885798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2244041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C9B0355F-89A6-4BD7-9346-A39577ECA54C}" type="slidenum">
              <a:rPr lang="en-US" altLang="en-US" smtClean="0"/>
              <a:pPr/>
              <a:t>‹#›</a:t>
            </a:fld>
            <a:endParaRPr lang="en-US" altLang="en-US"/>
          </a:p>
        </p:txBody>
      </p:sp>
    </p:spTree>
    <p:extLst>
      <p:ext uri="{BB962C8B-B14F-4D97-AF65-F5344CB8AC3E}">
        <p14:creationId xmlns:p14="http://schemas.microsoft.com/office/powerpoint/2010/main" val="1965979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319577"/>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2031491074"/>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2</a:t>
            </a:r>
          </a:p>
          <a:p>
            <a:r>
              <a:rPr lang="en-US" dirty="0"/>
              <a:t>Surveying Tools</a:t>
            </a:r>
          </a:p>
          <a:p>
            <a:endParaRPr lang="en-US" dirty="0"/>
          </a:p>
        </p:txBody>
      </p:sp>
      <p:sp>
        <p:nvSpPr>
          <p:cNvPr id="3" name="Footer Placeholder 2">
            <a:extLst>
              <a:ext uri="{FF2B5EF4-FFF2-40B4-BE49-F238E27FC236}">
                <a16:creationId xmlns:a16="http://schemas.microsoft.com/office/drawing/2014/main" id="{0200754C-3930-4BCA-90B9-D55C338C9831}"/>
              </a:ext>
            </a:extLst>
          </p:cNvPr>
          <p:cNvSpPr>
            <a:spLocks noGrp="1"/>
          </p:cNvSpPr>
          <p:nvPr>
            <p:ph type="ftr" sz="quarter" idx="11"/>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5FF66CDA-E063-4227-8DC1-100CDE16A11C}"/>
              </a:ext>
            </a:extLst>
          </p:cNvPr>
          <p:cNvSpPr>
            <a:spLocks noGrp="1"/>
          </p:cNvSpPr>
          <p:nvPr>
            <p:ph type="sldNum" sz="quarter" idx="12"/>
          </p:nvPr>
        </p:nvSpPr>
        <p:spPr/>
        <p:txBody>
          <a:bodyPr/>
          <a:lstStyle/>
          <a:p>
            <a:fld id="{9F876BAA-AE74-4824-83F2-62A2A67440D4}"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a:bodyPr>
          <a:lstStyle/>
          <a:p>
            <a:pPr eaLnBrk="1" hangingPunct="1"/>
            <a:r>
              <a:rPr lang="en-US" altLang="en-US" dirty="0"/>
              <a:t>Transit – A telescope that can measure horizontal and vertical angles.</a:t>
            </a:r>
          </a:p>
        </p:txBody>
      </p:sp>
      <p:sp>
        <p:nvSpPr>
          <p:cNvPr id="2" name="Footer Placeholder 1">
            <a:extLst>
              <a:ext uri="{FF2B5EF4-FFF2-40B4-BE49-F238E27FC236}">
                <a16:creationId xmlns:a16="http://schemas.microsoft.com/office/drawing/2014/main" id="{6B7729AA-A80B-4343-9A58-6BB92E007DE2}"/>
              </a:ext>
            </a:extLst>
          </p:cNvPr>
          <p:cNvSpPr>
            <a:spLocks noGrp="1"/>
          </p:cNvSpPr>
          <p:nvPr>
            <p:ph type="ftr" sz="quarter" idx="3"/>
          </p:nvPr>
        </p:nvSpPr>
        <p:spPr/>
        <p:txBody>
          <a:bodyPr/>
          <a:lstStyle/>
          <a:p>
            <a:pPr>
              <a:defRPr/>
            </a:pPr>
            <a:r>
              <a:rPr lang="en-US"/>
              <a:t>Agricultural Mechanics</a:t>
            </a:r>
            <a:endParaRPr lang="en-US" dirty="0"/>
          </a:p>
        </p:txBody>
      </p:sp>
      <p:pic>
        <p:nvPicPr>
          <p:cNvPr id="8197" name="Picture 18" descr="Transit.jpg">
            <a:extLst>
              <a:ext uri="{FF2B5EF4-FFF2-40B4-BE49-F238E27FC236}">
                <a16:creationId xmlns:a16="http://schemas.microsoft.com/office/drawing/2014/main" id="{170D6356-C3D4-4D22-91A3-DB7BE2EE94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7100" y="19050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81E71B1-37E7-4C08-93F0-415464652CFA}"/>
              </a:ext>
            </a:extLst>
          </p:cNvPr>
          <p:cNvSpPr>
            <a:spLocks noGrp="1"/>
          </p:cNvSpPr>
          <p:nvPr>
            <p:ph type="sldNum" sz="quarter" idx="4"/>
          </p:nvPr>
        </p:nvSpPr>
        <p:spPr/>
        <p:txBody>
          <a:bodyPr/>
          <a:lstStyle/>
          <a:p>
            <a:fld id="{BEC7DA86-B0A3-4CAA-88D8-E8D7CA646B9D}" type="slidenum">
              <a:rPr lang="en-US" altLang="en-US" smtClean="0"/>
              <a:pPr/>
              <a:t>10</a:t>
            </a:fld>
            <a:endParaRPr lang="en-US" altLang="en-US" dirty="0"/>
          </a:p>
        </p:txBody>
      </p:sp>
    </p:spTree>
    <p:extLst>
      <p:ext uri="{BB962C8B-B14F-4D97-AF65-F5344CB8AC3E}">
        <p14:creationId xmlns:p14="http://schemas.microsoft.com/office/powerpoint/2010/main" val="2741983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fontScale="90000"/>
          </a:bodyPr>
          <a:lstStyle/>
          <a:p>
            <a:pPr eaLnBrk="1" hangingPunct="1"/>
            <a:r>
              <a:rPr lang="en-US" altLang="en-US" dirty="0"/>
              <a:t>Total Station – A telescope that can measure horizontal and vertical angles as well as distance.   Uses a reflector instead of a rod.   Software does the trigonometric computations to compute the position of the target.  </a:t>
            </a:r>
          </a:p>
        </p:txBody>
      </p:sp>
      <p:sp>
        <p:nvSpPr>
          <p:cNvPr id="2" name="Footer Placeholder 1">
            <a:extLst>
              <a:ext uri="{FF2B5EF4-FFF2-40B4-BE49-F238E27FC236}">
                <a16:creationId xmlns:a16="http://schemas.microsoft.com/office/drawing/2014/main" id="{F33E5177-5609-4111-AA2F-A4E81BE4F17D}"/>
              </a:ext>
            </a:extLst>
          </p:cNvPr>
          <p:cNvSpPr>
            <a:spLocks noGrp="1"/>
          </p:cNvSpPr>
          <p:nvPr>
            <p:ph type="ftr" sz="quarter" idx="3"/>
          </p:nvPr>
        </p:nvSpPr>
        <p:spPr/>
        <p:txBody>
          <a:bodyPr/>
          <a:lstStyle/>
          <a:p>
            <a:pPr>
              <a:defRPr/>
            </a:pPr>
            <a:r>
              <a:rPr lang="en-US"/>
              <a:t>Agricultural Mechanics</a:t>
            </a:r>
            <a:endParaRPr lang="en-US" dirty="0"/>
          </a:p>
        </p:txBody>
      </p:sp>
      <p:pic>
        <p:nvPicPr>
          <p:cNvPr id="8196" name="Picture 17" descr="TotalStation.jpg">
            <a:extLst>
              <a:ext uri="{FF2B5EF4-FFF2-40B4-BE49-F238E27FC236}">
                <a16:creationId xmlns:a16="http://schemas.microsoft.com/office/drawing/2014/main" id="{1646F099-60CE-409F-A6D4-3D9B7D21233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8568" y="1828800"/>
            <a:ext cx="18097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A8DE7E0-6EAC-4817-B640-A756C48C4786}"/>
              </a:ext>
            </a:extLst>
          </p:cNvPr>
          <p:cNvSpPr>
            <a:spLocks noGrp="1"/>
          </p:cNvSpPr>
          <p:nvPr>
            <p:ph type="sldNum" sz="quarter" idx="4"/>
          </p:nvPr>
        </p:nvSpPr>
        <p:spPr/>
        <p:txBody>
          <a:bodyPr/>
          <a:lstStyle/>
          <a:p>
            <a:fld id="{BEC7DA86-B0A3-4CAA-88D8-E8D7CA646B9D}" type="slidenum">
              <a:rPr lang="en-US" altLang="en-US" smtClean="0"/>
              <a:pPr/>
              <a:t>11</a:t>
            </a:fld>
            <a:endParaRPr lang="en-US" altLang="en-US" dirty="0"/>
          </a:p>
        </p:txBody>
      </p:sp>
      <p:pic>
        <p:nvPicPr>
          <p:cNvPr id="2050" name="Picture 2" descr="Amazon.com: Total Station Starter Set - Prism Reflector, Prism Pole, Tripod  : Patio, Lawn &amp; Garden">
            <a:extLst>
              <a:ext uri="{FF2B5EF4-FFF2-40B4-BE49-F238E27FC236}">
                <a16:creationId xmlns:a16="http://schemas.microsoft.com/office/drawing/2014/main" id="{297DAA0A-A2B2-40C2-B061-3C3CFE7B63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037"/>
          <a:stretch/>
        </p:blipFill>
        <p:spPr bwMode="auto">
          <a:xfrm>
            <a:off x="6172200" y="1453597"/>
            <a:ext cx="914400" cy="3975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15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fontScale="90000"/>
          </a:bodyPr>
          <a:lstStyle/>
          <a:p>
            <a:pPr eaLnBrk="1" hangingPunct="1"/>
            <a:r>
              <a:rPr lang="en-US" altLang="en-US" dirty="0"/>
              <a:t>Laser Level and Receiver  - The level generates a level laser beam.  The receiver is attached to a rod and moved up and down to intercept the beam.</a:t>
            </a:r>
          </a:p>
        </p:txBody>
      </p:sp>
      <p:sp>
        <p:nvSpPr>
          <p:cNvPr id="2" name="Footer Placeholder 1">
            <a:extLst>
              <a:ext uri="{FF2B5EF4-FFF2-40B4-BE49-F238E27FC236}">
                <a16:creationId xmlns:a16="http://schemas.microsoft.com/office/drawing/2014/main" id="{1DFA0C65-4589-4164-A31A-841557A26C50}"/>
              </a:ext>
            </a:extLst>
          </p:cNvPr>
          <p:cNvSpPr>
            <a:spLocks noGrp="1"/>
          </p:cNvSpPr>
          <p:nvPr>
            <p:ph type="ftr" sz="quarter" idx="3"/>
          </p:nvPr>
        </p:nvSpPr>
        <p:spPr/>
        <p:txBody>
          <a:bodyPr/>
          <a:lstStyle/>
          <a:p>
            <a:pPr>
              <a:defRPr/>
            </a:pPr>
            <a:r>
              <a:rPr lang="en-US"/>
              <a:t>Agricultural Mechanics</a:t>
            </a:r>
            <a:endParaRPr lang="en-US" dirty="0"/>
          </a:p>
        </p:txBody>
      </p:sp>
      <p:pic>
        <p:nvPicPr>
          <p:cNvPr id="8198" name="Picture 19" descr="LaserLevel.jpg">
            <a:extLst>
              <a:ext uri="{FF2B5EF4-FFF2-40B4-BE49-F238E27FC236}">
                <a16:creationId xmlns:a16="http://schemas.microsoft.com/office/drawing/2014/main" id="{A1B75BEA-022C-42A3-9331-0838582BBE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22462"/>
            <a:ext cx="35433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0" descr="LaserLevelReceiver.jpg">
            <a:extLst>
              <a:ext uri="{FF2B5EF4-FFF2-40B4-BE49-F238E27FC236}">
                <a16:creationId xmlns:a16="http://schemas.microsoft.com/office/drawing/2014/main" id="{F20CF8D3-9C30-4E44-9472-A9B52395FA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62781" y="1824037"/>
            <a:ext cx="138588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D10AB29-2F42-487F-9716-6F2074B274F7}"/>
              </a:ext>
            </a:extLst>
          </p:cNvPr>
          <p:cNvSpPr>
            <a:spLocks noGrp="1"/>
          </p:cNvSpPr>
          <p:nvPr>
            <p:ph type="sldNum" sz="quarter" idx="4"/>
          </p:nvPr>
        </p:nvSpPr>
        <p:spPr/>
        <p:txBody>
          <a:bodyPr/>
          <a:lstStyle/>
          <a:p>
            <a:fld id="{BEC7DA86-B0A3-4CAA-88D8-E8D7CA646B9D}" type="slidenum">
              <a:rPr lang="en-US" altLang="en-US" smtClean="0"/>
              <a:pPr/>
              <a:t>12</a:t>
            </a:fld>
            <a:endParaRPr lang="en-US" altLang="en-US" dirty="0"/>
          </a:p>
        </p:txBody>
      </p:sp>
    </p:spTree>
    <p:extLst>
      <p:ext uri="{BB962C8B-B14F-4D97-AF65-F5344CB8AC3E}">
        <p14:creationId xmlns:p14="http://schemas.microsoft.com/office/powerpoint/2010/main" val="3090024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C168D-C040-481B-B5A0-F32FD6DF5423}"/>
              </a:ext>
            </a:extLst>
          </p:cNvPr>
          <p:cNvSpPr>
            <a:spLocks noGrp="1"/>
          </p:cNvSpPr>
          <p:nvPr>
            <p:ph type="title"/>
          </p:nvPr>
        </p:nvSpPr>
        <p:spPr>
          <a:xfrm>
            <a:off x="628650" y="5613131"/>
            <a:ext cx="7886700" cy="675437"/>
          </a:xfrm>
        </p:spPr>
        <p:txBody>
          <a:bodyPr>
            <a:normAutofit/>
          </a:bodyPr>
          <a:lstStyle/>
          <a:p>
            <a:r>
              <a:rPr lang="en-US" dirty="0"/>
              <a:t>RTK GPS – A highly accurate device that uses the Global Positioning System (GPS) for surveying and precision agriculture</a:t>
            </a:r>
          </a:p>
        </p:txBody>
      </p:sp>
      <p:sp>
        <p:nvSpPr>
          <p:cNvPr id="4" name="Footer Placeholder 3">
            <a:extLst>
              <a:ext uri="{FF2B5EF4-FFF2-40B4-BE49-F238E27FC236}">
                <a16:creationId xmlns:a16="http://schemas.microsoft.com/office/drawing/2014/main" id="{765ADCB5-5C31-408C-A541-B3337DF9F821}"/>
              </a:ext>
            </a:extLst>
          </p:cNvPr>
          <p:cNvSpPr>
            <a:spLocks noGrp="1"/>
          </p:cNvSpPr>
          <p:nvPr>
            <p:ph type="ftr" sz="quarter" idx="3"/>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2FED4741-1B11-4774-9570-550D93ABAE46}"/>
              </a:ext>
            </a:extLst>
          </p:cNvPr>
          <p:cNvSpPr>
            <a:spLocks noGrp="1"/>
          </p:cNvSpPr>
          <p:nvPr>
            <p:ph type="sldNum" sz="quarter" idx="4"/>
          </p:nvPr>
        </p:nvSpPr>
        <p:spPr/>
        <p:txBody>
          <a:bodyPr/>
          <a:lstStyle/>
          <a:p>
            <a:fld id="{3812B06D-486B-4B1A-AFB8-52DAFFEF9BA0}" type="slidenum">
              <a:rPr lang="en-US" altLang="en-US" smtClean="0"/>
              <a:pPr/>
              <a:t>13</a:t>
            </a:fld>
            <a:endParaRPr lang="en-US" altLang="en-US"/>
          </a:p>
        </p:txBody>
      </p:sp>
      <p:pic>
        <p:nvPicPr>
          <p:cNvPr id="6" name="Picture 2" descr="RTK Base Station - Overview | Receivers, Modems ＆ Controllers | New Holland  (US) | NHAG">
            <a:extLst>
              <a:ext uri="{FF2B5EF4-FFF2-40B4-BE49-F238E27FC236}">
                <a16:creationId xmlns:a16="http://schemas.microsoft.com/office/drawing/2014/main" id="{51F69FD9-3B32-423C-828B-6447485AE7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854" r="34053"/>
          <a:stretch/>
        </p:blipFill>
        <p:spPr bwMode="auto">
          <a:xfrm>
            <a:off x="3048000" y="914261"/>
            <a:ext cx="2303318" cy="471735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Trimble R8 Model 2 Gps Rtk Base And Rover Receiver With Glonass - Buy  Trimble Rtk Gps,Total Station,Trimble Gps Rt Product on Alibaba.com">
            <a:extLst>
              <a:ext uri="{FF2B5EF4-FFF2-40B4-BE49-F238E27FC236}">
                <a16:creationId xmlns:a16="http://schemas.microsoft.com/office/drawing/2014/main" id="{DCD14F05-A286-4F1C-984F-123D66796D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4262" y="1081762"/>
            <a:ext cx="4830793" cy="4642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501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0A8C4F7-F5CE-405B-BFB8-C3C0C08738B1}"/>
              </a:ext>
            </a:extLst>
          </p:cNvPr>
          <p:cNvSpPr>
            <a:spLocks noGrp="1"/>
          </p:cNvSpPr>
          <p:nvPr>
            <p:ph type="title"/>
          </p:nvPr>
        </p:nvSpPr>
        <p:spPr/>
        <p:txBody>
          <a:bodyPr>
            <a:normAutofit fontScale="90000"/>
          </a:bodyPr>
          <a:lstStyle/>
          <a:p>
            <a:r>
              <a:rPr lang="en-US" altLang="en-US" dirty="0"/>
              <a:t>Rod Target – The target us used when measuring long distances where the rod cannot be read through the telescope.  The target is moved up and down on the rod by the rod man.  </a:t>
            </a:r>
          </a:p>
        </p:txBody>
      </p:sp>
      <p:sp>
        <p:nvSpPr>
          <p:cNvPr id="2" name="Footer Placeholder 1">
            <a:extLst>
              <a:ext uri="{FF2B5EF4-FFF2-40B4-BE49-F238E27FC236}">
                <a16:creationId xmlns:a16="http://schemas.microsoft.com/office/drawing/2014/main" id="{7B925670-2857-4E8A-A739-BE78FFC4E9EC}"/>
              </a:ext>
            </a:extLst>
          </p:cNvPr>
          <p:cNvSpPr>
            <a:spLocks noGrp="1"/>
          </p:cNvSpPr>
          <p:nvPr>
            <p:ph type="ftr" sz="quarter" idx="3"/>
          </p:nvPr>
        </p:nvSpPr>
        <p:spPr/>
        <p:txBody>
          <a:bodyPr/>
          <a:lstStyle/>
          <a:p>
            <a:r>
              <a:rPr lang="en-US"/>
              <a:t>Agricultural Mechanics</a:t>
            </a:r>
            <a:endParaRPr lang="en-US" dirty="0"/>
          </a:p>
        </p:txBody>
      </p:sp>
      <p:pic>
        <p:nvPicPr>
          <p:cNvPr id="9223" name="Picture 4" descr="Target.jpg">
            <a:extLst>
              <a:ext uri="{FF2B5EF4-FFF2-40B4-BE49-F238E27FC236}">
                <a16:creationId xmlns:a16="http://schemas.microsoft.com/office/drawing/2014/main" id="{F4F00AE4-AEA6-45E6-ABB4-8280D871EE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752600"/>
            <a:ext cx="2819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53409874-0052-4000-934B-2FC87E0F74C4}"/>
              </a:ext>
            </a:extLst>
          </p:cNvPr>
          <p:cNvSpPr>
            <a:spLocks noGrp="1"/>
          </p:cNvSpPr>
          <p:nvPr>
            <p:ph type="sldNum" sz="quarter" idx="4"/>
          </p:nvPr>
        </p:nvSpPr>
        <p:spPr/>
        <p:txBody>
          <a:bodyPr/>
          <a:lstStyle/>
          <a:p>
            <a:fld id="{BEC7DA86-B0A3-4CAA-88D8-E8D7CA646B9D}" type="slidenum">
              <a:rPr lang="en-US" altLang="en-US" smtClean="0"/>
              <a:pPr/>
              <a:t>14</a:t>
            </a:fld>
            <a:endParaRPr lang="en-US"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DD33A-09A8-4864-B847-6FF64E6CE14C}"/>
              </a:ext>
            </a:extLst>
          </p:cNvPr>
          <p:cNvSpPr>
            <a:spLocks noGrp="1"/>
          </p:cNvSpPr>
          <p:nvPr>
            <p:ph type="title"/>
          </p:nvPr>
        </p:nvSpPr>
        <p:spPr/>
        <p:txBody>
          <a:bodyPr>
            <a:normAutofit/>
          </a:bodyPr>
          <a:lstStyle/>
          <a:p>
            <a:r>
              <a:rPr lang="en-US" dirty="0"/>
              <a:t>Rod Level – Attached to the rod and used to hold it plumb</a:t>
            </a:r>
          </a:p>
        </p:txBody>
      </p:sp>
      <p:sp>
        <p:nvSpPr>
          <p:cNvPr id="4" name="Footer Placeholder 3">
            <a:extLst>
              <a:ext uri="{FF2B5EF4-FFF2-40B4-BE49-F238E27FC236}">
                <a16:creationId xmlns:a16="http://schemas.microsoft.com/office/drawing/2014/main" id="{8B8D679F-BEF6-4819-AE3F-7F17D72560CF}"/>
              </a:ext>
            </a:extLst>
          </p:cNvPr>
          <p:cNvSpPr>
            <a:spLocks noGrp="1"/>
          </p:cNvSpPr>
          <p:nvPr>
            <p:ph type="ftr" sz="quarter" idx="3"/>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B164B559-29EF-4581-8B40-AFB5D0171BFD}"/>
              </a:ext>
            </a:extLst>
          </p:cNvPr>
          <p:cNvSpPr>
            <a:spLocks noGrp="1"/>
          </p:cNvSpPr>
          <p:nvPr>
            <p:ph type="sldNum" sz="quarter" idx="4"/>
          </p:nvPr>
        </p:nvSpPr>
        <p:spPr/>
        <p:txBody>
          <a:bodyPr/>
          <a:lstStyle/>
          <a:p>
            <a:fld id="{3812B06D-486B-4B1A-AFB8-52DAFFEF9BA0}" type="slidenum">
              <a:rPr lang="en-US" altLang="en-US" smtClean="0"/>
              <a:pPr/>
              <a:t>15</a:t>
            </a:fld>
            <a:endParaRPr lang="en-US" altLang="en-US"/>
          </a:p>
        </p:txBody>
      </p:sp>
      <p:pic>
        <p:nvPicPr>
          <p:cNvPr id="6" name="Picture 2" descr="Sokkia Rod Level | Forestry Suppliers, Inc.">
            <a:extLst>
              <a:ext uri="{FF2B5EF4-FFF2-40B4-BE49-F238E27FC236}">
                <a16:creationId xmlns:a16="http://schemas.microsoft.com/office/drawing/2014/main" id="{AF5C3B8F-558D-4FB1-B0BE-60E7674BC3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657600" y="1519670"/>
            <a:ext cx="2057401" cy="3818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552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8D2-D36D-4F5D-B258-D59BDD7E87C3}"/>
              </a:ext>
            </a:extLst>
          </p:cNvPr>
          <p:cNvSpPr>
            <a:spLocks noGrp="1"/>
          </p:cNvSpPr>
          <p:nvPr>
            <p:ph type="title"/>
          </p:nvPr>
        </p:nvSpPr>
        <p:spPr/>
        <p:txBody>
          <a:bodyPr>
            <a:normAutofit/>
          </a:bodyPr>
          <a:lstStyle/>
          <a:p>
            <a:r>
              <a:rPr lang="en-US" dirty="0"/>
              <a:t>Builder’s Rod  - A rod marked in feet and inches. </a:t>
            </a:r>
          </a:p>
        </p:txBody>
      </p:sp>
      <p:sp>
        <p:nvSpPr>
          <p:cNvPr id="3" name="Footer Placeholder 2">
            <a:extLst>
              <a:ext uri="{FF2B5EF4-FFF2-40B4-BE49-F238E27FC236}">
                <a16:creationId xmlns:a16="http://schemas.microsoft.com/office/drawing/2014/main" id="{139F1C23-2C0A-4225-8703-021C0E719301}"/>
              </a:ext>
            </a:extLst>
          </p:cNvPr>
          <p:cNvSpPr>
            <a:spLocks noGrp="1"/>
          </p:cNvSpPr>
          <p:nvPr>
            <p:ph type="ftr" sz="quarter" idx="3"/>
          </p:nvPr>
        </p:nvSpPr>
        <p:spPr/>
        <p:txBody>
          <a:bodyPr/>
          <a:lstStyle/>
          <a:p>
            <a:pPr>
              <a:defRPr/>
            </a:pPr>
            <a:r>
              <a:rPr lang="en-US"/>
              <a:t>Agricultural Mechanics</a:t>
            </a:r>
            <a:endParaRPr lang="en-US" dirty="0"/>
          </a:p>
        </p:txBody>
      </p:sp>
      <p:pic>
        <p:nvPicPr>
          <p:cNvPr id="71682" name="Picture 2" descr="Sokkia 13 ft. Aluminum Builders Rod 10ths 1005158-01 | eBay">
            <a:extLst>
              <a:ext uri="{FF2B5EF4-FFF2-40B4-BE49-F238E27FC236}">
                <a16:creationId xmlns:a16="http://schemas.microsoft.com/office/drawing/2014/main" id="{CFB6A18D-DD28-4095-B702-7DEEDA822D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2447" y="1143000"/>
            <a:ext cx="5550089" cy="4648199"/>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6FC264DF-343A-49DF-806A-EA0570DECD62}"/>
              </a:ext>
            </a:extLst>
          </p:cNvPr>
          <p:cNvSpPr>
            <a:spLocks noGrp="1"/>
          </p:cNvSpPr>
          <p:nvPr>
            <p:ph type="sldNum" sz="quarter" idx="4"/>
          </p:nvPr>
        </p:nvSpPr>
        <p:spPr/>
        <p:txBody>
          <a:bodyPr/>
          <a:lstStyle/>
          <a:p>
            <a:fld id="{BEC7DA86-B0A3-4CAA-88D8-E8D7CA646B9D}" type="slidenum">
              <a:rPr lang="en-US" altLang="en-US" smtClean="0"/>
              <a:pPr/>
              <a:t>16</a:t>
            </a:fld>
            <a:endParaRPr lang="en-US" altLang="en-US" dirty="0"/>
          </a:p>
        </p:txBody>
      </p:sp>
    </p:spTree>
    <p:extLst>
      <p:ext uri="{BB962C8B-B14F-4D97-AF65-F5344CB8AC3E}">
        <p14:creationId xmlns:p14="http://schemas.microsoft.com/office/powerpoint/2010/main" val="1616781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PhiliRod.jpg">
            <a:extLst>
              <a:ext uri="{FF2B5EF4-FFF2-40B4-BE49-F238E27FC236}">
                <a16:creationId xmlns:a16="http://schemas.microsoft.com/office/drawing/2014/main" id="{19CD63DC-E340-4C5D-9B12-0AC2E077C4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367832"/>
            <a:ext cx="2139775" cy="445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4BEC588-2814-478D-9DB6-D5E1817CFFA6}"/>
              </a:ext>
            </a:extLst>
          </p:cNvPr>
          <p:cNvSpPr>
            <a:spLocks noGrp="1"/>
          </p:cNvSpPr>
          <p:nvPr>
            <p:ph type="title"/>
          </p:nvPr>
        </p:nvSpPr>
        <p:spPr/>
        <p:txBody>
          <a:bodyPr>
            <a:normAutofit/>
          </a:bodyPr>
          <a:lstStyle/>
          <a:p>
            <a:r>
              <a:rPr lang="en-US" dirty="0"/>
              <a:t>Philadelphia Rod – A rod marked in feet and hundredths of feet</a:t>
            </a:r>
          </a:p>
        </p:txBody>
      </p:sp>
      <p:sp>
        <p:nvSpPr>
          <p:cNvPr id="3" name="Footer Placeholder 2">
            <a:extLst>
              <a:ext uri="{FF2B5EF4-FFF2-40B4-BE49-F238E27FC236}">
                <a16:creationId xmlns:a16="http://schemas.microsoft.com/office/drawing/2014/main" id="{9AFCD157-232D-427D-B78A-BB151451096B}"/>
              </a:ext>
            </a:extLst>
          </p:cNvPr>
          <p:cNvSpPr>
            <a:spLocks noGrp="1"/>
          </p:cNvSpPr>
          <p:nvPr>
            <p:ph type="ftr" sz="quarter" idx="3"/>
          </p:nvPr>
        </p:nvSpPr>
        <p:spPr/>
        <p:txBody>
          <a:bodyPr/>
          <a:lstStyle/>
          <a:p>
            <a:pPr>
              <a:defRPr/>
            </a:pPr>
            <a:r>
              <a:rPr lang="en-US"/>
              <a:t>Agricultural Mechanics</a:t>
            </a:r>
            <a:endParaRPr lang="en-US" dirty="0"/>
          </a:p>
        </p:txBody>
      </p:sp>
      <p:pic>
        <p:nvPicPr>
          <p:cNvPr id="73730" name="Picture 2" descr="CR Philly Grade Rod | SECO Leveling Rod | Vectors Inc. - Vectors Inc.">
            <a:extLst>
              <a:ext uri="{FF2B5EF4-FFF2-40B4-BE49-F238E27FC236}">
                <a16:creationId xmlns:a16="http://schemas.microsoft.com/office/drawing/2014/main" id="{2989BD01-B0AA-4117-867C-A5F7D20BA9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62000" y="964476"/>
            <a:ext cx="2398202" cy="486122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F83C58A4-3205-43C4-AA54-7B1796D9E51F}"/>
              </a:ext>
            </a:extLst>
          </p:cNvPr>
          <p:cNvSpPr>
            <a:spLocks noGrp="1"/>
          </p:cNvSpPr>
          <p:nvPr>
            <p:ph type="sldNum" sz="quarter" idx="4"/>
          </p:nvPr>
        </p:nvSpPr>
        <p:spPr/>
        <p:txBody>
          <a:bodyPr/>
          <a:lstStyle/>
          <a:p>
            <a:fld id="{BEC7DA86-B0A3-4CAA-88D8-E8D7CA646B9D}" type="slidenum">
              <a:rPr lang="en-US" altLang="en-US" smtClean="0"/>
              <a:pPr/>
              <a:t>17</a:t>
            </a:fld>
            <a:endParaRPr lang="en-US" altLang="en-US" dirty="0"/>
          </a:p>
        </p:txBody>
      </p:sp>
    </p:spTree>
    <p:extLst>
      <p:ext uri="{BB962C8B-B14F-4D97-AF65-F5344CB8AC3E}">
        <p14:creationId xmlns:p14="http://schemas.microsoft.com/office/powerpoint/2010/main" val="2171484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LaserLine 10ft Direct Laser Reading and 10ths Scale Fiberglass Grade Rod in  the Laser Level Accessories department at Lowes.com">
            <a:extLst>
              <a:ext uri="{FF2B5EF4-FFF2-40B4-BE49-F238E27FC236}">
                <a16:creationId xmlns:a16="http://schemas.microsoft.com/office/drawing/2014/main" id="{B4CBA929-D157-4B7F-A2CE-3EBF49029D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8600" y="904036"/>
            <a:ext cx="1447800" cy="538453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807814C-F88E-4E0B-A108-D4DC05C68271}"/>
              </a:ext>
            </a:extLst>
          </p:cNvPr>
          <p:cNvSpPr>
            <a:spLocks noGrp="1"/>
          </p:cNvSpPr>
          <p:nvPr>
            <p:ph type="title"/>
          </p:nvPr>
        </p:nvSpPr>
        <p:spPr>
          <a:xfrm>
            <a:off x="1676400" y="5613131"/>
            <a:ext cx="6838950" cy="675437"/>
          </a:xfrm>
        </p:spPr>
        <p:txBody>
          <a:bodyPr>
            <a:normAutofit/>
          </a:bodyPr>
          <a:lstStyle/>
          <a:p>
            <a:r>
              <a:rPr lang="en-US" dirty="0"/>
              <a:t>Direct Elevation Rod – The rod has a movable tape that is adjustable, so the readings reflect the change in elevation.   </a:t>
            </a:r>
          </a:p>
        </p:txBody>
      </p:sp>
      <p:sp>
        <p:nvSpPr>
          <p:cNvPr id="3" name="Footer Placeholder 2">
            <a:extLst>
              <a:ext uri="{FF2B5EF4-FFF2-40B4-BE49-F238E27FC236}">
                <a16:creationId xmlns:a16="http://schemas.microsoft.com/office/drawing/2014/main" id="{261862A8-CCA9-4DC9-B811-378AB65A5BA5}"/>
              </a:ext>
            </a:extLst>
          </p:cNvPr>
          <p:cNvSpPr>
            <a:spLocks noGrp="1"/>
          </p:cNvSpPr>
          <p:nvPr>
            <p:ph type="ftr" sz="quarter" idx="3"/>
          </p:nvPr>
        </p:nvSpPr>
        <p:spPr/>
        <p:txBody>
          <a:bodyPr/>
          <a:lstStyle/>
          <a:p>
            <a:pPr>
              <a:defRPr/>
            </a:pPr>
            <a:r>
              <a:rPr lang="en-US"/>
              <a:t>Agricultural Mechanics</a:t>
            </a:r>
            <a:endParaRPr lang="en-US" dirty="0"/>
          </a:p>
        </p:txBody>
      </p:sp>
      <p:sp>
        <p:nvSpPr>
          <p:cNvPr id="5" name="Slide Number Placeholder 4">
            <a:extLst>
              <a:ext uri="{FF2B5EF4-FFF2-40B4-BE49-F238E27FC236}">
                <a16:creationId xmlns:a16="http://schemas.microsoft.com/office/drawing/2014/main" id="{9F253E6F-654C-4811-8877-2F7B70C84E72}"/>
              </a:ext>
            </a:extLst>
          </p:cNvPr>
          <p:cNvSpPr>
            <a:spLocks noGrp="1"/>
          </p:cNvSpPr>
          <p:nvPr>
            <p:ph type="sldNum" sz="quarter" idx="4"/>
          </p:nvPr>
        </p:nvSpPr>
        <p:spPr/>
        <p:txBody>
          <a:bodyPr/>
          <a:lstStyle/>
          <a:p>
            <a:fld id="{BEC7DA86-B0A3-4CAA-88D8-E8D7CA646B9D}" type="slidenum">
              <a:rPr lang="en-US" altLang="en-US" smtClean="0"/>
              <a:pPr/>
              <a:t>18</a:t>
            </a:fld>
            <a:endParaRPr lang="en-US" altLang="en-US" dirty="0"/>
          </a:p>
        </p:txBody>
      </p:sp>
    </p:spTree>
    <p:extLst>
      <p:ext uri="{BB962C8B-B14F-4D97-AF65-F5344CB8AC3E}">
        <p14:creationId xmlns:p14="http://schemas.microsoft.com/office/powerpoint/2010/main" val="46568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Tripod – Supports the instrument.</a:t>
            </a:r>
          </a:p>
        </p:txBody>
      </p:sp>
      <p:sp>
        <p:nvSpPr>
          <p:cNvPr id="2" name="Footer Placeholder 1">
            <a:extLst>
              <a:ext uri="{FF2B5EF4-FFF2-40B4-BE49-F238E27FC236}">
                <a16:creationId xmlns:a16="http://schemas.microsoft.com/office/drawing/2014/main" id="{C5D2809D-5209-4540-A6F9-526B5A4D47DC}"/>
              </a:ext>
            </a:extLst>
          </p:cNvPr>
          <p:cNvSpPr>
            <a:spLocks noGrp="1"/>
          </p:cNvSpPr>
          <p:nvPr>
            <p:ph type="ftr" sz="quarter" idx="3"/>
          </p:nvPr>
        </p:nvSpPr>
        <p:spPr/>
        <p:txBody>
          <a:bodyPr/>
          <a:lstStyle/>
          <a:p>
            <a:pPr>
              <a:defRPr/>
            </a:pPr>
            <a:r>
              <a:rPr lang="en-US"/>
              <a:t>Agricultural Mechanics</a:t>
            </a:r>
            <a:endParaRPr lang="en-US" dirty="0"/>
          </a:p>
        </p:txBody>
      </p:sp>
      <p:pic>
        <p:nvPicPr>
          <p:cNvPr id="11272" name="Picture 7" descr="tripod.jpg">
            <a:extLst>
              <a:ext uri="{FF2B5EF4-FFF2-40B4-BE49-F238E27FC236}">
                <a16:creationId xmlns:a16="http://schemas.microsoft.com/office/drawing/2014/main" id="{5935E15E-C881-4C4B-BE9D-3F8F4B0BE6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90675"/>
            <a:ext cx="190500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4B405CD-094A-4609-A6A7-8C5DA008795A}"/>
              </a:ext>
            </a:extLst>
          </p:cNvPr>
          <p:cNvSpPr>
            <a:spLocks noGrp="1"/>
          </p:cNvSpPr>
          <p:nvPr>
            <p:ph type="sldNum" sz="quarter" idx="4"/>
          </p:nvPr>
        </p:nvSpPr>
        <p:spPr/>
        <p:txBody>
          <a:bodyPr/>
          <a:lstStyle/>
          <a:p>
            <a:fld id="{BEC7DA86-B0A3-4CAA-88D8-E8D7CA646B9D}" type="slidenum">
              <a:rPr lang="en-US" altLang="en-US" smtClean="0"/>
              <a:pPr/>
              <a:t>19</a:t>
            </a:fld>
            <a:endParaRPr lang="en-US"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9D6DAE9-564A-4A0F-80AF-FF3042F3B494}"/>
              </a:ext>
            </a:extLst>
          </p:cNvPr>
          <p:cNvSpPr>
            <a:spLocks noGrp="1"/>
          </p:cNvSpPr>
          <p:nvPr>
            <p:ph type="title"/>
          </p:nvPr>
        </p:nvSpPr>
        <p:spPr>
          <a:xfrm>
            <a:off x="228600" y="1015252"/>
            <a:ext cx="8286750" cy="675437"/>
          </a:xfrm>
        </p:spPr>
        <p:txBody>
          <a:bodyPr>
            <a:normAutofit fontScale="90000"/>
          </a:bodyPr>
          <a:lstStyle/>
          <a:p>
            <a:pPr marL="461963" indent="-461963" eaLnBrk="1" hangingPunct="1">
              <a:buFont typeface="+mj-lt"/>
              <a:buAutoNum type="romanUcPeriod"/>
            </a:pPr>
            <a:r>
              <a:rPr lang="en-US" altLang="en-US" dirty="0"/>
              <a:t>Tools Used in Surveying</a:t>
            </a:r>
          </a:p>
        </p:txBody>
      </p:sp>
      <p:sp>
        <p:nvSpPr>
          <p:cNvPr id="6147" name="Text Placeholder 2">
            <a:extLst>
              <a:ext uri="{FF2B5EF4-FFF2-40B4-BE49-F238E27FC236}">
                <a16:creationId xmlns:a16="http://schemas.microsoft.com/office/drawing/2014/main" id="{D31FBC06-5117-4B82-91C7-41230228C7FB}"/>
              </a:ext>
            </a:extLst>
          </p:cNvPr>
          <p:cNvSpPr>
            <a:spLocks noGrp="1"/>
          </p:cNvSpPr>
          <p:nvPr>
            <p:ph idx="1"/>
          </p:nvPr>
        </p:nvSpPr>
        <p:spPr/>
        <p:txBody>
          <a:bodyPr/>
          <a:lstStyle/>
          <a:p>
            <a:pPr marL="514350" indent="-514350" eaLnBrk="1" hangingPunct="1">
              <a:buFont typeface="+mj-lt"/>
              <a:buAutoNum type="alphaUcPeriod"/>
            </a:pPr>
            <a:r>
              <a:rPr lang="en-US" altLang="en-US" dirty="0"/>
              <a:t>Distance Measuring Tools</a:t>
            </a:r>
          </a:p>
          <a:p>
            <a:pPr marL="914400" lvl="1" indent="-457200" eaLnBrk="1" hangingPunct="1">
              <a:buFont typeface="+mj-lt"/>
              <a:buAutoNum type="arabicPeriod"/>
            </a:pPr>
            <a:r>
              <a:rPr lang="en-US" altLang="en-US" dirty="0"/>
              <a:t>Tapes</a:t>
            </a:r>
          </a:p>
          <a:p>
            <a:pPr marL="914400" lvl="1" indent="-457200" eaLnBrk="1" hangingPunct="1">
              <a:buFont typeface="+mj-lt"/>
              <a:buAutoNum type="arabicPeriod"/>
            </a:pPr>
            <a:r>
              <a:rPr lang="en-US" altLang="en-US" dirty="0"/>
              <a:t>Measuring Wheels</a:t>
            </a:r>
          </a:p>
          <a:p>
            <a:pPr marL="914400" lvl="1" indent="-457200" eaLnBrk="1" hangingPunct="1">
              <a:buFont typeface="+mj-lt"/>
              <a:buAutoNum type="arabicPeriod"/>
            </a:pPr>
            <a:r>
              <a:rPr lang="en-US" altLang="en-US" dirty="0"/>
              <a:t>Surveyor’s Chain</a:t>
            </a:r>
          </a:p>
          <a:p>
            <a:pPr marL="514350" indent="-514350" eaLnBrk="1" hangingPunct="1">
              <a:buFont typeface="+mj-lt"/>
              <a:buAutoNum type="alphaUcPeriod"/>
            </a:pPr>
            <a:r>
              <a:rPr lang="en-US" altLang="en-US" dirty="0"/>
              <a:t>Level and Angle Measuring Tools</a:t>
            </a:r>
          </a:p>
          <a:p>
            <a:pPr marL="914400" lvl="1" indent="-457200" eaLnBrk="1" hangingPunct="1">
              <a:buFont typeface="+mj-lt"/>
              <a:buAutoNum type="arabicPeriod"/>
            </a:pPr>
            <a:r>
              <a:rPr lang="en-US" altLang="en-US" dirty="0"/>
              <a:t>Survey Instruments</a:t>
            </a:r>
          </a:p>
          <a:p>
            <a:pPr marL="1371600" lvl="2" indent="-457200" eaLnBrk="1" hangingPunct="1">
              <a:buFont typeface="+mj-lt"/>
              <a:buAutoNum type="alphaLcPeriod"/>
            </a:pPr>
            <a:r>
              <a:rPr lang="en-US" altLang="en-US" dirty="0"/>
              <a:t>Levels – measure vertical changes and horizontal angles</a:t>
            </a:r>
          </a:p>
          <a:p>
            <a:pPr marL="1371600" lvl="2" indent="-457200" eaLnBrk="1" hangingPunct="1">
              <a:buFont typeface="+mj-lt"/>
              <a:buAutoNum type="alphaLcPeriod"/>
            </a:pPr>
            <a:r>
              <a:rPr lang="en-US" altLang="en-US" dirty="0"/>
              <a:t>Transits – Measure vertical and horizontal angles</a:t>
            </a:r>
          </a:p>
          <a:p>
            <a:pPr marL="1371600" lvl="2" indent="-457200" eaLnBrk="1" hangingPunct="1">
              <a:buFont typeface="+mj-lt"/>
              <a:buAutoNum type="alphaLcPeriod"/>
            </a:pPr>
            <a:r>
              <a:rPr lang="en-US" altLang="en-US" dirty="0"/>
              <a:t>Total Stations – measure angles and distance</a:t>
            </a:r>
          </a:p>
        </p:txBody>
      </p:sp>
      <p:sp>
        <p:nvSpPr>
          <p:cNvPr id="2" name="Footer Placeholder 1">
            <a:extLst>
              <a:ext uri="{FF2B5EF4-FFF2-40B4-BE49-F238E27FC236}">
                <a16:creationId xmlns:a16="http://schemas.microsoft.com/office/drawing/2014/main" id="{5E6FFFDA-BC2C-484E-8BF2-F0DB61DAC441}"/>
              </a:ext>
            </a:extLst>
          </p:cNvPr>
          <p:cNvSpPr>
            <a:spLocks noGrp="1"/>
          </p:cNvSpPr>
          <p:nvPr>
            <p:ph type="ftr" sz="quarter" idx="3"/>
          </p:nvPr>
        </p:nvSpPr>
        <p:spPr/>
        <p:txBody>
          <a:bodyPr/>
          <a:lstStyle/>
          <a:p>
            <a:pPr>
              <a:defRPr/>
            </a:pPr>
            <a:r>
              <a:rPr lang="en-US"/>
              <a:t>Agricultural Mechanics</a:t>
            </a:r>
          </a:p>
        </p:txBody>
      </p:sp>
      <p:sp>
        <p:nvSpPr>
          <p:cNvPr id="4" name="Slide Number Placeholder 3">
            <a:extLst>
              <a:ext uri="{FF2B5EF4-FFF2-40B4-BE49-F238E27FC236}">
                <a16:creationId xmlns:a16="http://schemas.microsoft.com/office/drawing/2014/main" id="{A5000DA0-58B6-432D-9C47-0F0B4749E397}"/>
              </a:ext>
            </a:extLst>
          </p:cNvPr>
          <p:cNvSpPr>
            <a:spLocks noGrp="1"/>
          </p:cNvSpPr>
          <p:nvPr>
            <p:ph type="sldNum" sz="quarter" idx="4"/>
          </p:nvPr>
        </p:nvSpPr>
        <p:spPr/>
        <p:txBody>
          <a:bodyPr/>
          <a:lstStyle/>
          <a:p>
            <a:fld id="{3812B06D-486B-4B1A-AFB8-52DAFFEF9BA0}" type="slidenum">
              <a:rPr lang="en-US" altLang="en-US" smtClean="0"/>
              <a:pPr/>
              <a:t>2</a:t>
            </a:fld>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Plumb Bob – Used to locate an instrument above a point or to measure plumb (up and down) in building.</a:t>
            </a:r>
          </a:p>
        </p:txBody>
      </p:sp>
      <p:sp>
        <p:nvSpPr>
          <p:cNvPr id="2" name="Footer Placeholder 1">
            <a:extLst>
              <a:ext uri="{FF2B5EF4-FFF2-40B4-BE49-F238E27FC236}">
                <a16:creationId xmlns:a16="http://schemas.microsoft.com/office/drawing/2014/main" id="{33446C69-CDF5-45C1-971B-1F58AABB07C9}"/>
              </a:ext>
            </a:extLst>
          </p:cNvPr>
          <p:cNvSpPr>
            <a:spLocks noGrp="1"/>
          </p:cNvSpPr>
          <p:nvPr>
            <p:ph type="ftr" sz="quarter" idx="3"/>
          </p:nvPr>
        </p:nvSpPr>
        <p:spPr/>
        <p:txBody>
          <a:bodyPr/>
          <a:lstStyle/>
          <a:p>
            <a:pPr>
              <a:defRPr/>
            </a:pPr>
            <a:r>
              <a:rPr lang="en-US"/>
              <a:t>Agricultural Mechanics</a:t>
            </a:r>
            <a:endParaRPr lang="en-US" dirty="0"/>
          </a:p>
        </p:txBody>
      </p:sp>
      <p:pic>
        <p:nvPicPr>
          <p:cNvPr id="11270" name="Picture 6" descr="plumb bob.jpg">
            <a:extLst>
              <a:ext uri="{FF2B5EF4-FFF2-40B4-BE49-F238E27FC236}">
                <a16:creationId xmlns:a16="http://schemas.microsoft.com/office/drawing/2014/main" id="{08BA7C4D-D9FD-4C6B-AEAB-538992EFFE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981200"/>
            <a:ext cx="154781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1C19028-C2E0-443A-806F-508FA2F7E365}"/>
              </a:ext>
            </a:extLst>
          </p:cNvPr>
          <p:cNvSpPr>
            <a:spLocks noGrp="1"/>
          </p:cNvSpPr>
          <p:nvPr>
            <p:ph type="sldNum" sz="quarter" idx="4"/>
          </p:nvPr>
        </p:nvSpPr>
        <p:spPr/>
        <p:txBody>
          <a:bodyPr/>
          <a:lstStyle/>
          <a:p>
            <a:fld id="{BEC7DA86-B0A3-4CAA-88D8-E8D7CA646B9D}" type="slidenum">
              <a:rPr lang="en-US" altLang="en-US" smtClean="0"/>
              <a:pPr/>
              <a:t>20</a:t>
            </a:fld>
            <a:endParaRPr lang="en-US" altLang="en-US" dirty="0"/>
          </a:p>
        </p:txBody>
      </p:sp>
    </p:spTree>
    <p:extLst>
      <p:ext uri="{BB962C8B-B14F-4D97-AF65-F5344CB8AC3E}">
        <p14:creationId xmlns:p14="http://schemas.microsoft.com/office/powerpoint/2010/main" val="1060125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Hand Level  - A handheld telescope with a level bubble.   Useful for estimating slope.</a:t>
            </a:r>
          </a:p>
        </p:txBody>
      </p:sp>
      <p:sp>
        <p:nvSpPr>
          <p:cNvPr id="2" name="Footer Placeholder 1">
            <a:extLst>
              <a:ext uri="{FF2B5EF4-FFF2-40B4-BE49-F238E27FC236}">
                <a16:creationId xmlns:a16="http://schemas.microsoft.com/office/drawing/2014/main" id="{03CB1254-08B7-4A44-90A9-D73F1650965B}"/>
              </a:ext>
            </a:extLst>
          </p:cNvPr>
          <p:cNvSpPr>
            <a:spLocks noGrp="1"/>
          </p:cNvSpPr>
          <p:nvPr>
            <p:ph type="ftr" sz="quarter" idx="3"/>
          </p:nvPr>
        </p:nvSpPr>
        <p:spPr/>
        <p:txBody>
          <a:bodyPr/>
          <a:lstStyle/>
          <a:p>
            <a:pPr>
              <a:defRPr/>
            </a:pPr>
            <a:r>
              <a:rPr lang="en-US"/>
              <a:t>Agricultural Mechanics</a:t>
            </a:r>
            <a:endParaRPr lang="en-US" dirty="0"/>
          </a:p>
        </p:txBody>
      </p:sp>
      <p:pic>
        <p:nvPicPr>
          <p:cNvPr id="11269" name="Picture 5" descr="HandLevel.jpg">
            <a:extLst>
              <a:ext uri="{FF2B5EF4-FFF2-40B4-BE49-F238E27FC236}">
                <a16:creationId xmlns:a16="http://schemas.microsoft.com/office/drawing/2014/main" id="{B94982ED-E984-4FA7-A401-76E22CC092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981200"/>
            <a:ext cx="2530475"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42A759C-2B32-4EB4-91A4-2A0FF6A937BA}"/>
              </a:ext>
            </a:extLst>
          </p:cNvPr>
          <p:cNvSpPr>
            <a:spLocks noGrp="1"/>
          </p:cNvSpPr>
          <p:nvPr>
            <p:ph type="sldNum" sz="quarter" idx="4"/>
          </p:nvPr>
        </p:nvSpPr>
        <p:spPr/>
        <p:txBody>
          <a:bodyPr/>
          <a:lstStyle/>
          <a:p>
            <a:fld id="{BEC7DA86-B0A3-4CAA-88D8-E8D7CA646B9D}" type="slidenum">
              <a:rPr lang="en-US" altLang="en-US" smtClean="0"/>
              <a:pPr/>
              <a:t>21</a:t>
            </a:fld>
            <a:endParaRPr lang="en-US" altLang="en-US" dirty="0"/>
          </a:p>
        </p:txBody>
      </p:sp>
    </p:spTree>
    <p:extLst>
      <p:ext uri="{BB962C8B-B14F-4D97-AF65-F5344CB8AC3E}">
        <p14:creationId xmlns:p14="http://schemas.microsoft.com/office/powerpoint/2010/main" val="2507289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Surveyor's Tape  -- Plastic tape used to mark stakes. </a:t>
            </a:r>
          </a:p>
        </p:txBody>
      </p:sp>
      <p:sp>
        <p:nvSpPr>
          <p:cNvPr id="2" name="Footer Placeholder 1">
            <a:extLst>
              <a:ext uri="{FF2B5EF4-FFF2-40B4-BE49-F238E27FC236}">
                <a16:creationId xmlns:a16="http://schemas.microsoft.com/office/drawing/2014/main" id="{FA6BCF78-145B-40F0-B408-D2CFAB00B663}"/>
              </a:ext>
            </a:extLst>
          </p:cNvPr>
          <p:cNvSpPr>
            <a:spLocks noGrp="1"/>
          </p:cNvSpPr>
          <p:nvPr>
            <p:ph type="ftr" sz="quarter" idx="3"/>
          </p:nvPr>
        </p:nvSpPr>
        <p:spPr/>
        <p:txBody>
          <a:bodyPr/>
          <a:lstStyle/>
          <a:p>
            <a:pPr>
              <a:defRPr/>
            </a:pPr>
            <a:r>
              <a:rPr lang="en-US"/>
              <a:t>Agricultural Mechanics</a:t>
            </a:r>
            <a:endParaRPr lang="en-US" dirty="0"/>
          </a:p>
        </p:txBody>
      </p:sp>
      <p:pic>
        <p:nvPicPr>
          <p:cNvPr id="11271" name="Picture 8" descr="VinylFlaggingTape.jpg">
            <a:extLst>
              <a:ext uri="{FF2B5EF4-FFF2-40B4-BE49-F238E27FC236}">
                <a16:creationId xmlns:a16="http://schemas.microsoft.com/office/drawing/2014/main" id="{BB9C04E7-65EB-4947-B104-B00957971F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4765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8FC6B47D-E5E2-4318-9351-8949FB777AA2}"/>
              </a:ext>
            </a:extLst>
          </p:cNvPr>
          <p:cNvSpPr>
            <a:spLocks noGrp="1"/>
          </p:cNvSpPr>
          <p:nvPr>
            <p:ph type="sldNum" sz="quarter" idx="4"/>
          </p:nvPr>
        </p:nvSpPr>
        <p:spPr/>
        <p:txBody>
          <a:bodyPr/>
          <a:lstStyle/>
          <a:p>
            <a:fld id="{BEC7DA86-B0A3-4CAA-88D8-E8D7CA646B9D}" type="slidenum">
              <a:rPr lang="en-US" altLang="en-US" smtClean="0"/>
              <a:pPr/>
              <a:t>22</a:t>
            </a:fld>
            <a:endParaRPr lang="en-US" altLang="en-US" dirty="0"/>
          </a:p>
        </p:txBody>
      </p:sp>
    </p:spTree>
    <p:extLst>
      <p:ext uri="{BB962C8B-B14F-4D97-AF65-F5344CB8AC3E}">
        <p14:creationId xmlns:p14="http://schemas.microsoft.com/office/powerpoint/2010/main" val="1129893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573E13-6934-ABE0-45A5-0F2C5678836B}"/>
              </a:ext>
            </a:extLst>
          </p:cNvPr>
          <p:cNvSpPr>
            <a:spLocks noGrp="1"/>
          </p:cNvSpPr>
          <p:nvPr>
            <p:ph type="ctrTitle"/>
          </p:nvPr>
        </p:nvSpPr>
        <p:spPr/>
        <p:txBody>
          <a:bodyPr/>
          <a:lstStyle/>
          <a:p>
            <a:r>
              <a:rPr lang="en-US" dirty="0"/>
              <a:t>Review</a:t>
            </a:r>
          </a:p>
        </p:txBody>
      </p:sp>
      <p:sp>
        <p:nvSpPr>
          <p:cNvPr id="7" name="Subtitle 6">
            <a:extLst>
              <a:ext uri="{FF2B5EF4-FFF2-40B4-BE49-F238E27FC236}">
                <a16:creationId xmlns:a16="http://schemas.microsoft.com/office/drawing/2014/main" id="{CF12DA2F-2B20-101B-2067-0A1E7FC5E205}"/>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5C42F381-4673-7C40-3009-70A4595D6892}"/>
              </a:ext>
            </a:extLst>
          </p:cNvPr>
          <p:cNvSpPr>
            <a:spLocks noGrp="1"/>
          </p:cNvSpPr>
          <p:nvPr>
            <p:ph type="ftr" sz="quarter" idx="11"/>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1F258D4A-FE7E-451D-8952-300A6F54BC0E}"/>
              </a:ext>
            </a:extLst>
          </p:cNvPr>
          <p:cNvSpPr>
            <a:spLocks noGrp="1"/>
          </p:cNvSpPr>
          <p:nvPr>
            <p:ph type="sldNum" sz="quarter" idx="12"/>
          </p:nvPr>
        </p:nvSpPr>
        <p:spPr/>
        <p:txBody>
          <a:bodyPr/>
          <a:lstStyle/>
          <a:p>
            <a:fld id="{3812B06D-486B-4B1A-AFB8-52DAFFEF9BA0}" type="slidenum">
              <a:rPr lang="en-US" altLang="en-US" smtClean="0"/>
              <a:pPr/>
              <a:t>23</a:t>
            </a:fld>
            <a:endParaRPr lang="en-US" altLang="en-US"/>
          </a:p>
        </p:txBody>
      </p:sp>
    </p:spTree>
    <p:extLst>
      <p:ext uri="{BB962C8B-B14F-4D97-AF65-F5344CB8AC3E}">
        <p14:creationId xmlns:p14="http://schemas.microsoft.com/office/powerpoint/2010/main" val="1442164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lstStyle/>
          <a:p>
            <a:r>
              <a:rPr lang="en-US" altLang="en-US" dirty="0"/>
              <a:t>What is the name of this tool?</a:t>
            </a:r>
          </a:p>
        </p:txBody>
      </p:sp>
      <p:sp>
        <p:nvSpPr>
          <p:cNvPr id="2" name="Footer Placeholder 1">
            <a:extLst>
              <a:ext uri="{FF2B5EF4-FFF2-40B4-BE49-F238E27FC236}">
                <a16:creationId xmlns:a16="http://schemas.microsoft.com/office/drawing/2014/main" id="{A3DB6F01-2100-48F8-AABB-C68CF0158793}"/>
              </a:ext>
            </a:extLst>
          </p:cNvPr>
          <p:cNvSpPr>
            <a:spLocks noGrp="1"/>
          </p:cNvSpPr>
          <p:nvPr>
            <p:ph type="ftr" sz="quarter" idx="3"/>
          </p:nvPr>
        </p:nvSpPr>
        <p:spPr/>
        <p:txBody>
          <a:bodyPr/>
          <a:lstStyle/>
          <a:p>
            <a:r>
              <a:rPr lang="en-US"/>
              <a:t>Agricultural Mechanics</a:t>
            </a:r>
            <a:endParaRPr lang="en-US" dirty="0"/>
          </a:p>
        </p:txBody>
      </p:sp>
      <p:pic>
        <p:nvPicPr>
          <p:cNvPr id="10244" name="Picture 5" descr="SurveyArrow.jpg">
            <a:extLst>
              <a:ext uri="{FF2B5EF4-FFF2-40B4-BE49-F238E27FC236}">
                <a16:creationId xmlns:a16="http://schemas.microsoft.com/office/drawing/2014/main" id="{A7D7B8DE-C811-4E19-973D-F79CE93852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09800"/>
            <a:ext cx="3200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11">
            <a:extLst>
              <a:ext uri="{FF2B5EF4-FFF2-40B4-BE49-F238E27FC236}">
                <a16:creationId xmlns:a16="http://schemas.microsoft.com/office/drawing/2014/main" id="{0324CB5A-1F0C-4C81-9573-ABAE7F795521}"/>
              </a:ext>
            </a:extLst>
          </p:cNvPr>
          <p:cNvSpPr>
            <a:spLocks noGrp="1"/>
          </p:cNvSpPr>
          <p:nvPr>
            <p:ph type="sldNum" sz="quarter" idx="4"/>
          </p:nvPr>
        </p:nvSpPr>
        <p:spPr/>
        <p:txBody>
          <a:bodyPr/>
          <a:lstStyle/>
          <a:p>
            <a:fld id="{BEC7DA86-B0A3-4CAA-88D8-E8D7CA646B9D}" type="slidenum">
              <a:rPr lang="en-US" altLang="en-US" smtClean="0"/>
              <a:pPr/>
              <a:t>24</a:t>
            </a:fld>
            <a:endParaRPr lang="en-US" altLang="en-US" dirty="0"/>
          </a:p>
        </p:txBody>
      </p:sp>
    </p:spTree>
    <p:extLst>
      <p:ext uri="{BB962C8B-B14F-4D97-AF65-F5344CB8AC3E}">
        <p14:creationId xmlns:p14="http://schemas.microsoft.com/office/powerpoint/2010/main" val="500712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normAutofit/>
          </a:bodyPr>
          <a:lstStyle/>
          <a:p>
            <a:pPr eaLnBrk="1" hangingPunct="1"/>
            <a:r>
              <a:rPr lang="en-US" altLang="en-US" dirty="0"/>
              <a:t>What is the name of this tool? </a:t>
            </a:r>
          </a:p>
        </p:txBody>
      </p:sp>
      <p:sp>
        <p:nvSpPr>
          <p:cNvPr id="2" name="Footer Placeholder 1">
            <a:extLst>
              <a:ext uri="{FF2B5EF4-FFF2-40B4-BE49-F238E27FC236}">
                <a16:creationId xmlns:a16="http://schemas.microsoft.com/office/drawing/2014/main" id="{2C4D0927-D8A3-4D8A-923E-31EDD29213C8}"/>
              </a:ext>
            </a:extLst>
          </p:cNvPr>
          <p:cNvSpPr>
            <a:spLocks noGrp="1"/>
          </p:cNvSpPr>
          <p:nvPr>
            <p:ph type="ftr" sz="quarter" idx="3"/>
          </p:nvPr>
        </p:nvSpPr>
        <p:spPr/>
        <p:txBody>
          <a:bodyPr/>
          <a:lstStyle/>
          <a:p>
            <a:pPr>
              <a:defRPr/>
            </a:pPr>
            <a:r>
              <a:rPr lang="en-US"/>
              <a:t>Agricultural Mechanics</a:t>
            </a:r>
            <a:endParaRPr lang="en-US" dirty="0"/>
          </a:p>
        </p:txBody>
      </p:sp>
      <p:pic>
        <p:nvPicPr>
          <p:cNvPr id="10246" name="Picture 4" descr="OpenReelFiberglassTape.jpg">
            <a:extLst>
              <a:ext uri="{FF2B5EF4-FFF2-40B4-BE49-F238E27FC236}">
                <a16:creationId xmlns:a16="http://schemas.microsoft.com/office/drawing/2014/main" id="{40C4363F-6310-4866-AF89-AF37143B0B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219200"/>
            <a:ext cx="2914650" cy="357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31BFBE8-475F-4076-949E-E49F311861DF}"/>
              </a:ext>
            </a:extLst>
          </p:cNvPr>
          <p:cNvSpPr>
            <a:spLocks noGrp="1"/>
          </p:cNvSpPr>
          <p:nvPr>
            <p:ph type="sldNum" sz="quarter" idx="4"/>
          </p:nvPr>
        </p:nvSpPr>
        <p:spPr/>
        <p:txBody>
          <a:bodyPr/>
          <a:lstStyle/>
          <a:p>
            <a:fld id="{BEC7DA86-B0A3-4CAA-88D8-E8D7CA646B9D}" type="slidenum">
              <a:rPr lang="en-US" altLang="en-US" smtClean="0"/>
              <a:pPr/>
              <a:t>25</a:t>
            </a:fld>
            <a:endParaRPr lang="en-US" altLang="en-US" dirty="0"/>
          </a:p>
        </p:txBody>
      </p:sp>
    </p:spTree>
    <p:extLst>
      <p:ext uri="{BB962C8B-B14F-4D97-AF65-F5344CB8AC3E}">
        <p14:creationId xmlns:p14="http://schemas.microsoft.com/office/powerpoint/2010/main" val="1713384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EC170-A808-4D43-A3C7-B564DC53D5BD}"/>
              </a:ext>
            </a:extLst>
          </p:cNvPr>
          <p:cNvSpPr>
            <a:spLocks noGrp="1"/>
          </p:cNvSpPr>
          <p:nvPr>
            <p:ph type="title"/>
          </p:nvPr>
        </p:nvSpPr>
        <p:spPr/>
        <p:txBody>
          <a:bodyPr/>
          <a:lstStyle/>
          <a:p>
            <a:r>
              <a:rPr lang="en-US" dirty="0"/>
              <a:t>What tool is used to measure longer distances.   More accurate than pacing, but less accurate than a tape. </a:t>
            </a:r>
          </a:p>
        </p:txBody>
      </p:sp>
      <p:sp>
        <p:nvSpPr>
          <p:cNvPr id="4" name="Footer Placeholder 3">
            <a:extLst>
              <a:ext uri="{FF2B5EF4-FFF2-40B4-BE49-F238E27FC236}">
                <a16:creationId xmlns:a16="http://schemas.microsoft.com/office/drawing/2014/main" id="{C85885F1-BBC9-4E18-B262-E4273DD9893D}"/>
              </a:ext>
            </a:extLst>
          </p:cNvPr>
          <p:cNvSpPr>
            <a:spLocks noGrp="1"/>
          </p:cNvSpPr>
          <p:nvPr>
            <p:ph type="ftr" sz="quarter" idx="3"/>
          </p:nvPr>
        </p:nvSpPr>
        <p:spPr/>
        <p:txBody>
          <a:bodyPr/>
          <a:lstStyle/>
          <a:p>
            <a:pPr>
              <a:defRPr/>
            </a:pPr>
            <a:r>
              <a:rPr lang="en-US"/>
              <a:t>Agricultural Mechanics</a:t>
            </a:r>
            <a:endParaRPr lang="en-US" dirty="0"/>
          </a:p>
        </p:txBody>
      </p:sp>
      <p:pic>
        <p:nvPicPr>
          <p:cNvPr id="1026" name="Picture 2" descr="Crescent Lufkin 12-in Measuring Wheel in the Measuring Wheels department at  Lowes.com">
            <a:extLst>
              <a:ext uri="{FF2B5EF4-FFF2-40B4-BE49-F238E27FC236}">
                <a16:creationId xmlns:a16="http://schemas.microsoft.com/office/drawing/2014/main" id="{363274AA-4B78-4874-9EE7-535C575C99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505200" y="955878"/>
            <a:ext cx="1752600" cy="44958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29C4633F-C0DC-41E6-92A2-A779BAB3D74C}"/>
              </a:ext>
            </a:extLst>
          </p:cNvPr>
          <p:cNvSpPr>
            <a:spLocks noGrp="1"/>
          </p:cNvSpPr>
          <p:nvPr>
            <p:ph type="sldNum" sz="quarter" idx="4"/>
          </p:nvPr>
        </p:nvSpPr>
        <p:spPr/>
        <p:txBody>
          <a:bodyPr/>
          <a:lstStyle/>
          <a:p>
            <a:fld id="{BEC7DA86-B0A3-4CAA-88D8-E8D7CA646B9D}" type="slidenum">
              <a:rPr lang="en-US" altLang="en-US" smtClean="0"/>
              <a:pPr/>
              <a:t>26</a:t>
            </a:fld>
            <a:endParaRPr lang="en-US" altLang="en-US" dirty="0"/>
          </a:p>
        </p:txBody>
      </p:sp>
    </p:spTree>
    <p:extLst>
      <p:ext uri="{BB962C8B-B14F-4D97-AF65-F5344CB8AC3E}">
        <p14:creationId xmlns:p14="http://schemas.microsoft.com/office/powerpoint/2010/main" val="2393656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lstStyle/>
          <a:p>
            <a:r>
              <a:rPr lang="en-US" altLang="en-US" dirty="0"/>
              <a:t>What tool is a simple telescope that can measure horizontal angles? </a:t>
            </a:r>
          </a:p>
        </p:txBody>
      </p:sp>
      <p:sp>
        <p:nvSpPr>
          <p:cNvPr id="2" name="Footer Placeholder 1">
            <a:extLst>
              <a:ext uri="{FF2B5EF4-FFF2-40B4-BE49-F238E27FC236}">
                <a16:creationId xmlns:a16="http://schemas.microsoft.com/office/drawing/2014/main" id="{A0EE5BF5-1E06-407C-A5E0-E80AB3AF6370}"/>
              </a:ext>
            </a:extLst>
          </p:cNvPr>
          <p:cNvSpPr>
            <a:spLocks noGrp="1"/>
          </p:cNvSpPr>
          <p:nvPr>
            <p:ph type="ftr" sz="quarter" idx="3"/>
          </p:nvPr>
        </p:nvSpPr>
        <p:spPr/>
        <p:txBody>
          <a:bodyPr/>
          <a:lstStyle/>
          <a:p>
            <a:r>
              <a:rPr lang="en-US"/>
              <a:t>Agricultural Mechanics</a:t>
            </a:r>
            <a:endParaRPr lang="en-US" dirty="0"/>
          </a:p>
        </p:txBody>
      </p:sp>
      <p:pic>
        <p:nvPicPr>
          <p:cNvPr id="8203" name="Picture 11" descr="Johnson 22X Builders Level System Tiger Supplies">
            <a:extLst>
              <a:ext uri="{FF2B5EF4-FFF2-40B4-BE49-F238E27FC236}">
                <a16:creationId xmlns:a16="http://schemas.microsoft.com/office/drawing/2014/main" id="{0D2DC268-EEB6-4C68-9FD4-5FA64F343D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828800" y="1981200"/>
            <a:ext cx="4938712" cy="25146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07ABF9AD-5636-49A3-A7DB-E535F1F30D84}"/>
              </a:ext>
            </a:extLst>
          </p:cNvPr>
          <p:cNvSpPr>
            <a:spLocks noGrp="1"/>
          </p:cNvSpPr>
          <p:nvPr>
            <p:ph type="sldNum" sz="quarter" idx="4"/>
          </p:nvPr>
        </p:nvSpPr>
        <p:spPr/>
        <p:txBody>
          <a:bodyPr/>
          <a:lstStyle/>
          <a:p>
            <a:fld id="{BEC7DA86-B0A3-4CAA-88D8-E8D7CA646B9D}" type="slidenum">
              <a:rPr lang="en-US" altLang="en-US" smtClean="0"/>
              <a:pPr/>
              <a:t>27</a:t>
            </a:fld>
            <a:endParaRPr lang="en-US" altLang="en-US" dirty="0"/>
          </a:p>
        </p:txBody>
      </p:sp>
    </p:spTree>
    <p:extLst>
      <p:ext uri="{BB962C8B-B14F-4D97-AF65-F5344CB8AC3E}">
        <p14:creationId xmlns:p14="http://schemas.microsoft.com/office/powerpoint/2010/main" val="7965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a:bodyPr>
          <a:lstStyle/>
          <a:p>
            <a:pPr eaLnBrk="1" hangingPunct="1"/>
            <a:r>
              <a:rPr lang="en-US" altLang="en-US" dirty="0"/>
              <a:t>What is a telescope that can measure horizontal and vertical angles  called?.</a:t>
            </a:r>
          </a:p>
        </p:txBody>
      </p:sp>
      <p:sp>
        <p:nvSpPr>
          <p:cNvPr id="2" name="Footer Placeholder 1">
            <a:extLst>
              <a:ext uri="{FF2B5EF4-FFF2-40B4-BE49-F238E27FC236}">
                <a16:creationId xmlns:a16="http://schemas.microsoft.com/office/drawing/2014/main" id="{6B7729AA-A80B-4343-9A58-6BB92E007DE2}"/>
              </a:ext>
            </a:extLst>
          </p:cNvPr>
          <p:cNvSpPr>
            <a:spLocks noGrp="1"/>
          </p:cNvSpPr>
          <p:nvPr>
            <p:ph type="ftr" sz="quarter" idx="3"/>
          </p:nvPr>
        </p:nvSpPr>
        <p:spPr/>
        <p:txBody>
          <a:bodyPr/>
          <a:lstStyle/>
          <a:p>
            <a:pPr>
              <a:defRPr/>
            </a:pPr>
            <a:r>
              <a:rPr lang="en-US"/>
              <a:t>Agricultural Mechanics</a:t>
            </a:r>
            <a:endParaRPr lang="en-US" dirty="0"/>
          </a:p>
        </p:txBody>
      </p:sp>
      <p:pic>
        <p:nvPicPr>
          <p:cNvPr id="8197" name="Picture 18" descr="Transit.jpg">
            <a:extLst>
              <a:ext uri="{FF2B5EF4-FFF2-40B4-BE49-F238E27FC236}">
                <a16:creationId xmlns:a16="http://schemas.microsoft.com/office/drawing/2014/main" id="{170D6356-C3D4-4D22-91A3-DB7BE2EE94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7100" y="19050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81E71B1-37E7-4C08-93F0-415464652CFA}"/>
              </a:ext>
            </a:extLst>
          </p:cNvPr>
          <p:cNvSpPr>
            <a:spLocks noGrp="1"/>
          </p:cNvSpPr>
          <p:nvPr>
            <p:ph type="sldNum" sz="quarter" idx="4"/>
          </p:nvPr>
        </p:nvSpPr>
        <p:spPr/>
        <p:txBody>
          <a:bodyPr/>
          <a:lstStyle/>
          <a:p>
            <a:fld id="{BEC7DA86-B0A3-4CAA-88D8-E8D7CA646B9D}" type="slidenum">
              <a:rPr lang="en-US" altLang="en-US" smtClean="0"/>
              <a:pPr/>
              <a:t>28</a:t>
            </a:fld>
            <a:endParaRPr lang="en-US" altLang="en-US" dirty="0"/>
          </a:p>
        </p:txBody>
      </p:sp>
    </p:spTree>
    <p:extLst>
      <p:ext uri="{BB962C8B-B14F-4D97-AF65-F5344CB8AC3E}">
        <p14:creationId xmlns:p14="http://schemas.microsoft.com/office/powerpoint/2010/main" val="2112538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a:bodyPr>
          <a:lstStyle/>
          <a:p>
            <a:pPr eaLnBrk="1" hangingPunct="1"/>
            <a:r>
              <a:rPr lang="en-US" altLang="en-US" dirty="0"/>
              <a:t>What are the names of these two tools?</a:t>
            </a:r>
          </a:p>
        </p:txBody>
      </p:sp>
      <p:sp>
        <p:nvSpPr>
          <p:cNvPr id="2" name="Footer Placeholder 1">
            <a:extLst>
              <a:ext uri="{FF2B5EF4-FFF2-40B4-BE49-F238E27FC236}">
                <a16:creationId xmlns:a16="http://schemas.microsoft.com/office/drawing/2014/main" id="{1DFA0C65-4589-4164-A31A-841557A26C50}"/>
              </a:ext>
            </a:extLst>
          </p:cNvPr>
          <p:cNvSpPr>
            <a:spLocks noGrp="1"/>
          </p:cNvSpPr>
          <p:nvPr>
            <p:ph type="ftr" sz="quarter" idx="3"/>
          </p:nvPr>
        </p:nvSpPr>
        <p:spPr/>
        <p:txBody>
          <a:bodyPr/>
          <a:lstStyle/>
          <a:p>
            <a:pPr>
              <a:defRPr/>
            </a:pPr>
            <a:r>
              <a:rPr lang="en-US"/>
              <a:t>Agricultural Mechanics</a:t>
            </a:r>
            <a:endParaRPr lang="en-US" dirty="0"/>
          </a:p>
        </p:txBody>
      </p:sp>
      <p:pic>
        <p:nvPicPr>
          <p:cNvPr id="8198" name="Picture 19" descr="LaserLevel.jpg">
            <a:extLst>
              <a:ext uri="{FF2B5EF4-FFF2-40B4-BE49-F238E27FC236}">
                <a16:creationId xmlns:a16="http://schemas.microsoft.com/office/drawing/2014/main" id="{A1B75BEA-022C-42A3-9331-0838582BBE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22462"/>
            <a:ext cx="35433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20" descr="LaserLevelReceiver.jpg">
            <a:extLst>
              <a:ext uri="{FF2B5EF4-FFF2-40B4-BE49-F238E27FC236}">
                <a16:creationId xmlns:a16="http://schemas.microsoft.com/office/drawing/2014/main" id="{F20CF8D3-9C30-4E44-9472-A9B52395FA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62781" y="1824037"/>
            <a:ext cx="138588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D10AB29-2F42-487F-9716-6F2074B274F7}"/>
              </a:ext>
            </a:extLst>
          </p:cNvPr>
          <p:cNvSpPr>
            <a:spLocks noGrp="1"/>
          </p:cNvSpPr>
          <p:nvPr>
            <p:ph type="sldNum" sz="quarter" idx="4"/>
          </p:nvPr>
        </p:nvSpPr>
        <p:spPr/>
        <p:txBody>
          <a:bodyPr/>
          <a:lstStyle/>
          <a:p>
            <a:fld id="{BEC7DA86-B0A3-4CAA-88D8-E8D7CA646B9D}" type="slidenum">
              <a:rPr lang="en-US" altLang="en-US" smtClean="0"/>
              <a:pPr/>
              <a:t>29</a:t>
            </a:fld>
            <a:endParaRPr lang="en-US" altLang="en-US" dirty="0"/>
          </a:p>
        </p:txBody>
      </p:sp>
    </p:spTree>
    <p:extLst>
      <p:ext uri="{BB962C8B-B14F-4D97-AF65-F5344CB8AC3E}">
        <p14:creationId xmlns:p14="http://schemas.microsoft.com/office/powerpoint/2010/main" val="3601482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48F33F1-891F-4384-B08C-F9092DA4BECB}"/>
              </a:ext>
            </a:extLst>
          </p:cNvPr>
          <p:cNvSpPr>
            <a:spLocks noGrp="1"/>
          </p:cNvSpPr>
          <p:nvPr>
            <p:ph type="title"/>
          </p:nvPr>
        </p:nvSpPr>
        <p:spPr>
          <a:xfrm>
            <a:off x="152400" y="1015252"/>
            <a:ext cx="8362950" cy="675437"/>
          </a:xfrm>
        </p:spPr>
        <p:txBody>
          <a:bodyPr>
            <a:normAutofit fontScale="90000"/>
          </a:bodyPr>
          <a:lstStyle/>
          <a:p>
            <a:pPr marL="857250" indent="-857250" eaLnBrk="1" hangingPunct="1">
              <a:buFont typeface="+mj-lt"/>
              <a:buAutoNum type="romanUcPeriod" startAt="2"/>
            </a:pPr>
            <a:r>
              <a:rPr lang="en-US" altLang="en-US" dirty="0"/>
              <a:t>Tools</a:t>
            </a:r>
          </a:p>
        </p:txBody>
      </p:sp>
      <p:sp>
        <p:nvSpPr>
          <p:cNvPr id="7171" name="Text Placeholder 2">
            <a:extLst>
              <a:ext uri="{FF2B5EF4-FFF2-40B4-BE49-F238E27FC236}">
                <a16:creationId xmlns:a16="http://schemas.microsoft.com/office/drawing/2014/main" id="{AE82C362-C01B-4010-B41C-101AB84B09EF}"/>
              </a:ext>
            </a:extLst>
          </p:cNvPr>
          <p:cNvSpPr>
            <a:spLocks noGrp="1"/>
          </p:cNvSpPr>
          <p:nvPr>
            <p:ph idx="1"/>
          </p:nvPr>
        </p:nvSpPr>
        <p:spPr/>
        <p:txBody>
          <a:bodyPr/>
          <a:lstStyle/>
          <a:p>
            <a:pPr marL="914400" lvl="1" indent="-457200" eaLnBrk="1" hangingPunct="1">
              <a:buFont typeface="+mj-lt"/>
              <a:buAutoNum type="alphaUcPeriod"/>
            </a:pPr>
            <a:r>
              <a:rPr lang="en-US" altLang="en-US" dirty="0"/>
              <a:t>Elevation Rods</a:t>
            </a:r>
          </a:p>
          <a:p>
            <a:pPr marL="1371600" lvl="2" indent="-457200" eaLnBrk="1" hangingPunct="1">
              <a:buFont typeface="+mj-lt"/>
              <a:buAutoNum type="arabicPeriod"/>
            </a:pPr>
            <a:r>
              <a:rPr lang="en-US" altLang="en-US" dirty="0"/>
              <a:t>Used to measure vertical distances</a:t>
            </a:r>
          </a:p>
          <a:p>
            <a:pPr marL="1371600" lvl="2" indent="-457200" eaLnBrk="1" hangingPunct="1">
              <a:buFont typeface="+mj-lt"/>
              <a:buAutoNum type="arabicPeriod"/>
            </a:pPr>
            <a:r>
              <a:rPr lang="en-US" altLang="en-US" dirty="0"/>
              <a:t>Philadelphia – Measures in 100</a:t>
            </a:r>
            <a:r>
              <a:rPr lang="en-US" altLang="en-US" baseline="30000" dirty="0"/>
              <a:t>th</a:t>
            </a:r>
            <a:r>
              <a:rPr lang="en-US" altLang="en-US" dirty="0"/>
              <a:t> of feet</a:t>
            </a:r>
          </a:p>
          <a:p>
            <a:pPr marL="1371600" lvl="2" indent="-457200" eaLnBrk="1" hangingPunct="1">
              <a:buFont typeface="+mj-lt"/>
              <a:buAutoNum type="arabicPeriod"/>
            </a:pPr>
            <a:r>
              <a:rPr lang="en-US" altLang="en-US" dirty="0"/>
              <a:t>Builder’s Rod – Measures in feet and inches. </a:t>
            </a:r>
          </a:p>
          <a:p>
            <a:pPr marL="1371600" lvl="2" indent="-457200" eaLnBrk="1" hangingPunct="1">
              <a:buFont typeface="+mj-lt"/>
              <a:buAutoNum type="arabicPeriod"/>
            </a:pPr>
            <a:r>
              <a:rPr lang="en-US" altLang="en-US" dirty="0"/>
              <a:t>Direct Elevation - Has movable measuring tape and directly reads elevation in 100</a:t>
            </a:r>
            <a:r>
              <a:rPr lang="en-US" altLang="en-US" baseline="30000" dirty="0"/>
              <a:t>th</a:t>
            </a:r>
            <a:r>
              <a:rPr lang="en-US" altLang="en-US" dirty="0"/>
              <a:t> of feet</a:t>
            </a:r>
          </a:p>
          <a:p>
            <a:pPr marL="914400" lvl="1" indent="-457200" eaLnBrk="1" hangingPunct="1">
              <a:buFont typeface="+mj-lt"/>
              <a:buAutoNum type="alphaUcPeriod"/>
            </a:pPr>
            <a:r>
              <a:rPr lang="en-US" altLang="en-US" dirty="0"/>
              <a:t>Laser Levels</a:t>
            </a:r>
          </a:p>
          <a:p>
            <a:pPr marL="1371600" lvl="2" indent="-457200" eaLnBrk="1" hangingPunct="1">
              <a:buFont typeface="+mj-lt"/>
              <a:buAutoNum type="arabicPeriod"/>
            </a:pPr>
            <a:r>
              <a:rPr lang="en-US" altLang="en-US" dirty="0"/>
              <a:t>Rotating laser set level or to a slope</a:t>
            </a:r>
          </a:p>
          <a:p>
            <a:pPr marL="1371600" lvl="2" indent="-457200" eaLnBrk="1" hangingPunct="1">
              <a:buFont typeface="+mj-lt"/>
              <a:buAutoNum type="arabicPeriod"/>
            </a:pPr>
            <a:r>
              <a:rPr lang="en-US" altLang="en-US" dirty="0"/>
              <a:t>Uses a special target (laser detector)</a:t>
            </a:r>
          </a:p>
        </p:txBody>
      </p:sp>
      <p:sp>
        <p:nvSpPr>
          <p:cNvPr id="2" name="Footer Placeholder 1">
            <a:extLst>
              <a:ext uri="{FF2B5EF4-FFF2-40B4-BE49-F238E27FC236}">
                <a16:creationId xmlns:a16="http://schemas.microsoft.com/office/drawing/2014/main" id="{73AA2FF5-EC59-4FA1-9562-5B8B39DDFC85}"/>
              </a:ext>
            </a:extLst>
          </p:cNvPr>
          <p:cNvSpPr>
            <a:spLocks noGrp="1"/>
          </p:cNvSpPr>
          <p:nvPr>
            <p:ph type="ftr" sz="quarter" idx="3"/>
          </p:nvPr>
        </p:nvSpPr>
        <p:spPr/>
        <p:txBody>
          <a:bodyPr/>
          <a:lstStyle/>
          <a:p>
            <a:pPr>
              <a:defRPr/>
            </a:pPr>
            <a:r>
              <a:rPr lang="en-US"/>
              <a:t>Agricultural Mechanics</a:t>
            </a:r>
          </a:p>
        </p:txBody>
      </p:sp>
      <p:sp>
        <p:nvSpPr>
          <p:cNvPr id="4" name="Slide Number Placeholder 3">
            <a:extLst>
              <a:ext uri="{FF2B5EF4-FFF2-40B4-BE49-F238E27FC236}">
                <a16:creationId xmlns:a16="http://schemas.microsoft.com/office/drawing/2014/main" id="{23225144-8E13-49ED-A61C-86F98BEB2FD2}"/>
              </a:ext>
            </a:extLst>
          </p:cNvPr>
          <p:cNvSpPr>
            <a:spLocks noGrp="1"/>
          </p:cNvSpPr>
          <p:nvPr>
            <p:ph type="sldNum" sz="quarter" idx="4"/>
          </p:nvPr>
        </p:nvSpPr>
        <p:spPr/>
        <p:txBody>
          <a:bodyPr/>
          <a:lstStyle/>
          <a:p>
            <a:fld id="{3812B06D-486B-4B1A-AFB8-52DAFFEF9BA0}" type="slidenum">
              <a:rPr lang="en-US" altLang="en-US" smtClean="0"/>
              <a:pPr/>
              <a:t>3</a:t>
            </a:fld>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8D2-D36D-4F5D-B258-D59BDD7E87C3}"/>
              </a:ext>
            </a:extLst>
          </p:cNvPr>
          <p:cNvSpPr>
            <a:spLocks noGrp="1"/>
          </p:cNvSpPr>
          <p:nvPr>
            <p:ph type="title"/>
          </p:nvPr>
        </p:nvSpPr>
        <p:spPr/>
        <p:txBody>
          <a:bodyPr>
            <a:normAutofit/>
          </a:bodyPr>
          <a:lstStyle/>
          <a:p>
            <a:r>
              <a:rPr lang="en-US" dirty="0"/>
              <a:t>What type of rod is marked in feet and inches?</a:t>
            </a:r>
          </a:p>
        </p:txBody>
      </p:sp>
      <p:sp>
        <p:nvSpPr>
          <p:cNvPr id="3" name="Footer Placeholder 2">
            <a:extLst>
              <a:ext uri="{FF2B5EF4-FFF2-40B4-BE49-F238E27FC236}">
                <a16:creationId xmlns:a16="http://schemas.microsoft.com/office/drawing/2014/main" id="{139F1C23-2C0A-4225-8703-021C0E719301}"/>
              </a:ext>
            </a:extLst>
          </p:cNvPr>
          <p:cNvSpPr>
            <a:spLocks noGrp="1"/>
          </p:cNvSpPr>
          <p:nvPr>
            <p:ph type="ftr" sz="quarter" idx="3"/>
          </p:nvPr>
        </p:nvSpPr>
        <p:spPr/>
        <p:txBody>
          <a:bodyPr/>
          <a:lstStyle/>
          <a:p>
            <a:pPr>
              <a:defRPr/>
            </a:pPr>
            <a:r>
              <a:rPr lang="en-US"/>
              <a:t>Agricultural Mechanics</a:t>
            </a:r>
            <a:endParaRPr lang="en-US" dirty="0"/>
          </a:p>
        </p:txBody>
      </p:sp>
      <p:pic>
        <p:nvPicPr>
          <p:cNvPr id="71682" name="Picture 2" descr="Sokkia 13 ft. Aluminum Builders Rod 10ths 1005158-01 | eBay">
            <a:extLst>
              <a:ext uri="{FF2B5EF4-FFF2-40B4-BE49-F238E27FC236}">
                <a16:creationId xmlns:a16="http://schemas.microsoft.com/office/drawing/2014/main" id="{CFB6A18D-DD28-4095-B702-7DEEDA822D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2447" y="1143000"/>
            <a:ext cx="5550089" cy="4648199"/>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6FC264DF-343A-49DF-806A-EA0570DECD62}"/>
              </a:ext>
            </a:extLst>
          </p:cNvPr>
          <p:cNvSpPr>
            <a:spLocks noGrp="1"/>
          </p:cNvSpPr>
          <p:nvPr>
            <p:ph type="sldNum" sz="quarter" idx="4"/>
          </p:nvPr>
        </p:nvSpPr>
        <p:spPr/>
        <p:txBody>
          <a:bodyPr/>
          <a:lstStyle/>
          <a:p>
            <a:fld id="{BEC7DA86-B0A3-4CAA-88D8-E8D7CA646B9D}" type="slidenum">
              <a:rPr lang="en-US" altLang="en-US" smtClean="0"/>
              <a:pPr/>
              <a:t>30</a:t>
            </a:fld>
            <a:endParaRPr lang="en-US" altLang="en-US" dirty="0"/>
          </a:p>
        </p:txBody>
      </p:sp>
    </p:spTree>
    <p:extLst>
      <p:ext uri="{BB962C8B-B14F-4D97-AF65-F5344CB8AC3E}">
        <p14:creationId xmlns:p14="http://schemas.microsoft.com/office/powerpoint/2010/main" val="2323796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PhiliRod.jpg">
            <a:extLst>
              <a:ext uri="{FF2B5EF4-FFF2-40B4-BE49-F238E27FC236}">
                <a16:creationId xmlns:a16="http://schemas.microsoft.com/office/drawing/2014/main" id="{19CD63DC-E340-4C5D-9B12-0AC2E077C4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367832"/>
            <a:ext cx="2139775" cy="445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4BEC588-2814-478D-9DB6-D5E1817CFFA6}"/>
              </a:ext>
            </a:extLst>
          </p:cNvPr>
          <p:cNvSpPr>
            <a:spLocks noGrp="1"/>
          </p:cNvSpPr>
          <p:nvPr>
            <p:ph type="title"/>
          </p:nvPr>
        </p:nvSpPr>
        <p:spPr/>
        <p:txBody>
          <a:bodyPr>
            <a:normAutofit/>
          </a:bodyPr>
          <a:lstStyle/>
          <a:p>
            <a:r>
              <a:rPr lang="en-US" dirty="0"/>
              <a:t>What type of rod is marked in feet and hundredths of feet?</a:t>
            </a:r>
          </a:p>
        </p:txBody>
      </p:sp>
      <p:sp>
        <p:nvSpPr>
          <p:cNvPr id="3" name="Footer Placeholder 2">
            <a:extLst>
              <a:ext uri="{FF2B5EF4-FFF2-40B4-BE49-F238E27FC236}">
                <a16:creationId xmlns:a16="http://schemas.microsoft.com/office/drawing/2014/main" id="{9AFCD157-232D-427D-B78A-BB151451096B}"/>
              </a:ext>
            </a:extLst>
          </p:cNvPr>
          <p:cNvSpPr>
            <a:spLocks noGrp="1"/>
          </p:cNvSpPr>
          <p:nvPr>
            <p:ph type="ftr" sz="quarter" idx="3"/>
          </p:nvPr>
        </p:nvSpPr>
        <p:spPr/>
        <p:txBody>
          <a:bodyPr/>
          <a:lstStyle/>
          <a:p>
            <a:pPr>
              <a:defRPr/>
            </a:pPr>
            <a:r>
              <a:rPr lang="en-US"/>
              <a:t>Agricultural Mechanics</a:t>
            </a:r>
            <a:endParaRPr lang="en-US" dirty="0"/>
          </a:p>
        </p:txBody>
      </p:sp>
      <p:pic>
        <p:nvPicPr>
          <p:cNvPr id="73730" name="Picture 2" descr="CR Philly Grade Rod | SECO Leveling Rod | Vectors Inc. - Vectors Inc.">
            <a:extLst>
              <a:ext uri="{FF2B5EF4-FFF2-40B4-BE49-F238E27FC236}">
                <a16:creationId xmlns:a16="http://schemas.microsoft.com/office/drawing/2014/main" id="{2989BD01-B0AA-4117-867C-A5F7D20BA9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62000" y="964476"/>
            <a:ext cx="2398202" cy="486122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F83C58A4-3205-43C4-AA54-7B1796D9E51F}"/>
              </a:ext>
            </a:extLst>
          </p:cNvPr>
          <p:cNvSpPr>
            <a:spLocks noGrp="1"/>
          </p:cNvSpPr>
          <p:nvPr>
            <p:ph type="sldNum" sz="quarter" idx="4"/>
          </p:nvPr>
        </p:nvSpPr>
        <p:spPr/>
        <p:txBody>
          <a:bodyPr/>
          <a:lstStyle/>
          <a:p>
            <a:fld id="{BEC7DA86-B0A3-4CAA-88D8-E8D7CA646B9D}" type="slidenum">
              <a:rPr lang="en-US" altLang="en-US" smtClean="0"/>
              <a:pPr/>
              <a:t>31</a:t>
            </a:fld>
            <a:endParaRPr lang="en-US" altLang="en-US" dirty="0"/>
          </a:p>
        </p:txBody>
      </p:sp>
    </p:spTree>
    <p:extLst>
      <p:ext uri="{BB962C8B-B14F-4D97-AF65-F5344CB8AC3E}">
        <p14:creationId xmlns:p14="http://schemas.microsoft.com/office/powerpoint/2010/main" val="185711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What tool supports the instrument?</a:t>
            </a:r>
          </a:p>
        </p:txBody>
      </p:sp>
      <p:sp>
        <p:nvSpPr>
          <p:cNvPr id="2" name="Footer Placeholder 1">
            <a:extLst>
              <a:ext uri="{FF2B5EF4-FFF2-40B4-BE49-F238E27FC236}">
                <a16:creationId xmlns:a16="http://schemas.microsoft.com/office/drawing/2014/main" id="{C5D2809D-5209-4540-A6F9-526B5A4D47DC}"/>
              </a:ext>
            </a:extLst>
          </p:cNvPr>
          <p:cNvSpPr>
            <a:spLocks noGrp="1"/>
          </p:cNvSpPr>
          <p:nvPr>
            <p:ph type="ftr" sz="quarter" idx="3"/>
          </p:nvPr>
        </p:nvSpPr>
        <p:spPr/>
        <p:txBody>
          <a:bodyPr/>
          <a:lstStyle/>
          <a:p>
            <a:pPr>
              <a:defRPr/>
            </a:pPr>
            <a:r>
              <a:rPr lang="en-US"/>
              <a:t>Agricultural Mechanics</a:t>
            </a:r>
            <a:endParaRPr lang="en-US" dirty="0"/>
          </a:p>
        </p:txBody>
      </p:sp>
      <p:pic>
        <p:nvPicPr>
          <p:cNvPr id="11272" name="Picture 7" descr="tripod.jpg">
            <a:extLst>
              <a:ext uri="{FF2B5EF4-FFF2-40B4-BE49-F238E27FC236}">
                <a16:creationId xmlns:a16="http://schemas.microsoft.com/office/drawing/2014/main" id="{5935E15E-C881-4C4B-BE9D-3F8F4B0BE6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90675"/>
            <a:ext cx="190500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4B405CD-094A-4609-A6A7-8C5DA008795A}"/>
              </a:ext>
            </a:extLst>
          </p:cNvPr>
          <p:cNvSpPr>
            <a:spLocks noGrp="1"/>
          </p:cNvSpPr>
          <p:nvPr>
            <p:ph type="sldNum" sz="quarter" idx="4"/>
          </p:nvPr>
        </p:nvSpPr>
        <p:spPr/>
        <p:txBody>
          <a:bodyPr/>
          <a:lstStyle/>
          <a:p>
            <a:fld id="{BEC7DA86-B0A3-4CAA-88D8-E8D7CA646B9D}" type="slidenum">
              <a:rPr lang="en-US" altLang="en-US" smtClean="0"/>
              <a:pPr/>
              <a:t>32</a:t>
            </a:fld>
            <a:endParaRPr lang="en-US" altLang="en-US" dirty="0"/>
          </a:p>
        </p:txBody>
      </p:sp>
    </p:spTree>
    <p:extLst>
      <p:ext uri="{BB962C8B-B14F-4D97-AF65-F5344CB8AC3E}">
        <p14:creationId xmlns:p14="http://schemas.microsoft.com/office/powerpoint/2010/main" val="131211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48F33F1-891F-4384-B08C-F9092DA4BECB}"/>
              </a:ext>
            </a:extLst>
          </p:cNvPr>
          <p:cNvSpPr>
            <a:spLocks noGrp="1"/>
          </p:cNvSpPr>
          <p:nvPr>
            <p:ph type="title"/>
          </p:nvPr>
        </p:nvSpPr>
        <p:spPr>
          <a:xfrm>
            <a:off x="228600" y="1015252"/>
            <a:ext cx="8286750" cy="675437"/>
          </a:xfrm>
        </p:spPr>
        <p:txBody>
          <a:bodyPr>
            <a:normAutofit fontScale="90000"/>
          </a:bodyPr>
          <a:lstStyle/>
          <a:p>
            <a:pPr marL="739775" indent="-739775" eaLnBrk="1" hangingPunct="1">
              <a:buFont typeface="+mj-lt"/>
              <a:buAutoNum type="romanUcPeriod" startAt="3"/>
            </a:pPr>
            <a:r>
              <a:rPr lang="en-US" altLang="en-US" dirty="0"/>
              <a:t>Other Tools</a:t>
            </a:r>
          </a:p>
        </p:txBody>
      </p:sp>
      <p:sp>
        <p:nvSpPr>
          <p:cNvPr id="7171" name="Text Placeholder 2">
            <a:extLst>
              <a:ext uri="{FF2B5EF4-FFF2-40B4-BE49-F238E27FC236}">
                <a16:creationId xmlns:a16="http://schemas.microsoft.com/office/drawing/2014/main" id="{AE82C362-C01B-4010-B41C-101AB84B09EF}"/>
              </a:ext>
            </a:extLst>
          </p:cNvPr>
          <p:cNvSpPr>
            <a:spLocks noGrp="1"/>
          </p:cNvSpPr>
          <p:nvPr>
            <p:ph idx="1"/>
          </p:nvPr>
        </p:nvSpPr>
        <p:spPr>
          <a:xfrm>
            <a:off x="628650" y="1752600"/>
            <a:ext cx="8286750" cy="4373563"/>
          </a:xfrm>
        </p:spPr>
        <p:txBody>
          <a:bodyPr/>
          <a:lstStyle/>
          <a:p>
            <a:pPr marL="514350" indent="-514350">
              <a:buFont typeface="+mj-lt"/>
              <a:buAutoNum type="alphaUcPeriod"/>
            </a:pPr>
            <a:r>
              <a:rPr lang="en-US" altLang="en-US" dirty="0"/>
              <a:t>Plumb Bob</a:t>
            </a:r>
          </a:p>
          <a:p>
            <a:pPr marL="514350" indent="-514350">
              <a:buFont typeface="+mj-lt"/>
              <a:buAutoNum type="alphaUcPeriod"/>
            </a:pPr>
            <a:r>
              <a:rPr lang="en-US" altLang="en-US" dirty="0"/>
              <a:t>Surveyor’s Tape</a:t>
            </a:r>
          </a:p>
          <a:p>
            <a:pPr marL="514350" indent="-514350">
              <a:buFont typeface="+mj-lt"/>
              <a:buAutoNum type="alphaUcPeriod"/>
            </a:pPr>
            <a:r>
              <a:rPr lang="en-US" altLang="en-US" dirty="0"/>
              <a:t>Hand Level</a:t>
            </a:r>
          </a:p>
          <a:p>
            <a:pPr marL="514350" indent="-514350">
              <a:buFont typeface="+mj-lt"/>
              <a:buAutoNum type="alphaUcPeriod"/>
            </a:pPr>
            <a:r>
              <a:rPr lang="en-US" altLang="en-US" dirty="0"/>
              <a:t>Tripod - supports the instrument</a:t>
            </a:r>
          </a:p>
          <a:p>
            <a:pPr marL="514350" indent="-514350">
              <a:buFont typeface="+mj-lt"/>
              <a:buAutoNum type="alphaUcPeriod"/>
            </a:pPr>
            <a:r>
              <a:rPr lang="en-US" altLang="en-US"/>
              <a:t>Rod Targets - attaches </a:t>
            </a:r>
            <a:r>
              <a:rPr lang="en-US" altLang="en-US" dirty="0"/>
              <a:t>to the rod for easier reading. </a:t>
            </a:r>
          </a:p>
          <a:p>
            <a:pPr marL="0" indent="0" eaLnBrk="1" hangingPunct="1">
              <a:buNone/>
            </a:pPr>
            <a:endParaRPr lang="en-US" altLang="en-US" dirty="0"/>
          </a:p>
        </p:txBody>
      </p:sp>
      <p:sp>
        <p:nvSpPr>
          <p:cNvPr id="2" name="Footer Placeholder 1">
            <a:extLst>
              <a:ext uri="{FF2B5EF4-FFF2-40B4-BE49-F238E27FC236}">
                <a16:creationId xmlns:a16="http://schemas.microsoft.com/office/drawing/2014/main" id="{86EBD310-C535-40D0-B475-16259B507C28}"/>
              </a:ext>
            </a:extLst>
          </p:cNvPr>
          <p:cNvSpPr>
            <a:spLocks noGrp="1"/>
          </p:cNvSpPr>
          <p:nvPr>
            <p:ph type="ftr" sz="quarter" idx="3"/>
          </p:nvPr>
        </p:nvSpPr>
        <p:spPr/>
        <p:txBody>
          <a:bodyPr/>
          <a:lstStyle/>
          <a:p>
            <a:pPr>
              <a:defRPr/>
            </a:pPr>
            <a:r>
              <a:rPr lang="en-US"/>
              <a:t>Agricultural Mechanics</a:t>
            </a:r>
            <a:endParaRPr lang="en-US" dirty="0"/>
          </a:p>
        </p:txBody>
      </p:sp>
      <p:sp>
        <p:nvSpPr>
          <p:cNvPr id="4" name="Slide Number Placeholder 3">
            <a:extLst>
              <a:ext uri="{FF2B5EF4-FFF2-40B4-BE49-F238E27FC236}">
                <a16:creationId xmlns:a16="http://schemas.microsoft.com/office/drawing/2014/main" id="{15250EF4-BB2F-402A-98A4-5D07BD931D79}"/>
              </a:ext>
            </a:extLst>
          </p:cNvPr>
          <p:cNvSpPr>
            <a:spLocks noGrp="1"/>
          </p:cNvSpPr>
          <p:nvPr>
            <p:ph type="sldNum" sz="quarter" idx="4"/>
          </p:nvPr>
        </p:nvSpPr>
        <p:spPr/>
        <p:txBody>
          <a:bodyPr/>
          <a:lstStyle/>
          <a:p>
            <a:fld id="{3812B06D-486B-4B1A-AFB8-52DAFFEF9BA0}" type="slidenum">
              <a:rPr lang="en-US" altLang="en-US" smtClean="0"/>
              <a:pPr/>
              <a:t>4</a:t>
            </a:fld>
            <a:endParaRPr lang="en-US" altLang="en-US"/>
          </a:p>
        </p:txBody>
      </p:sp>
    </p:spTree>
    <p:extLst>
      <p:ext uri="{BB962C8B-B14F-4D97-AF65-F5344CB8AC3E}">
        <p14:creationId xmlns:p14="http://schemas.microsoft.com/office/powerpoint/2010/main" val="3671126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lstStyle/>
          <a:p>
            <a:r>
              <a:rPr lang="en-US" altLang="en-US" dirty="0"/>
              <a:t>Chaining Pins – Used to mark points of distance on the ground</a:t>
            </a:r>
          </a:p>
        </p:txBody>
      </p:sp>
      <p:sp>
        <p:nvSpPr>
          <p:cNvPr id="2" name="Footer Placeholder 1">
            <a:extLst>
              <a:ext uri="{FF2B5EF4-FFF2-40B4-BE49-F238E27FC236}">
                <a16:creationId xmlns:a16="http://schemas.microsoft.com/office/drawing/2014/main" id="{A3DB6F01-2100-48F8-AABB-C68CF0158793}"/>
              </a:ext>
            </a:extLst>
          </p:cNvPr>
          <p:cNvSpPr>
            <a:spLocks noGrp="1"/>
          </p:cNvSpPr>
          <p:nvPr>
            <p:ph type="ftr" sz="quarter" idx="3"/>
          </p:nvPr>
        </p:nvSpPr>
        <p:spPr/>
        <p:txBody>
          <a:bodyPr/>
          <a:lstStyle/>
          <a:p>
            <a:r>
              <a:rPr lang="en-US"/>
              <a:t>Agricultural Mechanics</a:t>
            </a:r>
            <a:endParaRPr lang="en-US" dirty="0"/>
          </a:p>
        </p:txBody>
      </p:sp>
      <p:pic>
        <p:nvPicPr>
          <p:cNvPr id="10244" name="Picture 5" descr="SurveyArrow.jpg">
            <a:extLst>
              <a:ext uri="{FF2B5EF4-FFF2-40B4-BE49-F238E27FC236}">
                <a16:creationId xmlns:a16="http://schemas.microsoft.com/office/drawing/2014/main" id="{A7D7B8DE-C811-4E19-973D-F79CE93852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09800"/>
            <a:ext cx="3200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11">
            <a:extLst>
              <a:ext uri="{FF2B5EF4-FFF2-40B4-BE49-F238E27FC236}">
                <a16:creationId xmlns:a16="http://schemas.microsoft.com/office/drawing/2014/main" id="{0324CB5A-1F0C-4C81-9573-ABAE7F795521}"/>
              </a:ext>
            </a:extLst>
          </p:cNvPr>
          <p:cNvSpPr>
            <a:spLocks noGrp="1"/>
          </p:cNvSpPr>
          <p:nvPr>
            <p:ph type="sldNum" sz="quarter" idx="4"/>
          </p:nvPr>
        </p:nvSpPr>
        <p:spPr/>
        <p:txBody>
          <a:bodyPr/>
          <a:lstStyle/>
          <a:p>
            <a:fld id="{BEC7DA86-B0A3-4CAA-88D8-E8D7CA646B9D}" type="slidenum">
              <a:rPr lang="en-US" altLang="en-US" smtClean="0"/>
              <a:pPr/>
              <a:t>5</a:t>
            </a:fld>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normAutofit/>
          </a:bodyPr>
          <a:lstStyle/>
          <a:p>
            <a:pPr eaLnBrk="1" hangingPunct="1"/>
            <a:r>
              <a:rPr lang="en-US" altLang="en-US" dirty="0"/>
              <a:t>Fiberglass Tape – Common lengths are 50, 100, and 300’.  Not as accurate as a chain. </a:t>
            </a:r>
          </a:p>
        </p:txBody>
      </p:sp>
      <p:sp>
        <p:nvSpPr>
          <p:cNvPr id="2" name="Footer Placeholder 1">
            <a:extLst>
              <a:ext uri="{FF2B5EF4-FFF2-40B4-BE49-F238E27FC236}">
                <a16:creationId xmlns:a16="http://schemas.microsoft.com/office/drawing/2014/main" id="{2C4D0927-D8A3-4D8A-923E-31EDD29213C8}"/>
              </a:ext>
            </a:extLst>
          </p:cNvPr>
          <p:cNvSpPr>
            <a:spLocks noGrp="1"/>
          </p:cNvSpPr>
          <p:nvPr>
            <p:ph type="ftr" sz="quarter" idx="3"/>
          </p:nvPr>
        </p:nvSpPr>
        <p:spPr/>
        <p:txBody>
          <a:bodyPr/>
          <a:lstStyle/>
          <a:p>
            <a:pPr>
              <a:defRPr/>
            </a:pPr>
            <a:r>
              <a:rPr lang="en-US"/>
              <a:t>Agricultural Mechanics</a:t>
            </a:r>
            <a:endParaRPr lang="en-US" dirty="0"/>
          </a:p>
        </p:txBody>
      </p:sp>
      <p:pic>
        <p:nvPicPr>
          <p:cNvPr id="10246" name="Picture 4" descr="OpenReelFiberglassTape.jpg">
            <a:extLst>
              <a:ext uri="{FF2B5EF4-FFF2-40B4-BE49-F238E27FC236}">
                <a16:creationId xmlns:a16="http://schemas.microsoft.com/office/drawing/2014/main" id="{40C4363F-6310-4866-AF89-AF37143B0B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219200"/>
            <a:ext cx="2914650" cy="357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31BFBE8-475F-4076-949E-E49F311861DF}"/>
              </a:ext>
            </a:extLst>
          </p:cNvPr>
          <p:cNvSpPr>
            <a:spLocks noGrp="1"/>
          </p:cNvSpPr>
          <p:nvPr>
            <p:ph type="sldNum" sz="quarter" idx="4"/>
          </p:nvPr>
        </p:nvSpPr>
        <p:spPr/>
        <p:txBody>
          <a:bodyPr/>
          <a:lstStyle/>
          <a:p>
            <a:fld id="{BEC7DA86-B0A3-4CAA-88D8-E8D7CA646B9D}" type="slidenum">
              <a:rPr lang="en-US" altLang="en-US" smtClean="0"/>
              <a:pPr/>
              <a:t>6</a:t>
            </a:fld>
            <a:endParaRPr lang="en-US" altLang="en-US" dirty="0"/>
          </a:p>
        </p:txBody>
      </p:sp>
    </p:spTree>
    <p:extLst>
      <p:ext uri="{BB962C8B-B14F-4D97-AF65-F5344CB8AC3E}">
        <p14:creationId xmlns:p14="http://schemas.microsoft.com/office/powerpoint/2010/main" val="7340993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normAutofit/>
          </a:bodyPr>
          <a:lstStyle/>
          <a:p>
            <a:pPr eaLnBrk="1" hangingPunct="1"/>
            <a:r>
              <a:rPr lang="en-US" altLang="en-US" dirty="0"/>
              <a:t>Chain – A steel tape used for accurate measurement.   The unit “chain” is 66 feet. </a:t>
            </a:r>
          </a:p>
        </p:txBody>
      </p:sp>
      <p:sp>
        <p:nvSpPr>
          <p:cNvPr id="2" name="Footer Placeholder 1">
            <a:extLst>
              <a:ext uri="{FF2B5EF4-FFF2-40B4-BE49-F238E27FC236}">
                <a16:creationId xmlns:a16="http://schemas.microsoft.com/office/drawing/2014/main" id="{97891108-B893-44D2-81E6-DBF8B22A555C}"/>
              </a:ext>
            </a:extLst>
          </p:cNvPr>
          <p:cNvSpPr>
            <a:spLocks noGrp="1"/>
          </p:cNvSpPr>
          <p:nvPr>
            <p:ph type="ftr" sz="quarter" idx="3"/>
          </p:nvPr>
        </p:nvSpPr>
        <p:spPr/>
        <p:txBody>
          <a:bodyPr/>
          <a:lstStyle/>
          <a:p>
            <a:pPr>
              <a:defRPr/>
            </a:pPr>
            <a:r>
              <a:rPr lang="en-US"/>
              <a:t>Agricultural Mechanics</a:t>
            </a:r>
            <a:endParaRPr lang="en-US" dirty="0"/>
          </a:p>
        </p:txBody>
      </p:sp>
      <p:pic>
        <p:nvPicPr>
          <p:cNvPr id="10245" name="Picture 6" descr="SurveySteelTape.jpg">
            <a:extLst>
              <a:ext uri="{FF2B5EF4-FFF2-40B4-BE49-F238E27FC236}">
                <a16:creationId xmlns:a16="http://schemas.microsoft.com/office/drawing/2014/main" id="{D62DD413-5880-4EB5-8583-174B004AE6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859207"/>
            <a:ext cx="3962400" cy="476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3E791D2-8F12-4BC7-8BAE-8F801E223076}"/>
              </a:ext>
            </a:extLst>
          </p:cNvPr>
          <p:cNvSpPr>
            <a:spLocks noGrp="1"/>
          </p:cNvSpPr>
          <p:nvPr>
            <p:ph type="sldNum" sz="quarter" idx="4"/>
          </p:nvPr>
        </p:nvSpPr>
        <p:spPr/>
        <p:txBody>
          <a:bodyPr/>
          <a:lstStyle/>
          <a:p>
            <a:fld id="{BEC7DA86-B0A3-4CAA-88D8-E8D7CA646B9D}" type="slidenum">
              <a:rPr lang="en-US" altLang="en-US" smtClean="0"/>
              <a:pPr/>
              <a:t>7</a:t>
            </a:fld>
            <a:endParaRPr lang="en-US" altLang="en-US" dirty="0"/>
          </a:p>
        </p:txBody>
      </p:sp>
    </p:spTree>
    <p:extLst>
      <p:ext uri="{BB962C8B-B14F-4D97-AF65-F5344CB8AC3E}">
        <p14:creationId xmlns:p14="http://schemas.microsoft.com/office/powerpoint/2010/main" val="4058982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EC170-A808-4D43-A3C7-B564DC53D5BD}"/>
              </a:ext>
            </a:extLst>
          </p:cNvPr>
          <p:cNvSpPr>
            <a:spLocks noGrp="1"/>
          </p:cNvSpPr>
          <p:nvPr>
            <p:ph type="title"/>
          </p:nvPr>
        </p:nvSpPr>
        <p:spPr/>
        <p:txBody>
          <a:bodyPr/>
          <a:lstStyle/>
          <a:p>
            <a:r>
              <a:rPr lang="en-US" dirty="0"/>
              <a:t>Measuring Wheel – Use to measure longer distances.   More accurate than pacing, but less accurate than a tape. </a:t>
            </a:r>
          </a:p>
        </p:txBody>
      </p:sp>
      <p:sp>
        <p:nvSpPr>
          <p:cNvPr id="4" name="Footer Placeholder 3">
            <a:extLst>
              <a:ext uri="{FF2B5EF4-FFF2-40B4-BE49-F238E27FC236}">
                <a16:creationId xmlns:a16="http://schemas.microsoft.com/office/drawing/2014/main" id="{C85885F1-BBC9-4E18-B262-E4273DD9893D}"/>
              </a:ext>
            </a:extLst>
          </p:cNvPr>
          <p:cNvSpPr>
            <a:spLocks noGrp="1"/>
          </p:cNvSpPr>
          <p:nvPr>
            <p:ph type="ftr" sz="quarter" idx="3"/>
          </p:nvPr>
        </p:nvSpPr>
        <p:spPr/>
        <p:txBody>
          <a:bodyPr/>
          <a:lstStyle/>
          <a:p>
            <a:pPr>
              <a:defRPr/>
            </a:pPr>
            <a:r>
              <a:rPr lang="en-US"/>
              <a:t>Agricultural Mechanics</a:t>
            </a:r>
            <a:endParaRPr lang="en-US" dirty="0"/>
          </a:p>
        </p:txBody>
      </p:sp>
      <p:pic>
        <p:nvPicPr>
          <p:cNvPr id="1026" name="Picture 2" descr="Crescent Lufkin 12-in Measuring Wheel in the Measuring Wheels department at  Lowes.com">
            <a:extLst>
              <a:ext uri="{FF2B5EF4-FFF2-40B4-BE49-F238E27FC236}">
                <a16:creationId xmlns:a16="http://schemas.microsoft.com/office/drawing/2014/main" id="{363274AA-4B78-4874-9EE7-535C575C99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505200" y="955878"/>
            <a:ext cx="1752600" cy="44958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29C4633F-C0DC-41E6-92A2-A779BAB3D74C}"/>
              </a:ext>
            </a:extLst>
          </p:cNvPr>
          <p:cNvSpPr>
            <a:spLocks noGrp="1"/>
          </p:cNvSpPr>
          <p:nvPr>
            <p:ph type="sldNum" sz="quarter" idx="4"/>
          </p:nvPr>
        </p:nvSpPr>
        <p:spPr/>
        <p:txBody>
          <a:bodyPr/>
          <a:lstStyle/>
          <a:p>
            <a:fld id="{BEC7DA86-B0A3-4CAA-88D8-E8D7CA646B9D}" type="slidenum">
              <a:rPr lang="en-US" altLang="en-US" smtClean="0"/>
              <a:pPr/>
              <a:t>8</a:t>
            </a:fld>
            <a:endParaRPr lang="en-US" altLang="en-US" dirty="0"/>
          </a:p>
        </p:txBody>
      </p:sp>
    </p:spTree>
    <p:extLst>
      <p:ext uri="{BB962C8B-B14F-4D97-AF65-F5344CB8AC3E}">
        <p14:creationId xmlns:p14="http://schemas.microsoft.com/office/powerpoint/2010/main" val="93031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lstStyle/>
          <a:p>
            <a:r>
              <a:rPr lang="en-US" altLang="en-US" dirty="0"/>
              <a:t>Level – A simple telescope that can measure horizontal angles. </a:t>
            </a:r>
          </a:p>
        </p:txBody>
      </p:sp>
      <p:sp>
        <p:nvSpPr>
          <p:cNvPr id="2" name="Footer Placeholder 1">
            <a:extLst>
              <a:ext uri="{FF2B5EF4-FFF2-40B4-BE49-F238E27FC236}">
                <a16:creationId xmlns:a16="http://schemas.microsoft.com/office/drawing/2014/main" id="{A0EE5BF5-1E06-407C-A5E0-E80AB3AF6370}"/>
              </a:ext>
            </a:extLst>
          </p:cNvPr>
          <p:cNvSpPr>
            <a:spLocks noGrp="1"/>
          </p:cNvSpPr>
          <p:nvPr>
            <p:ph type="ftr" sz="quarter" idx="3"/>
          </p:nvPr>
        </p:nvSpPr>
        <p:spPr/>
        <p:txBody>
          <a:bodyPr/>
          <a:lstStyle/>
          <a:p>
            <a:r>
              <a:rPr lang="en-US"/>
              <a:t>Agricultural Mechanics</a:t>
            </a:r>
            <a:endParaRPr lang="en-US" dirty="0"/>
          </a:p>
        </p:txBody>
      </p:sp>
      <p:pic>
        <p:nvPicPr>
          <p:cNvPr id="8203" name="Picture 11" descr="Johnson 22X Builders Level System Tiger Supplies">
            <a:extLst>
              <a:ext uri="{FF2B5EF4-FFF2-40B4-BE49-F238E27FC236}">
                <a16:creationId xmlns:a16="http://schemas.microsoft.com/office/drawing/2014/main" id="{0D2DC268-EEB6-4C68-9FD4-5FA64F343D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828800" y="1981200"/>
            <a:ext cx="4938712" cy="25146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07ABF9AD-5636-49A3-A7DB-E535F1F30D84}"/>
              </a:ext>
            </a:extLst>
          </p:cNvPr>
          <p:cNvSpPr>
            <a:spLocks noGrp="1"/>
          </p:cNvSpPr>
          <p:nvPr>
            <p:ph type="sldNum" sz="quarter" idx="4"/>
          </p:nvPr>
        </p:nvSpPr>
        <p:spPr/>
        <p:txBody>
          <a:bodyPr/>
          <a:lstStyle/>
          <a:p>
            <a:fld id="{BEC7DA86-B0A3-4CAA-88D8-E8D7CA646B9D}" type="slidenum">
              <a:rPr lang="en-US" altLang="en-US" smtClean="0"/>
              <a:pPr/>
              <a:t>9</a:t>
            </a:fld>
            <a:endParaRPr lang="en-US" altLang="en-US" dirty="0"/>
          </a:p>
        </p:txBody>
      </p:sp>
    </p:spTree>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2</Template>
  <TotalTime>3242</TotalTime>
  <Words>795</Words>
  <Application>Microsoft Office PowerPoint</Application>
  <PresentationFormat>On-screen Show (4:3)</PresentationFormat>
  <Paragraphs>166</Paragraphs>
  <Slides>32</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Template 2</vt:lpstr>
      <vt:lpstr>Surveying Skills</vt:lpstr>
      <vt:lpstr>Tools Used in Surveying</vt:lpstr>
      <vt:lpstr>Tools</vt:lpstr>
      <vt:lpstr>Other Tools</vt:lpstr>
      <vt:lpstr>Chaining Pins – Used to mark points of distance on the ground</vt:lpstr>
      <vt:lpstr>Fiberglass Tape – Common lengths are 50, 100, and 300’.  Not as accurate as a chain. </vt:lpstr>
      <vt:lpstr>Chain – A steel tape used for accurate measurement.   The unit “chain” is 66 feet. </vt:lpstr>
      <vt:lpstr>Measuring Wheel – Use to measure longer distances.   More accurate than pacing, but less accurate than a tape. </vt:lpstr>
      <vt:lpstr>Level – A simple telescope that can measure horizontal angles. </vt:lpstr>
      <vt:lpstr>Transit – A telescope that can measure horizontal and vertical angles.</vt:lpstr>
      <vt:lpstr>Total Station – A telescope that can measure horizontal and vertical angles as well as distance.   Uses a reflector instead of a rod.   Software does the trigonometric computations to compute the position of the target.  </vt:lpstr>
      <vt:lpstr>Laser Level and Receiver  - The level generates a level laser beam.  The receiver is attached to a rod and moved up and down to intercept the beam.</vt:lpstr>
      <vt:lpstr>RTK GPS – A highly accurate device that uses the Global Positioning System (GPS) for surveying and precision agriculture</vt:lpstr>
      <vt:lpstr>Rod Target – The target us used when measuring long distances where the rod cannot be read through the telescope.  The target is moved up and down on the rod by the rod man.  </vt:lpstr>
      <vt:lpstr>Rod Level – Attached to the rod and used to hold it plumb</vt:lpstr>
      <vt:lpstr>Builder’s Rod  - A rod marked in feet and inches. </vt:lpstr>
      <vt:lpstr>Philadelphia Rod – A rod marked in feet and hundredths of feet</vt:lpstr>
      <vt:lpstr>Direct Elevation Rod – The rod has a movable tape that is adjustable, so the readings reflect the change in elevation.   </vt:lpstr>
      <vt:lpstr>Tripod – Supports the instrument.</vt:lpstr>
      <vt:lpstr>Plumb Bob – Used to locate an instrument above a point or to measure plumb (up and down) in building.</vt:lpstr>
      <vt:lpstr>Hand Level  - A handheld telescope with a level bubble.   Useful for estimating slope.</vt:lpstr>
      <vt:lpstr>Surveyor's Tape  -- Plastic tape used to mark stakes. </vt:lpstr>
      <vt:lpstr>Review</vt:lpstr>
      <vt:lpstr>What is the name of this tool?</vt:lpstr>
      <vt:lpstr>What is the name of this tool? </vt:lpstr>
      <vt:lpstr>What tool is used to measure longer distances.   More accurate than pacing, but less accurate than a tape. </vt:lpstr>
      <vt:lpstr>What tool is a simple telescope that can measure horizontal angles? </vt:lpstr>
      <vt:lpstr>What is a telescope that can measure horizontal and vertical angles  called?.</vt:lpstr>
      <vt:lpstr>What are the names of these two tools?</vt:lpstr>
      <vt:lpstr>What type of rod is marked in feet and inches?</vt:lpstr>
      <vt:lpstr>What type of rod is marked in feet and hundredths of feet?</vt:lpstr>
      <vt:lpstr>What tool supports the instrument?</vt:lpstr>
    </vt:vector>
  </TitlesOfParts>
  <Company>Peak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Survey Tools</dc:title>
  <dc:creator>Michael Spiess</dc:creator>
  <cp:lastModifiedBy>Michael Spiess</cp:lastModifiedBy>
  <cp:revision>33</cp:revision>
  <dcterms:created xsi:type="dcterms:W3CDTF">2008-07-01T18:53:45Z</dcterms:created>
  <dcterms:modified xsi:type="dcterms:W3CDTF">2022-07-31T16:26:44Z</dcterms:modified>
</cp:coreProperties>
</file>