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7"/>
  </p:notesMasterIdLst>
  <p:sldIdLst>
    <p:sldId id="299" r:id="rId2"/>
    <p:sldId id="258" r:id="rId3"/>
    <p:sldId id="269" r:id="rId4"/>
    <p:sldId id="270" r:id="rId5"/>
    <p:sldId id="271"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47" autoAdjust="0"/>
  </p:normalViewPr>
  <p:slideViewPr>
    <p:cSldViewPr snapToGrid="0">
      <p:cViewPr varScale="1">
        <p:scale>
          <a:sx n="79" d="100"/>
          <a:sy n="79" d="100"/>
        </p:scale>
        <p:origin x="57" y="64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B65694-398B-4F83-A4CF-F72136E401FA}" type="datetimeFigureOut">
              <a:rPr lang="en-US" smtClean="0"/>
              <a:t>7/6/2022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831F77-61D7-45E4-8826-DD2F21D01F14}" type="slidenum">
              <a:rPr lang="en-US" smtClean="0"/>
              <a:t>‹#›</a:t>
            </a:fld>
            <a:endParaRPr lang="en-US"/>
          </a:p>
        </p:txBody>
      </p:sp>
    </p:spTree>
    <p:extLst>
      <p:ext uri="{BB962C8B-B14F-4D97-AF65-F5344CB8AC3E}">
        <p14:creationId xmlns:p14="http://schemas.microsoft.com/office/powerpoint/2010/main" val="375750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students through the math with some additional examples</a:t>
            </a:r>
          </a:p>
        </p:txBody>
      </p:sp>
      <p:sp>
        <p:nvSpPr>
          <p:cNvPr id="4" name="Slide Number Placeholder 3"/>
          <p:cNvSpPr>
            <a:spLocks noGrp="1"/>
          </p:cNvSpPr>
          <p:nvPr>
            <p:ph type="sldNum" sz="quarter" idx="5"/>
          </p:nvPr>
        </p:nvSpPr>
        <p:spPr/>
        <p:txBody>
          <a:bodyPr/>
          <a:lstStyle/>
          <a:p>
            <a:fld id="{90831F77-61D7-45E4-8826-DD2F21D01F14}" type="slidenum">
              <a:rPr lang="en-US" smtClean="0"/>
              <a:t>5</a:t>
            </a:fld>
            <a:endParaRPr lang="en-US"/>
          </a:p>
        </p:txBody>
      </p:sp>
    </p:spTree>
    <p:extLst>
      <p:ext uri="{BB962C8B-B14F-4D97-AF65-F5344CB8AC3E}">
        <p14:creationId xmlns:p14="http://schemas.microsoft.com/office/powerpoint/2010/main" val="162605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8917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buFont typeface="+mj-lt"/>
              <a:buNone/>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008043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529109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896460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134352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08503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8325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4237796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0057202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08949910"/>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514350" indent="-514350" algn="l" defTabSz="914400" rtl="0" eaLnBrk="1" latinLnBrk="0" hangingPunct="1">
        <a:lnSpc>
          <a:spcPct val="90000"/>
        </a:lnSpc>
        <a:spcBef>
          <a:spcPts val="1000"/>
        </a:spcBef>
        <a:buFont typeface="+mj-lt"/>
        <a:buAutoNum type="alphaUcPeriod"/>
        <a:defRPr sz="2800" kern="1200">
          <a:solidFill>
            <a:schemeClr val="tx1"/>
          </a:solidFill>
          <a:latin typeface="+mn-lt"/>
          <a:ea typeface="+mn-ea"/>
          <a:cs typeface="+mn-cs"/>
        </a:defRPr>
      </a:lvl1pPr>
      <a:lvl2pPr marL="914400" indent="-457200" algn="l" defTabSz="914400" rtl="0" eaLnBrk="1" latinLnBrk="0" hangingPunct="1">
        <a:lnSpc>
          <a:spcPct val="90000"/>
        </a:lnSpc>
        <a:spcBef>
          <a:spcPts val="500"/>
        </a:spcBef>
        <a:buFont typeface="+mj-lt"/>
        <a:buAutoNum type="arabicPeriod"/>
        <a:defRPr sz="2400" kern="1200">
          <a:solidFill>
            <a:schemeClr val="tx1"/>
          </a:solidFill>
          <a:latin typeface="+mn-lt"/>
          <a:ea typeface="+mn-ea"/>
          <a:cs typeface="+mn-cs"/>
        </a:defRPr>
      </a:lvl2pPr>
      <a:lvl3pPr marL="1371600" indent="-457200" algn="l" defTabSz="914400" rtl="0" eaLnBrk="1" latinLnBrk="0" hangingPunct="1">
        <a:lnSpc>
          <a:spcPct val="90000"/>
        </a:lnSpc>
        <a:spcBef>
          <a:spcPts val="500"/>
        </a:spcBef>
        <a:buFont typeface="+mj-lt"/>
        <a:buAutoNum type="alphaLcPeriod"/>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Surveying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3</a:t>
            </a:r>
          </a:p>
          <a:p>
            <a:r>
              <a:rPr lang="en-US" dirty="0"/>
              <a:t>Pacing</a:t>
            </a:r>
          </a:p>
          <a:p>
            <a:endParaRPr lang="en-US" dirty="0"/>
          </a:p>
        </p:txBody>
      </p:sp>
      <p:sp>
        <p:nvSpPr>
          <p:cNvPr id="3" name="Footer Placeholder 2">
            <a:extLst>
              <a:ext uri="{FF2B5EF4-FFF2-40B4-BE49-F238E27FC236}">
                <a16:creationId xmlns:a16="http://schemas.microsoft.com/office/drawing/2014/main" id="{781173EB-9FA1-450D-94B8-090246244B40}"/>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F6E0271-BCC7-4687-BE0C-8632BFA636D8}"/>
              </a:ext>
            </a:extLst>
          </p:cNvPr>
          <p:cNvSpPr>
            <a:spLocks noGrp="1"/>
          </p:cNvSpPr>
          <p:nvPr>
            <p:ph type="title"/>
          </p:nvPr>
        </p:nvSpPr>
        <p:spPr>
          <a:xfrm>
            <a:off x="187725" y="1015252"/>
            <a:ext cx="8327625" cy="675437"/>
          </a:xfrm>
        </p:spPr>
        <p:txBody>
          <a:bodyPr>
            <a:normAutofit fontScale="90000"/>
          </a:bodyPr>
          <a:lstStyle/>
          <a:p>
            <a:pPr marL="857250" indent="-857250" eaLnBrk="1" hangingPunct="1">
              <a:buFont typeface="+mj-lt"/>
              <a:buAutoNum type="romanUcPeriod"/>
            </a:pPr>
            <a:r>
              <a:rPr lang="en-US" altLang="en-US" dirty="0"/>
              <a:t>Pacing</a:t>
            </a:r>
          </a:p>
        </p:txBody>
      </p:sp>
      <p:sp>
        <p:nvSpPr>
          <p:cNvPr id="12291" name="Text Placeholder 2">
            <a:extLst>
              <a:ext uri="{FF2B5EF4-FFF2-40B4-BE49-F238E27FC236}">
                <a16:creationId xmlns:a16="http://schemas.microsoft.com/office/drawing/2014/main" id="{25C5D535-80EE-477A-AFEF-1D4A1C1D7DBC}"/>
              </a:ext>
            </a:extLst>
          </p:cNvPr>
          <p:cNvSpPr>
            <a:spLocks noGrp="1"/>
          </p:cNvSpPr>
          <p:nvPr>
            <p:ph idx="1"/>
          </p:nvPr>
        </p:nvSpPr>
        <p:spPr/>
        <p:txBody>
          <a:bodyPr>
            <a:normAutofit lnSpcReduction="10000"/>
          </a:bodyPr>
          <a:lstStyle/>
          <a:p>
            <a:pPr eaLnBrk="1" hangingPunct="1"/>
            <a:r>
              <a:rPr lang="en-US" altLang="en-US" dirty="0"/>
              <a:t>A pace is the distance (in feet) from the heel of one foot to the point where the heel of the other foot hits the ground.  </a:t>
            </a:r>
          </a:p>
          <a:p>
            <a:pPr eaLnBrk="1" hangingPunct="1"/>
            <a:r>
              <a:rPr lang="en-US" altLang="en-US" dirty="0"/>
              <a:t>Pacing is useful for measuring distances where higher precision is not needed for example estimating the length of piping needed to plumb a new building.  </a:t>
            </a:r>
          </a:p>
          <a:p>
            <a:pPr eaLnBrk="1" hangingPunct="1"/>
            <a:r>
              <a:rPr lang="en-US" altLang="en-US" dirty="0"/>
              <a:t>No tools required!</a:t>
            </a:r>
          </a:p>
          <a:p>
            <a:pPr eaLnBrk="1" hangingPunct="1"/>
            <a:r>
              <a:rPr lang="en-US" altLang="en-US" dirty="0"/>
              <a:t>Distances can be measured by pacing when no greater than 2% accuracy (2 feet in 100 feet) is required.</a:t>
            </a:r>
          </a:p>
        </p:txBody>
      </p:sp>
      <p:sp>
        <p:nvSpPr>
          <p:cNvPr id="2" name="Footer Placeholder 1">
            <a:extLst>
              <a:ext uri="{FF2B5EF4-FFF2-40B4-BE49-F238E27FC236}">
                <a16:creationId xmlns:a16="http://schemas.microsoft.com/office/drawing/2014/main" id="{AACDFC27-D297-45EA-8326-11D26C25DC0E}"/>
              </a:ext>
            </a:extLst>
          </p:cNvPr>
          <p:cNvSpPr>
            <a:spLocks noGrp="1"/>
          </p:cNvSpPr>
          <p:nvPr>
            <p:ph type="ftr" sz="quarter" idx="3"/>
          </p:nvPr>
        </p:nvSpPr>
        <p:spPr/>
        <p:txBody>
          <a:bodyPr/>
          <a:lstStyle/>
          <a:p>
            <a:r>
              <a:rPr lang="en-US"/>
              <a:t>Agricultural Mechanics</a:t>
            </a:r>
          </a:p>
        </p:txBody>
      </p:sp>
      <p:sp>
        <p:nvSpPr>
          <p:cNvPr id="3" name="Slide Number Placeholder 2">
            <a:extLst>
              <a:ext uri="{FF2B5EF4-FFF2-40B4-BE49-F238E27FC236}">
                <a16:creationId xmlns:a16="http://schemas.microsoft.com/office/drawing/2014/main" id="{F4A63C21-E73F-4A89-B8E1-76AD90D4251D}"/>
              </a:ext>
            </a:extLst>
          </p:cNvPr>
          <p:cNvSpPr>
            <a:spLocks noGrp="1"/>
          </p:cNvSpPr>
          <p:nvPr>
            <p:ph type="sldNum" sz="quarter" idx="4"/>
          </p:nvPr>
        </p:nvSpPr>
        <p:spPr/>
        <p:txBody>
          <a:bodyPr/>
          <a:lstStyle/>
          <a:p>
            <a:fld id="{5EB68B22-939C-4CB8-9475-5C7A063AE711}" type="slidenum">
              <a:rPr lang="en-US" smtClean="0"/>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BB53872-6645-4ACF-85F0-2C5B9D404CE4}"/>
              </a:ext>
            </a:extLst>
          </p:cNvPr>
          <p:cNvSpPr>
            <a:spLocks noGrp="1"/>
          </p:cNvSpPr>
          <p:nvPr>
            <p:ph type="title"/>
          </p:nvPr>
        </p:nvSpPr>
        <p:spPr>
          <a:xfrm>
            <a:off x="175613" y="1015252"/>
            <a:ext cx="8339737" cy="675437"/>
          </a:xfrm>
        </p:spPr>
        <p:txBody>
          <a:bodyPr>
            <a:normAutofit fontScale="90000"/>
          </a:bodyPr>
          <a:lstStyle/>
          <a:p>
            <a:pPr marL="857250" indent="-857250" eaLnBrk="1" hangingPunct="1">
              <a:buFont typeface="+mj-lt"/>
              <a:buAutoNum type="romanUcPeriod" startAt="2"/>
            </a:pPr>
            <a:r>
              <a:rPr lang="en-US" altLang="en-US" dirty="0"/>
              <a:t>Determining Your Pace</a:t>
            </a:r>
          </a:p>
        </p:txBody>
      </p:sp>
      <p:sp>
        <p:nvSpPr>
          <p:cNvPr id="13315" name="Text Placeholder 2">
            <a:extLst>
              <a:ext uri="{FF2B5EF4-FFF2-40B4-BE49-F238E27FC236}">
                <a16:creationId xmlns:a16="http://schemas.microsoft.com/office/drawing/2014/main" id="{8B25BCEA-0C6F-4E2F-A497-BF6FF8597368}"/>
              </a:ext>
            </a:extLst>
          </p:cNvPr>
          <p:cNvSpPr>
            <a:spLocks noGrp="1"/>
          </p:cNvSpPr>
          <p:nvPr>
            <p:ph idx="1"/>
          </p:nvPr>
        </p:nvSpPr>
        <p:spPr>
          <a:xfrm>
            <a:off x="759278" y="1769642"/>
            <a:ext cx="7886700" cy="4351338"/>
          </a:xfrm>
        </p:spPr>
        <p:txBody>
          <a:bodyPr/>
          <a:lstStyle/>
          <a:p>
            <a:pPr eaLnBrk="1" hangingPunct="1"/>
            <a:r>
              <a:rPr lang="en-US" altLang="en-US" dirty="0"/>
              <a:t>Pace can be determined by the following technique:</a:t>
            </a:r>
          </a:p>
          <a:p>
            <a:r>
              <a:rPr lang="en-US" altLang="en-US" dirty="0"/>
              <a:t>Accurately measure off a 100-foot distance.</a:t>
            </a:r>
          </a:p>
          <a:p>
            <a:r>
              <a:rPr lang="en-US" altLang="en-US" dirty="0"/>
              <a:t>At a </a:t>
            </a:r>
            <a:r>
              <a:rPr lang="en-US" altLang="en-US" b="1" dirty="0"/>
              <a:t>normal</a:t>
            </a:r>
            <a:r>
              <a:rPr lang="en-US" altLang="en-US" dirty="0"/>
              <a:t> walk, count the number of steps it takes to cover the 100 feet.  Record the steps.</a:t>
            </a:r>
          </a:p>
          <a:p>
            <a:r>
              <a:rPr lang="en-US" altLang="en-US" dirty="0"/>
              <a:t>Repeat three more times recording the steps.   The number of steps should be similar, but may be different.   For example you might get 39, 41, 40, 41 steps.   This is OK.  </a:t>
            </a:r>
          </a:p>
        </p:txBody>
      </p:sp>
      <p:sp>
        <p:nvSpPr>
          <p:cNvPr id="2" name="Footer Placeholder 1">
            <a:extLst>
              <a:ext uri="{FF2B5EF4-FFF2-40B4-BE49-F238E27FC236}">
                <a16:creationId xmlns:a16="http://schemas.microsoft.com/office/drawing/2014/main" id="{6FF14D7D-43E3-45C2-8E16-0C99F4B249BF}"/>
              </a:ext>
            </a:extLst>
          </p:cNvPr>
          <p:cNvSpPr>
            <a:spLocks noGrp="1"/>
          </p:cNvSpPr>
          <p:nvPr>
            <p:ph type="ftr" sz="quarter" idx="3"/>
          </p:nvPr>
        </p:nvSpPr>
        <p:spPr/>
        <p:txBody>
          <a:bodyPr/>
          <a:lstStyle/>
          <a:p>
            <a:r>
              <a:rPr lang="en-US"/>
              <a:t>Agricultural Mechanics</a:t>
            </a:r>
          </a:p>
        </p:txBody>
      </p:sp>
      <p:sp>
        <p:nvSpPr>
          <p:cNvPr id="3" name="Slide Number Placeholder 2">
            <a:extLst>
              <a:ext uri="{FF2B5EF4-FFF2-40B4-BE49-F238E27FC236}">
                <a16:creationId xmlns:a16="http://schemas.microsoft.com/office/drawing/2014/main" id="{AFAA8B67-5795-47BC-A2AA-67E4E230D08E}"/>
              </a:ext>
            </a:extLst>
          </p:cNvPr>
          <p:cNvSpPr>
            <a:spLocks noGrp="1"/>
          </p:cNvSpPr>
          <p:nvPr>
            <p:ph type="sldNum" sz="quarter" idx="4"/>
          </p:nvPr>
        </p:nvSpPr>
        <p:spPr/>
        <p:txBody>
          <a:bodyPr/>
          <a:lstStyle/>
          <a:p>
            <a:fld id="{5EB68B22-939C-4CB8-9475-5C7A063AE711}" type="slidenum">
              <a:rPr lang="en-US" smtClean="0"/>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FF96C895-F8C4-4857-A58E-77869CF2A60D}"/>
              </a:ext>
            </a:extLst>
          </p:cNvPr>
          <p:cNvSpPr>
            <a:spLocks noGrp="1"/>
          </p:cNvSpPr>
          <p:nvPr>
            <p:ph type="title"/>
          </p:nvPr>
        </p:nvSpPr>
        <p:spPr>
          <a:xfrm>
            <a:off x="181669" y="1015252"/>
            <a:ext cx="8333681" cy="675437"/>
          </a:xfrm>
        </p:spPr>
        <p:txBody>
          <a:bodyPr>
            <a:normAutofit fontScale="90000"/>
          </a:bodyPr>
          <a:lstStyle/>
          <a:p>
            <a:pPr marL="857250" indent="-857250">
              <a:buFont typeface="+mj-lt"/>
              <a:buAutoNum type="romanUcPeriod" startAt="3"/>
            </a:pPr>
            <a:r>
              <a:rPr lang="en-US" altLang="en-US" dirty="0"/>
              <a:t>Calculation of Your Pace</a:t>
            </a:r>
          </a:p>
        </p:txBody>
      </p:sp>
      <p:sp>
        <p:nvSpPr>
          <p:cNvPr id="14339" name="Text Placeholder 2">
            <a:extLst>
              <a:ext uri="{FF2B5EF4-FFF2-40B4-BE49-F238E27FC236}">
                <a16:creationId xmlns:a16="http://schemas.microsoft.com/office/drawing/2014/main" id="{4F0FB52C-6E83-4046-8C09-3516A03F17E7}"/>
              </a:ext>
            </a:extLst>
          </p:cNvPr>
          <p:cNvSpPr>
            <a:spLocks noGrp="1"/>
          </p:cNvSpPr>
          <p:nvPr>
            <p:ph idx="1"/>
          </p:nvPr>
        </p:nvSpPr>
        <p:spPr/>
        <p:txBody>
          <a:bodyPr/>
          <a:lstStyle/>
          <a:p>
            <a:r>
              <a:rPr lang="en-US" altLang="en-US" dirty="0"/>
              <a:t>Average the number of steps from your 4 walks.  For example:</a:t>
            </a:r>
            <a:br>
              <a:rPr lang="en-US" altLang="en-US" dirty="0"/>
            </a:br>
            <a:r>
              <a:rPr lang="en-US" altLang="en-US" dirty="0"/>
              <a:t>		(34 + 36 + 35 + 35) ÷ 34 = 35 steps</a:t>
            </a:r>
          </a:p>
          <a:p>
            <a:r>
              <a:rPr lang="en-US" altLang="en-US" dirty="0"/>
              <a:t>To determine an individual’s pace, divide the average number of steps into 100 feet. For example:</a:t>
            </a:r>
            <a:br>
              <a:rPr lang="en-US" altLang="en-US" dirty="0"/>
            </a:br>
            <a:r>
              <a:rPr lang="en-US" altLang="en-US" dirty="0"/>
              <a:t>                 100 feet ÷ 35 steps = 2.9 feet/step</a:t>
            </a:r>
          </a:p>
        </p:txBody>
      </p:sp>
      <p:sp>
        <p:nvSpPr>
          <p:cNvPr id="2" name="Footer Placeholder 1">
            <a:extLst>
              <a:ext uri="{FF2B5EF4-FFF2-40B4-BE49-F238E27FC236}">
                <a16:creationId xmlns:a16="http://schemas.microsoft.com/office/drawing/2014/main" id="{02732945-AB03-44C1-977E-49FCD053C84E}"/>
              </a:ext>
            </a:extLst>
          </p:cNvPr>
          <p:cNvSpPr>
            <a:spLocks noGrp="1"/>
          </p:cNvSpPr>
          <p:nvPr>
            <p:ph type="ftr" sz="quarter" idx="3"/>
          </p:nvPr>
        </p:nvSpPr>
        <p:spPr/>
        <p:txBody>
          <a:bodyPr/>
          <a:lstStyle/>
          <a:p>
            <a:r>
              <a:rPr lang="en-US"/>
              <a:t>Agricultural Mechanics</a:t>
            </a:r>
          </a:p>
        </p:txBody>
      </p:sp>
      <p:sp>
        <p:nvSpPr>
          <p:cNvPr id="3" name="Slide Number Placeholder 2">
            <a:extLst>
              <a:ext uri="{FF2B5EF4-FFF2-40B4-BE49-F238E27FC236}">
                <a16:creationId xmlns:a16="http://schemas.microsoft.com/office/drawing/2014/main" id="{FE90CA8C-67C7-48B1-B8D7-DEFD2AB22C6E}"/>
              </a:ext>
            </a:extLst>
          </p:cNvPr>
          <p:cNvSpPr>
            <a:spLocks noGrp="1"/>
          </p:cNvSpPr>
          <p:nvPr>
            <p:ph type="sldNum" sz="quarter" idx="4"/>
          </p:nvPr>
        </p:nvSpPr>
        <p:spPr/>
        <p:txBody>
          <a:bodyPr/>
          <a:lstStyle/>
          <a:p>
            <a:fld id="{5EB68B22-939C-4CB8-9475-5C7A063AE711}"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6509C-E4A8-4388-A50D-68445E7A4990}"/>
              </a:ext>
            </a:extLst>
          </p:cNvPr>
          <p:cNvSpPr>
            <a:spLocks noGrp="1"/>
          </p:cNvSpPr>
          <p:nvPr>
            <p:ph type="title"/>
          </p:nvPr>
        </p:nvSpPr>
        <p:spPr>
          <a:xfrm>
            <a:off x="169558" y="1015252"/>
            <a:ext cx="8345792" cy="675437"/>
          </a:xfrm>
        </p:spPr>
        <p:txBody>
          <a:bodyPr>
            <a:normAutofit fontScale="90000"/>
          </a:bodyPr>
          <a:lstStyle/>
          <a:p>
            <a:pPr marL="857250" indent="-857250">
              <a:buFont typeface="+mj-lt"/>
              <a:buAutoNum type="romanUcPeriod" startAt="4"/>
            </a:pPr>
            <a:r>
              <a:rPr lang="en-US" dirty="0"/>
              <a:t>Using Pacing</a:t>
            </a:r>
          </a:p>
        </p:txBody>
      </p:sp>
      <p:sp>
        <p:nvSpPr>
          <p:cNvPr id="3" name="Content Placeholder 2">
            <a:extLst>
              <a:ext uri="{FF2B5EF4-FFF2-40B4-BE49-F238E27FC236}">
                <a16:creationId xmlns:a16="http://schemas.microsoft.com/office/drawing/2014/main" id="{67A01D34-D3AA-4552-8C48-22FB7291BC55}"/>
              </a:ext>
            </a:extLst>
          </p:cNvPr>
          <p:cNvSpPr>
            <a:spLocks noGrp="1"/>
          </p:cNvSpPr>
          <p:nvPr>
            <p:ph idx="1"/>
          </p:nvPr>
        </p:nvSpPr>
        <p:spPr/>
        <p:txBody>
          <a:bodyPr>
            <a:normAutofit fontScale="77500" lnSpcReduction="20000"/>
          </a:bodyPr>
          <a:lstStyle/>
          <a:p>
            <a:r>
              <a:rPr lang="en-US" altLang="en-US" dirty="0"/>
              <a:t>When using pace to determine distances, it is best to determine pace under the same conditions that the distance is to be measured.</a:t>
            </a:r>
          </a:p>
          <a:p>
            <a:pPr lvl="1"/>
            <a:r>
              <a:rPr lang="en-US" altLang="en-US" dirty="0"/>
              <a:t>For example, pace will vary if measurements are taken uphill or downhill, in wet or muddy conditions, in tall or short vegetation, or in loose or firm soil.</a:t>
            </a:r>
          </a:p>
          <a:p>
            <a:r>
              <a:rPr lang="en-US" dirty="0"/>
              <a:t>Pace out the unknown distance counting your steps. </a:t>
            </a:r>
          </a:p>
          <a:p>
            <a:r>
              <a:rPr lang="en-US" dirty="0"/>
              <a:t>Compute the distance (hint:  phone calculator).    </a:t>
            </a:r>
            <a:br>
              <a:rPr lang="en-US" dirty="0"/>
            </a:br>
            <a:r>
              <a:rPr lang="en-US" dirty="0"/>
              <a:t>Steps x Feet/step = feet walked</a:t>
            </a:r>
          </a:p>
          <a:p>
            <a:r>
              <a:rPr lang="en-US" dirty="0"/>
              <a:t>For example, you need to quickly determine how much pipe is needed to connect a new shop to an existing water system.   You pace the distance and count 125 steps.</a:t>
            </a:r>
          </a:p>
          <a:p>
            <a:r>
              <a:rPr lang="en-US" dirty="0"/>
              <a:t>125 steps x 2.9 feet/step = 363 feet</a:t>
            </a:r>
          </a:p>
          <a:p>
            <a:r>
              <a:rPr lang="en-US" dirty="0"/>
              <a:t>Note:  Pipe is sold in 20’ lengths so your estimate is 19 pieces. </a:t>
            </a:r>
          </a:p>
        </p:txBody>
      </p:sp>
      <p:sp>
        <p:nvSpPr>
          <p:cNvPr id="4" name="Footer Placeholder 3">
            <a:extLst>
              <a:ext uri="{FF2B5EF4-FFF2-40B4-BE49-F238E27FC236}">
                <a16:creationId xmlns:a16="http://schemas.microsoft.com/office/drawing/2014/main" id="{C1079EF6-093A-4ED1-AD59-D353CF634A2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4D717F1D-2562-409B-9092-8BD2139E1187}"/>
              </a:ext>
            </a:extLst>
          </p:cNvPr>
          <p:cNvSpPr>
            <a:spLocks noGrp="1"/>
          </p:cNvSpPr>
          <p:nvPr>
            <p:ph type="sldNum" sz="quarter" idx="4"/>
          </p:nvPr>
        </p:nvSpPr>
        <p:spPr/>
        <p:txBody>
          <a:bodyPr/>
          <a:lstStyle/>
          <a:p>
            <a:fld id="{5EB68B22-939C-4CB8-9475-5C7A063AE711}" type="slidenum">
              <a:rPr lang="en-US" smtClean="0"/>
              <a:pPr/>
              <a:t>5</a:t>
            </a:fld>
            <a:endParaRPr lang="en-US"/>
          </a:p>
        </p:txBody>
      </p:sp>
    </p:spTree>
    <p:extLst>
      <p:ext uri="{BB962C8B-B14F-4D97-AF65-F5344CB8AC3E}">
        <p14:creationId xmlns:p14="http://schemas.microsoft.com/office/powerpoint/2010/main" val="3136035510"/>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01-Introduction</Template>
  <TotalTime>178</TotalTime>
  <Words>404</Words>
  <Application>Microsoft Office PowerPoint</Application>
  <PresentationFormat>On-screen Show (4:3)</PresentationFormat>
  <Paragraphs>36</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Template 2</vt:lpstr>
      <vt:lpstr>Surveying Skills</vt:lpstr>
      <vt:lpstr>Pacing</vt:lpstr>
      <vt:lpstr>Determining Your Pace</vt:lpstr>
      <vt:lpstr>Calculation of Your Pace</vt:lpstr>
      <vt:lpstr>Using Pacing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Pacing</dc:title>
  <dc:creator>Michael Spiess</dc:creator>
  <cp:lastModifiedBy>Dick Piersma</cp:lastModifiedBy>
  <cp:revision>9</cp:revision>
  <dcterms:created xsi:type="dcterms:W3CDTF">2022-03-25T18:02:55Z</dcterms:created>
  <dcterms:modified xsi:type="dcterms:W3CDTF">2022-07-07T01:01:23Z</dcterms:modified>
</cp:coreProperties>
</file>