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9"/>
  </p:notesMasterIdLst>
  <p:sldIdLst>
    <p:sldId id="299" r:id="rId2"/>
    <p:sldId id="259" r:id="rId3"/>
    <p:sldId id="301" r:id="rId4"/>
    <p:sldId id="302" r:id="rId5"/>
    <p:sldId id="300" r:id="rId6"/>
    <p:sldId id="303" r:id="rId7"/>
    <p:sldId id="30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0" d="100"/>
          <a:sy n="60" d="100"/>
        </p:scale>
        <p:origin x="36" y="80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D74CC-3988-46F5-BCC2-C4D9CC87B5C3}" type="datetimeFigureOut">
              <a:rPr lang="en-US" smtClean="0"/>
              <a:t>7/9/2022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C599A-7F7A-4936-8CAB-199271DEE9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19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C599A-7F7A-4936-8CAB-199271DEE9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05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how moving the form in the direction indicated will shorten up the longer </a:t>
            </a:r>
            <a:r>
              <a:rPr lang="en-US" dirty="0" err="1"/>
              <a:t>diagional</a:t>
            </a:r>
            <a:r>
              <a:rPr lang="en-US" dirty="0"/>
              <a:t>.   NOTE:  Form (or project) must have equal opposite sides for this to work.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C599A-7F7A-4936-8CAB-199271DEE96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5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45A7DCC4-3C8B-455F-BA10-79B778030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0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3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45A7DCC4-3C8B-455F-BA10-79B7780300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6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6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28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02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45A7DCC4-3C8B-455F-BA10-79B778030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03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5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45A7DCC4-3C8B-455F-BA10-79B778030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9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Surveying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4</a:t>
            </a:r>
          </a:p>
          <a:p>
            <a:r>
              <a:rPr lang="en-US" dirty="0"/>
              <a:t>Right Angle Layout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1850E1-0F08-42E4-A1AF-523F9C81E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8062CFAE-9DF7-428E-B7B1-0F636928B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/>
            </a:pPr>
            <a:r>
              <a:rPr lang="en-US" altLang="en-US" dirty="0"/>
              <a:t>Uses</a:t>
            </a:r>
          </a:p>
        </p:txBody>
      </p:sp>
      <p:sp>
        <p:nvSpPr>
          <p:cNvPr id="15363" name="Text Placeholder 2">
            <a:extLst>
              <a:ext uri="{FF2B5EF4-FFF2-40B4-BE49-F238E27FC236}">
                <a16:creationId xmlns:a16="http://schemas.microsoft.com/office/drawing/2014/main" id="{970BD40C-CF94-4B08-B35C-E55F7FEF7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Layout</a:t>
            </a:r>
            <a:r>
              <a:rPr lang="en-US" altLang="en-US" baseline="0" dirty="0"/>
              <a:t> a row at right angles from a road.   </a:t>
            </a:r>
          </a:p>
          <a:p>
            <a:r>
              <a:rPr lang="en-US" altLang="en-US" baseline="0" dirty="0"/>
              <a:t>Layout of forms or foundations</a:t>
            </a:r>
          </a:p>
          <a:p>
            <a:r>
              <a:rPr lang="en-US" altLang="en-US" dirty="0"/>
              <a:t>Land Area Measurement</a:t>
            </a:r>
            <a:endParaRPr lang="en-US" altLang="en-US" baseline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B0C118-C95C-4A99-89C9-FBFE0053A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362AC4-D0AF-4631-AE7B-24999B41E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9EC71-4086-4F4E-BB9A-A5A6C6D1F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2"/>
            </a:pPr>
            <a:r>
              <a:rPr lang="en-US" altLang="en-US" dirty="0"/>
              <a:t>Laying Out a Right Angle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9DD0FA-C67C-4F23-81EB-A8FBD61B7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Right angles (90</a:t>
            </a:r>
            <a:r>
              <a:rPr lang="en-US" altLang="en-US" baseline="30000" dirty="0"/>
              <a:t>o</a:t>
            </a:r>
            <a:r>
              <a:rPr lang="en-US" altLang="en-US" dirty="0"/>
              <a:t> angle) can easily be created with a tape using the 3-4-5 method</a:t>
            </a:r>
          </a:p>
          <a:p>
            <a:r>
              <a:rPr lang="en-US" altLang="en-US" dirty="0"/>
              <a:t>Used for forming concrete and similar tasks</a:t>
            </a:r>
          </a:p>
          <a:p>
            <a:r>
              <a:rPr lang="en-US" altLang="en-US" dirty="0"/>
              <a:t>Use any multiple of 3,4, and 5</a:t>
            </a:r>
          </a:p>
          <a:p>
            <a:r>
              <a:rPr lang="en-US" altLang="en-US" dirty="0"/>
              <a:t>Limited by tape length</a:t>
            </a:r>
          </a:p>
          <a:p>
            <a:r>
              <a:rPr lang="en-US" altLang="en-US" dirty="0"/>
              <a:t>Longer measurements are</a:t>
            </a:r>
            <a:br>
              <a:rPr lang="en-US" altLang="en-US" dirty="0"/>
            </a:br>
            <a:r>
              <a:rPr lang="en-US" altLang="en-US" dirty="0"/>
              <a:t>more accurate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7CE0DB4-E507-4D11-8415-D3B98172B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99F6858-5417-463E-9FAC-0F651BCDB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3648D18-0E57-42C1-9BA6-8E15DC15392F}"/>
              </a:ext>
            </a:extLst>
          </p:cNvPr>
          <p:cNvGrpSpPr/>
          <p:nvPr/>
        </p:nvGrpSpPr>
        <p:grpSpPr>
          <a:xfrm>
            <a:off x="5294463" y="4147149"/>
            <a:ext cx="3086099" cy="1900282"/>
            <a:chOff x="2628901" y="4000500"/>
            <a:chExt cx="3086099" cy="1900282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BAB97F3B-0CC6-4764-92EE-378979A679B9}"/>
                </a:ext>
              </a:extLst>
            </p:cNvPr>
            <p:cNvSpPr/>
            <p:nvPr/>
          </p:nvSpPr>
          <p:spPr>
            <a:xfrm>
              <a:off x="3429000" y="4000500"/>
              <a:ext cx="2286000" cy="137160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CBF18788-C132-4893-9253-02C4C49BB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8901" y="4457700"/>
              <a:ext cx="761747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50"/>
                <a:t>3,15,30</a:t>
              </a: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5D426198-EB80-4E25-83C9-FA62DD77F0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0501" y="5600700"/>
              <a:ext cx="761747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50"/>
                <a:t>4,20,40</a:t>
              </a:r>
            </a:p>
          </p:txBody>
        </p:sp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7671D482-B691-41CE-BECC-A8CFADADB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1" y="4457700"/>
              <a:ext cx="761747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50"/>
                <a:t>5,25,50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1425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D7236-8670-46D9-8812-227B79462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lvl="0" indent="-857250">
              <a:buFont typeface="+mj-lt"/>
              <a:buAutoNum type="romanUcPeriod" startAt="3"/>
            </a:pPr>
            <a:r>
              <a:rPr lang="en-US" altLang="en-US" dirty="0"/>
              <a:t>Method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2D8A50-2956-444A-84BA-43599BD7D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512377" cy="4351338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en-US" dirty="0"/>
              <a:t>Layout one of the legs of the right triangle (ex. Leg AB) the “4” distance and mark both ends.  Note:  Use chaining pins, stakes, or mark on existing forms, etc.</a:t>
            </a:r>
          </a:p>
          <a:p>
            <a:pPr lvl="0"/>
            <a:r>
              <a:rPr lang="en-US" altLang="en-US" dirty="0"/>
              <a:t>Using two tapes (easier), measure the other leg the “3”(AC) distance and hypotenuse (sloping side) the “5” (CB) distance from the two marked points locating the third point.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96CEFC6-1503-4FA6-BB89-BF67E16AA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9B070F6-A3BF-48E0-AA60-289018C21A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E1B0522-C71A-43D5-A6E1-99FBF9E5DE12}"/>
              </a:ext>
            </a:extLst>
          </p:cNvPr>
          <p:cNvGrpSpPr/>
          <p:nvPr/>
        </p:nvGrpSpPr>
        <p:grpSpPr>
          <a:xfrm>
            <a:off x="6141027" y="2430427"/>
            <a:ext cx="2734576" cy="1997146"/>
            <a:chOff x="5115463" y="4254526"/>
            <a:chExt cx="2734576" cy="1997146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A85454A-E267-4308-B03E-42B6DD90C8E5}"/>
                </a:ext>
              </a:extLst>
            </p:cNvPr>
            <p:cNvSpPr/>
            <p:nvPr/>
          </p:nvSpPr>
          <p:spPr>
            <a:xfrm>
              <a:off x="5387197" y="4551925"/>
              <a:ext cx="2286000" cy="137160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EA1E76-77BB-41BE-849A-86F25094F68E}"/>
                </a:ext>
              </a:extLst>
            </p:cNvPr>
            <p:cNvSpPr txBox="1"/>
            <p:nvPr/>
          </p:nvSpPr>
          <p:spPr>
            <a:xfrm flipH="1">
              <a:off x="5115463" y="5865578"/>
              <a:ext cx="353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185B936-8E03-420C-9389-58FF566447E6}"/>
                </a:ext>
              </a:extLst>
            </p:cNvPr>
            <p:cNvSpPr txBox="1"/>
            <p:nvPr/>
          </p:nvSpPr>
          <p:spPr>
            <a:xfrm flipH="1">
              <a:off x="7496355" y="5882340"/>
              <a:ext cx="353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F5FE89-FEB1-4531-9CD9-54CE14BCFAE8}"/>
                </a:ext>
              </a:extLst>
            </p:cNvPr>
            <p:cNvSpPr txBox="1"/>
            <p:nvPr/>
          </p:nvSpPr>
          <p:spPr>
            <a:xfrm flipH="1">
              <a:off x="5154289" y="4254526"/>
              <a:ext cx="353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8683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6B694-01E6-40EB-BD72-2E292AB68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4"/>
            </a:pPr>
            <a:r>
              <a:rPr lang="en-US" dirty="0"/>
              <a:t>Checking for Square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55073-6F9D-4342-BF34-102EBF97C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Rectangular (and square) forms or foundations can be checked for square by measuring the diagonals.   </a:t>
            </a:r>
          </a:p>
          <a:p>
            <a:r>
              <a:rPr lang="en-US" dirty="0"/>
              <a:t>Opposite sides must be the same dimension</a:t>
            </a:r>
          </a:p>
          <a:p>
            <a:r>
              <a:rPr lang="en-US" dirty="0"/>
              <a:t>If the shape is square then the diagonals will be equal.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8374DE-B743-4980-B31E-FA2B2276CD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773FB9-AF9D-488D-8D5F-1340014A31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3F1DC1-06ED-484C-B4D7-C94C0ED6CB58}"/>
              </a:ext>
            </a:extLst>
          </p:cNvPr>
          <p:cNvSpPr/>
          <p:nvPr/>
        </p:nvSpPr>
        <p:spPr>
          <a:xfrm>
            <a:off x="1138687" y="4455385"/>
            <a:ext cx="2208362" cy="1181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A2736F-871F-4DE9-BD96-9EDE0B03B1A9}"/>
              </a:ext>
            </a:extLst>
          </p:cNvPr>
          <p:cNvSpPr/>
          <p:nvPr/>
        </p:nvSpPr>
        <p:spPr>
          <a:xfrm>
            <a:off x="4839419" y="4488511"/>
            <a:ext cx="2424023" cy="1181819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A28B7-9231-41C8-99D6-3E822B1E7C52}"/>
              </a:ext>
            </a:extLst>
          </p:cNvPr>
          <p:cNvSpPr txBox="1"/>
          <p:nvPr/>
        </p:nvSpPr>
        <p:spPr>
          <a:xfrm>
            <a:off x="1207698" y="5661982"/>
            <a:ext cx="244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Diagonals are Equal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9945AA-5DE1-4560-B474-7C7F223F5D09}"/>
              </a:ext>
            </a:extLst>
          </p:cNvPr>
          <p:cNvSpPr txBox="1"/>
          <p:nvPr/>
        </p:nvSpPr>
        <p:spPr>
          <a:xfrm>
            <a:off x="4751279" y="5684898"/>
            <a:ext cx="2786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Diagonals are Not Equal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24C822-47C9-474D-B691-194D55DCCBAA}"/>
              </a:ext>
            </a:extLst>
          </p:cNvPr>
          <p:cNvCxnSpPr>
            <a:cxnSpLocks/>
          </p:cNvCxnSpPr>
          <p:nvPr/>
        </p:nvCxnSpPr>
        <p:spPr>
          <a:xfrm flipH="1">
            <a:off x="1138687" y="4464657"/>
            <a:ext cx="2208362" cy="1181819"/>
          </a:xfrm>
          <a:prstGeom prst="straightConnector1">
            <a:avLst/>
          </a:prstGeom>
          <a:ln w="254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24397F8-1EDE-480C-84BF-1A337536F797}"/>
              </a:ext>
            </a:extLst>
          </p:cNvPr>
          <p:cNvCxnSpPr>
            <a:cxnSpLocks/>
          </p:cNvCxnSpPr>
          <p:nvPr/>
        </p:nvCxnSpPr>
        <p:spPr>
          <a:xfrm>
            <a:off x="1138687" y="4472608"/>
            <a:ext cx="2208362" cy="1163190"/>
          </a:xfrm>
          <a:prstGeom prst="straightConnector1">
            <a:avLst/>
          </a:prstGeom>
          <a:ln w="254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7276767-8BBC-4699-8F3C-FABE2A17366C}"/>
              </a:ext>
            </a:extLst>
          </p:cNvPr>
          <p:cNvCxnSpPr>
            <a:cxnSpLocks/>
          </p:cNvCxnSpPr>
          <p:nvPr/>
        </p:nvCxnSpPr>
        <p:spPr>
          <a:xfrm flipH="1">
            <a:off x="4830793" y="4497010"/>
            <a:ext cx="2432649" cy="1173320"/>
          </a:xfrm>
          <a:prstGeom prst="straightConnector1">
            <a:avLst/>
          </a:prstGeom>
          <a:ln w="254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4DBA576-3C7C-41F8-B772-D42B1EDE89C8}"/>
              </a:ext>
            </a:extLst>
          </p:cNvPr>
          <p:cNvCxnSpPr>
            <a:cxnSpLocks/>
          </p:cNvCxnSpPr>
          <p:nvPr/>
        </p:nvCxnSpPr>
        <p:spPr>
          <a:xfrm>
            <a:off x="5124091" y="4488511"/>
            <a:ext cx="1854679" cy="1188830"/>
          </a:xfrm>
          <a:prstGeom prst="straightConnector1">
            <a:avLst/>
          </a:prstGeom>
          <a:ln w="254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85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CF05A1-2A9F-46F5-A50E-8518B7725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842" y="1015252"/>
            <a:ext cx="8160508" cy="675437"/>
          </a:xfrm>
        </p:spPr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5"/>
            </a:pPr>
            <a:r>
              <a:rPr lang="en-US" dirty="0"/>
              <a:t>Forms are Not Square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2A57CF-7BD1-4B8B-AB06-CE54DD6F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979A02-F380-4281-96DE-5283DD17F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3F6492B-FEC0-40C4-BB96-0552098448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337630"/>
              </p:ext>
            </p:extLst>
          </p:nvPr>
        </p:nvGraphicFramePr>
        <p:xfrm>
          <a:off x="4128449" y="2086213"/>
          <a:ext cx="4631904" cy="4631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TurboCAD Drawing" r:id="rId4" imgW="11792520" imgH="11792520" progId="TurboCAD.Drawing.4">
                  <p:embed/>
                </p:oleObj>
              </mc:Choice>
              <mc:Fallback>
                <p:oleObj name="TurboCAD Drawing" r:id="rId4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449" y="2086213"/>
                        <a:ext cx="4631904" cy="4631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3F2C2AE-76C4-470A-B775-F14D958640D9}"/>
              </a:ext>
            </a:extLst>
          </p:cNvPr>
          <p:cNvCxnSpPr/>
          <p:nvPr/>
        </p:nvCxnSpPr>
        <p:spPr>
          <a:xfrm flipH="1">
            <a:off x="3486076" y="3957543"/>
            <a:ext cx="773545" cy="0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74A4C06-B595-4C76-91B6-D91B44DBD42C}"/>
              </a:ext>
            </a:extLst>
          </p:cNvPr>
          <p:cNvSpPr txBox="1"/>
          <p:nvPr/>
        </p:nvSpPr>
        <p:spPr>
          <a:xfrm>
            <a:off x="1248771" y="1714461"/>
            <a:ext cx="51861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US" sz="2800" dirty="0"/>
              <a:t>Top of form needs to be moved in the direction of the arrow</a:t>
            </a:r>
          </a:p>
        </p:txBody>
      </p:sp>
    </p:spTree>
    <p:extLst>
      <p:ext uri="{BB962C8B-B14F-4D97-AF65-F5344CB8AC3E}">
        <p14:creationId xmlns:p14="http://schemas.microsoft.com/office/powerpoint/2010/main" val="2101367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2E31B-7AD4-4030-9B2B-5C2EE6FF2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15252"/>
            <a:ext cx="8058150" cy="675437"/>
          </a:xfrm>
        </p:spPr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 startAt="6"/>
            </a:pPr>
            <a:r>
              <a:rPr lang="en-US" dirty="0"/>
              <a:t>Forms are Square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4E20C-5B32-48F0-BB49-811BC8BF6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D816B-C364-45BA-8214-34EF6A6AF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7C393EA-C85C-4A9F-9A6C-8619B9263D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111106"/>
              </p:ext>
            </p:extLst>
          </p:nvPr>
        </p:nvGraphicFramePr>
        <p:xfrm>
          <a:off x="2962460" y="1999363"/>
          <a:ext cx="4064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TurboCAD Drawing" r:id="rId3" imgW="11792520" imgH="11792520" progId="TurboCAD.Drawing.4">
                  <p:embed/>
                </p:oleObj>
              </mc:Choice>
              <mc:Fallback>
                <p:oleObj name="TurboCAD Drawing" r:id="rId3" imgW="11792520" imgH="11792520" progId="TurboCAD.Drawing.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2460" y="1999363"/>
                        <a:ext cx="4064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336851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01-Introduction</Template>
  <TotalTime>285</TotalTime>
  <Words>285</Words>
  <Application>Microsoft Office PowerPoint</Application>
  <PresentationFormat>On-screen Show (4:3)</PresentationFormat>
  <Paragraphs>48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Template 2</vt:lpstr>
      <vt:lpstr>TurboCAD Drawing</vt:lpstr>
      <vt:lpstr>Surveying Skills</vt:lpstr>
      <vt:lpstr>Uses</vt:lpstr>
      <vt:lpstr>Laying Out a Right Angle</vt:lpstr>
      <vt:lpstr>Method</vt:lpstr>
      <vt:lpstr>Checking for Square</vt:lpstr>
      <vt:lpstr>Forms are Not Square</vt:lpstr>
      <vt:lpstr>Forms are Square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Right Angle Layout</dc:title>
  <dc:creator>Michael Spiess</dc:creator>
  <cp:lastModifiedBy>Dick Piersma</cp:lastModifiedBy>
  <cp:revision>15</cp:revision>
  <dcterms:created xsi:type="dcterms:W3CDTF">2022-03-25T18:00:59Z</dcterms:created>
  <dcterms:modified xsi:type="dcterms:W3CDTF">2022-07-09T19:49:06Z</dcterms:modified>
</cp:coreProperties>
</file>