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notesMasterIdLst>
    <p:notesMasterId r:id="rId10"/>
  </p:notesMasterIdLst>
  <p:sldIdLst>
    <p:sldId id="256" r:id="rId2"/>
    <p:sldId id="301" r:id="rId3"/>
    <p:sldId id="299" r:id="rId4"/>
    <p:sldId id="300" r:id="rId5"/>
    <p:sldId id="302" r:id="rId6"/>
    <p:sldId id="295" r:id="rId7"/>
    <p:sldId id="298" r:id="rId8"/>
    <p:sldId id="303"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0" autoAdjust="0"/>
    <p:restoredTop sz="94660"/>
  </p:normalViewPr>
  <p:slideViewPr>
    <p:cSldViewPr snapToGrid="0">
      <p:cViewPr varScale="1">
        <p:scale>
          <a:sx n="79" d="100"/>
          <a:sy n="79" d="100"/>
        </p:scale>
        <p:origin x="57" y="60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0BD218-C7C1-4A06-956F-8A381475E028}" type="datetimeFigureOut">
              <a:rPr lang="en-US" smtClean="0"/>
              <a:t>7/9/2022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154D4-37E2-43D3-B0B3-855061E0AC53}" type="slidenum">
              <a:rPr lang="en-US" smtClean="0"/>
              <a:t>‹#›</a:t>
            </a:fld>
            <a:endParaRPr lang="en-US"/>
          </a:p>
        </p:txBody>
      </p:sp>
    </p:spTree>
    <p:extLst>
      <p:ext uri="{BB962C8B-B14F-4D97-AF65-F5344CB8AC3E}">
        <p14:creationId xmlns:p14="http://schemas.microsoft.com/office/powerpoint/2010/main" val="1150187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Encourage students to use common sense to understand the process and not try and memorize formulas.  Measure up to the level of the instrument (add) and measure down from the level of the instrument.  </a:t>
            </a:r>
          </a:p>
        </p:txBody>
      </p:sp>
      <p:sp>
        <p:nvSpPr>
          <p:cNvPr id="4" name="Slide Number Placeholder 3"/>
          <p:cNvSpPr>
            <a:spLocks noGrp="1"/>
          </p:cNvSpPr>
          <p:nvPr>
            <p:ph type="sldNum" sz="quarter" idx="5"/>
          </p:nvPr>
        </p:nvSpPr>
        <p:spPr/>
        <p:txBody>
          <a:bodyPr/>
          <a:lstStyle/>
          <a:p>
            <a:fld id="{9C2154D4-37E2-43D3-B0B3-855061E0AC53}" type="slidenum">
              <a:rPr lang="en-US" smtClean="0"/>
              <a:t>4</a:t>
            </a:fld>
            <a:endParaRPr lang="en-US"/>
          </a:p>
        </p:txBody>
      </p:sp>
    </p:spTree>
    <p:extLst>
      <p:ext uri="{BB962C8B-B14F-4D97-AF65-F5344CB8AC3E}">
        <p14:creationId xmlns:p14="http://schemas.microsoft.com/office/powerpoint/2010/main" val="3668048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Station 5 = 105.50-5= 100.50</a:t>
            </a:r>
          </a:p>
        </p:txBody>
      </p:sp>
      <p:sp>
        <p:nvSpPr>
          <p:cNvPr id="4" name="Slide Number Placeholder 3"/>
          <p:cNvSpPr>
            <a:spLocks noGrp="1"/>
          </p:cNvSpPr>
          <p:nvPr>
            <p:ph type="sldNum" sz="quarter" idx="5"/>
          </p:nvPr>
        </p:nvSpPr>
        <p:spPr/>
        <p:txBody>
          <a:bodyPr/>
          <a:lstStyle/>
          <a:p>
            <a:fld id="{9C2154D4-37E2-43D3-B0B3-855061E0AC53}" type="slidenum">
              <a:rPr lang="en-US" smtClean="0"/>
              <a:t>5</a:t>
            </a:fld>
            <a:endParaRPr lang="en-US"/>
          </a:p>
        </p:txBody>
      </p:sp>
    </p:spTree>
    <p:extLst>
      <p:ext uri="{BB962C8B-B14F-4D97-AF65-F5344CB8AC3E}">
        <p14:creationId xmlns:p14="http://schemas.microsoft.com/office/powerpoint/2010/main" val="185938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activity does not move the level as the distance is small.  </a:t>
            </a:r>
          </a:p>
        </p:txBody>
      </p:sp>
      <p:sp>
        <p:nvSpPr>
          <p:cNvPr id="4" name="Slide Number Placeholder 3"/>
          <p:cNvSpPr>
            <a:spLocks noGrp="1"/>
          </p:cNvSpPr>
          <p:nvPr>
            <p:ph type="sldNum" sz="quarter" idx="5"/>
          </p:nvPr>
        </p:nvSpPr>
        <p:spPr/>
        <p:txBody>
          <a:bodyPr/>
          <a:lstStyle/>
          <a:p>
            <a:fld id="{9C2154D4-37E2-43D3-B0B3-855061E0AC53}" type="slidenum">
              <a:rPr lang="en-US" smtClean="0"/>
              <a:t>8</a:t>
            </a:fld>
            <a:endParaRPr lang="en-US"/>
          </a:p>
        </p:txBody>
      </p:sp>
    </p:spTree>
    <p:extLst>
      <p:ext uri="{BB962C8B-B14F-4D97-AF65-F5344CB8AC3E}">
        <p14:creationId xmlns:p14="http://schemas.microsoft.com/office/powerpoint/2010/main" val="2530623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976F414D-5B3C-4148-969F-BD700147E099}" type="slidenum">
              <a:rPr lang="en-US" smtClean="0"/>
              <a:t>‹#›</a:t>
            </a:fld>
            <a:endParaRPr lang="en-US"/>
          </a:p>
        </p:txBody>
      </p:sp>
    </p:spTree>
    <p:extLst>
      <p:ext uri="{BB962C8B-B14F-4D97-AF65-F5344CB8AC3E}">
        <p14:creationId xmlns:p14="http://schemas.microsoft.com/office/powerpoint/2010/main" val="1995004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indent="0">
              <a:buFont typeface="+mj-lt"/>
              <a:buNone/>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976F414D-5B3C-4148-969F-BD700147E099}" type="slidenum">
              <a:rPr lang="en-US" smtClean="0"/>
              <a:t>‹#›</a:t>
            </a:fld>
            <a:endParaRPr lang="en-US"/>
          </a:p>
        </p:txBody>
      </p:sp>
    </p:spTree>
    <p:extLst>
      <p:ext uri="{BB962C8B-B14F-4D97-AF65-F5344CB8AC3E}">
        <p14:creationId xmlns:p14="http://schemas.microsoft.com/office/powerpoint/2010/main" val="36440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976F414D-5B3C-4148-969F-BD700147E099}"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1597324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976F414D-5B3C-4148-969F-BD700147E099}" type="slidenum">
              <a:rPr lang="en-US" smtClean="0"/>
              <a:t>‹#›</a:t>
            </a:fld>
            <a:endParaRPr lang="en-US"/>
          </a:p>
        </p:txBody>
      </p:sp>
    </p:spTree>
    <p:extLst>
      <p:ext uri="{BB962C8B-B14F-4D97-AF65-F5344CB8AC3E}">
        <p14:creationId xmlns:p14="http://schemas.microsoft.com/office/powerpoint/2010/main" val="2316645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976F414D-5B3C-4148-969F-BD700147E099}" type="slidenum">
              <a:rPr lang="en-US" smtClean="0"/>
              <a:t>‹#›</a:t>
            </a:fld>
            <a:endParaRPr lang="en-US"/>
          </a:p>
        </p:txBody>
      </p:sp>
    </p:spTree>
    <p:extLst>
      <p:ext uri="{BB962C8B-B14F-4D97-AF65-F5344CB8AC3E}">
        <p14:creationId xmlns:p14="http://schemas.microsoft.com/office/powerpoint/2010/main" val="311724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976F414D-5B3C-4148-969F-BD700147E099}" type="slidenum">
              <a:rPr lang="en-US" smtClean="0"/>
              <a:t>‹#›</a:t>
            </a:fld>
            <a:endParaRPr lang="en-US"/>
          </a:p>
        </p:txBody>
      </p:sp>
    </p:spTree>
    <p:extLst>
      <p:ext uri="{BB962C8B-B14F-4D97-AF65-F5344CB8AC3E}">
        <p14:creationId xmlns:p14="http://schemas.microsoft.com/office/powerpoint/2010/main" val="3882304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976F414D-5B3C-4148-969F-BD700147E099}" type="slidenum">
              <a:rPr lang="en-US" smtClean="0"/>
              <a:t>‹#›</a:t>
            </a:fld>
            <a:endParaRPr lang="en-US"/>
          </a:p>
        </p:txBody>
      </p:sp>
    </p:spTree>
    <p:extLst>
      <p:ext uri="{BB962C8B-B14F-4D97-AF65-F5344CB8AC3E}">
        <p14:creationId xmlns:p14="http://schemas.microsoft.com/office/powerpoint/2010/main" val="4014680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976F414D-5B3C-4148-969F-BD700147E099}" type="slidenum">
              <a:rPr lang="en-US" smtClean="0"/>
              <a:t>‹#›</a:t>
            </a:fld>
            <a:endParaRPr lang="en-US"/>
          </a:p>
        </p:txBody>
      </p:sp>
    </p:spTree>
    <p:extLst>
      <p:ext uri="{BB962C8B-B14F-4D97-AF65-F5344CB8AC3E}">
        <p14:creationId xmlns:p14="http://schemas.microsoft.com/office/powerpoint/2010/main" val="946437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976F414D-5B3C-4148-969F-BD700147E099}" type="slidenum">
              <a:rPr lang="en-US" smtClean="0"/>
              <a:t>‹#›</a:t>
            </a:fld>
            <a:endParaRPr lang="en-US"/>
          </a:p>
        </p:txBody>
      </p:sp>
    </p:spTree>
    <p:extLst>
      <p:ext uri="{BB962C8B-B14F-4D97-AF65-F5344CB8AC3E}">
        <p14:creationId xmlns:p14="http://schemas.microsoft.com/office/powerpoint/2010/main" val="455987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976F414D-5B3C-4148-969F-BD700147E099}" type="slidenum">
              <a:rPr lang="en-US" smtClean="0"/>
              <a:t>‹#›</a:t>
            </a:fld>
            <a:endParaRPr lang="en-US"/>
          </a:p>
        </p:txBody>
      </p:sp>
    </p:spTree>
    <p:extLst>
      <p:ext uri="{BB962C8B-B14F-4D97-AF65-F5344CB8AC3E}">
        <p14:creationId xmlns:p14="http://schemas.microsoft.com/office/powerpoint/2010/main" val="98155315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514350" indent="-514350" algn="l" defTabSz="914400" rtl="0" eaLnBrk="1" latinLnBrk="0" hangingPunct="1">
        <a:lnSpc>
          <a:spcPct val="90000"/>
        </a:lnSpc>
        <a:spcBef>
          <a:spcPts val="1000"/>
        </a:spcBef>
        <a:buFont typeface="+mj-lt"/>
        <a:buAutoNum type="alphaUcPeriod"/>
        <a:defRPr sz="2800" kern="1200">
          <a:solidFill>
            <a:schemeClr val="tx1"/>
          </a:solidFill>
          <a:latin typeface="+mn-lt"/>
          <a:ea typeface="+mn-ea"/>
          <a:cs typeface="+mn-cs"/>
        </a:defRPr>
      </a:lvl1pPr>
      <a:lvl2pPr marL="914400" indent="-457200" algn="l" defTabSz="914400" rtl="0" eaLnBrk="1" latinLnBrk="0" hangingPunct="1">
        <a:lnSpc>
          <a:spcPct val="90000"/>
        </a:lnSpc>
        <a:spcBef>
          <a:spcPts val="500"/>
        </a:spcBef>
        <a:buFont typeface="+mj-lt"/>
        <a:buAutoNum type="arabicPeriod"/>
        <a:defRPr sz="2400" kern="1200">
          <a:solidFill>
            <a:schemeClr val="tx1"/>
          </a:solidFill>
          <a:latin typeface="+mn-lt"/>
          <a:ea typeface="+mn-ea"/>
          <a:cs typeface="+mn-cs"/>
        </a:defRPr>
      </a:lvl2pPr>
      <a:lvl3pPr marL="1371600" indent="-457200" algn="l" defTabSz="914400" rtl="0" eaLnBrk="1" latinLnBrk="0" hangingPunct="1">
        <a:lnSpc>
          <a:spcPct val="90000"/>
        </a:lnSpc>
        <a:spcBef>
          <a:spcPts val="500"/>
        </a:spcBef>
        <a:buFont typeface="+mj-lt"/>
        <a:buAutoNum type="alphaLcPeriod"/>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BA30F-F172-4C93-BB9B-0027D515570C}"/>
              </a:ext>
            </a:extLst>
          </p:cNvPr>
          <p:cNvSpPr>
            <a:spLocks noGrp="1"/>
          </p:cNvSpPr>
          <p:nvPr>
            <p:ph type="ctrTitle"/>
          </p:nvPr>
        </p:nvSpPr>
        <p:spPr/>
        <p:txBody>
          <a:bodyPr/>
          <a:lstStyle/>
          <a:p>
            <a:r>
              <a:rPr lang="en-US" dirty="0"/>
              <a:t>Surveying</a:t>
            </a:r>
          </a:p>
        </p:txBody>
      </p:sp>
      <p:sp>
        <p:nvSpPr>
          <p:cNvPr id="3" name="Subtitle 2">
            <a:extLst>
              <a:ext uri="{FF2B5EF4-FFF2-40B4-BE49-F238E27FC236}">
                <a16:creationId xmlns:a16="http://schemas.microsoft.com/office/drawing/2014/main" id="{02CA3985-FF7E-4DEB-9208-AC44512FED40}"/>
              </a:ext>
            </a:extLst>
          </p:cNvPr>
          <p:cNvSpPr>
            <a:spLocks noGrp="1"/>
          </p:cNvSpPr>
          <p:nvPr>
            <p:ph type="subTitle" idx="1"/>
          </p:nvPr>
        </p:nvSpPr>
        <p:spPr/>
        <p:txBody>
          <a:bodyPr/>
          <a:lstStyle/>
          <a:p>
            <a:r>
              <a:rPr lang="en-US" dirty="0"/>
              <a:t>Lesson #9</a:t>
            </a:r>
          </a:p>
          <a:p>
            <a:r>
              <a:rPr lang="en-US" dirty="0"/>
              <a:t>Differential Leveling</a:t>
            </a:r>
          </a:p>
          <a:p>
            <a:endParaRPr lang="en-US" dirty="0"/>
          </a:p>
        </p:txBody>
      </p:sp>
    </p:spTree>
    <p:extLst>
      <p:ext uri="{BB962C8B-B14F-4D97-AF65-F5344CB8AC3E}">
        <p14:creationId xmlns:p14="http://schemas.microsoft.com/office/powerpoint/2010/main" val="3557821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01AFB-0EFD-4565-ACC7-E98D803A392C}"/>
              </a:ext>
            </a:extLst>
          </p:cNvPr>
          <p:cNvSpPr>
            <a:spLocks noGrp="1"/>
          </p:cNvSpPr>
          <p:nvPr>
            <p:ph type="title"/>
          </p:nvPr>
        </p:nvSpPr>
        <p:spPr/>
        <p:txBody>
          <a:bodyPr>
            <a:normAutofit fontScale="90000"/>
          </a:bodyPr>
          <a:lstStyle/>
          <a:p>
            <a:pPr marL="857250" indent="-857250">
              <a:buFont typeface="+mj-lt"/>
              <a:buAutoNum type="romanUcPeriod"/>
            </a:pPr>
            <a:r>
              <a:rPr lang="en-US" dirty="0"/>
              <a:t>Definition and Use</a:t>
            </a:r>
          </a:p>
        </p:txBody>
      </p:sp>
      <p:sp>
        <p:nvSpPr>
          <p:cNvPr id="3" name="Content Placeholder 2">
            <a:extLst>
              <a:ext uri="{FF2B5EF4-FFF2-40B4-BE49-F238E27FC236}">
                <a16:creationId xmlns:a16="http://schemas.microsoft.com/office/drawing/2014/main" id="{B0CF9A91-12AD-4088-A10E-00FEEB530AF8}"/>
              </a:ext>
            </a:extLst>
          </p:cNvPr>
          <p:cNvSpPr>
            <a:spLocks noGrp="1"/>
          </p:cNvSpPr>
          <p:nvPr>
            <p:ph idx="1"/>
          </p:nvPr>
        </p:nvSpPr>
        <p:spPr/>
        <p:txBody>
          <a:bodyPr>
            <a:normAutofit/>
          </a:bodyPr>
          <a:lstStyle/>
          <a:p>
            <a:r>
              <a:rPr lang="en-US" dirty="0"/>
              <a:t>Differential leveling is the process of measuring vertical distances from a known elevation point to determine elevations of unknown points.</a:t>
            </a:r>
          </a:p>
          <a:p>
            <a:r>
              <a:rPr lang="en-US" dirty="0"/>
              <a:t>Common applications of differential leveling are:</a:t>
            </a:r>
          </a:p>
          <a:p>
            <a:pPr lvl="1"/>
            <a:r>
              <a:rPr lang="en-US" dirty="0"/>
              <a:t>Measuring field slope for irrigation</a:t>
            </a:r>
          </a:p>
          <a:p>
            <a:pPr lvl="1"/>
            <a:r>
              <a:rPr lang="en-US" dirty="0"/>
              <a:t>Measuring pipeline slope</a:t>
            </a:r>
          </a:p>
          <a:p>
            <a:pPr lvl="1"/>
            <a:r>
              <a:rPr lang="en-US" dirty="0"/>
              <a:t>Grading of roads</a:t>
            </a:r>
          </a:p>
          <a:p>
            <a:pPr lvl="1"/>
            <a:endParaRPr lang="en-US" dirty="0"/>
          </a:p>
        </p:txBody>
      </p:sp>
    </p:spTree>
    <p:extLst>
      <p:ext uri="{BB962C8B-B14F-4D97-AF65-F5344CB8AC3E}">
        <p14:creationId xmlns:p14="http://schemas.microsoft.com/office/powerpoint/2010/main" val="3674196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429DF-DCA3-41C5-A4A0-0BCEA0A159EC}"/>
              </a:ext>
            </a:extLst>
          </p:cNvPr>
          <p:cNvSpPr>
            <a:spLocks noGrp="1"/>
          </p:cNvSpPr>
          <p:nvPr>
            <p:ph type="title"/>
          </p:nvPr>
        </p:nvSpPr>
        <p:spPr/>
        <p:txBody>
          <a:bodyPr>
            <a:normAutofit fontScale="90000"/>
          </a:bodyPr>
          <a:lstStyle/>
          <a:p>
            <a:pPr marL="857250" indent="-857250">
              <a:buFont typeface="+mj-lt"/>
              <a:buAutoNum type="romanUcPeriod" startAt="2"/>
            </a:pPr>
            <a:r>
              <a:rPr lang="en-US" dirty="0"/>
              <a:t>Terms</a:t>
            </a:r>
          </a:p>
        </p:txBody>
      </p:sp>
      <p:sp>
        <p:nvSpPr>
          <p:cNvPr id="3" name="Content Placeholder 2">
            <a:extLst>
              <a:ext uri="{FF2B5EF4-FFF2-40B4-BE49-F238E27FC236}">
                <a16:creationId xmlns:a16="http://schemas.microsoft.com/office/drawing/2014/main" id="{19EC48A1-E240-4C4C-B318-3786F5EE6329}"/>
              </a:ext>
            </a:extLst>
          </p:cNvPr>
          <p:cNvSpPr>
            <a:spLocks noGrp="1"/>
          </p:cNvSpPr>
          <p:nvPr>
            <p:ph idx="1"/>
          </p:nvPr>
        </p:nvSpPr>
        <p:spPr/>
        <p:txBody>
          <a:bodyPr>
            <a:normAutofit lnSpcReduction="10000"/>
          </a:bodyPr>
          <a:lstStyle/>
          <a:p>
            <a:r>
              <a:rPr lang="en-US" dirty="0"/>
              <a:t>Bench Mark (BM) – A point of known (or assigned) elevation.</a:t>
            </a:r>
          </a:p>
          <a:p>
            <a:r>
              <a:rPr lang="en-US" dirty="0"/>
              <a:t>Backsight (BS) – A sighting or measurement to a point of known elevation (BM).</a:t>
            </a:r>
          </a:p>
          <a:p>
            <a:r>
              <a:rPr lang="en-US" dirty="0"/>
              <a:t>Height of the Instrument (HI) – The computed elevation of the level.  </a:t>
            </a:r>
          </a:p>
          <a:p>
            <a:r>
              <a:rPr lang="en-US" dirty="0"/>
              <a:t>Foresight (FS) – A sighting to a point of unknown elevation. </a:t>
            </a:r>
          </a:p>
          <a:p>
            <a:r>
              <a:rPr lang="en-US" dirty="0"/>
              <a:t>Turning Point (TP) – A foresight that is then used for a backsight when the level is moved.</a:t>
            </a:r>
          </a:p>
        </p:txBody>
      </p:sp>
    </p:spTree>
    <p:extLst>
      <p:ext uri="{BB962C8B-B14F-4D97-AF65-F5344CB8AC3E}">
        <p14:creationId xmlns:p14="http://schemas.microsoft.com/office/powerpoint/2010/main" val="1642461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1FB0DF7-89B5-41C9-B59D-27B374D5540B}"/>
              </a:ext>
            </a:extLst>
          </p:cNvPr>
          <p:cNvSpPr>
            <a:spLocks noGrp="1"/>
          </p:cNvSpPr>
          <p:nvPr>
            <p:ph type="title"/>
          </p:nvPr>
        </p:nvSpPr>
        <p:spPr/>
        <p:txBody>
          <a:bodyPr>
            <a:normAutofit fontScale="90000"/>
          </a:bodyPr>
          <a:lstStyle/>
          <a:p>
            <a:pPr marL="857250" indent="-857250">
              <a:buFont typeface="+mj-lt"/>
              <a:buAutoNum type="romanUcPeriod" startAt="3"/>
            </a:pPr>
            <a:r>
              <a:rPr lang="en-US" dirty="0"/>
              <a:t>Computations</a:t>
            </a:r>
          </a:p>
        </p:txBody>
      </p:sp>
      <p:pic>
        <p:nvPicPr>
          <p:cNvPr id="1026" name="Picture 2" descr="illustrates the idea of differential leveling and height determination. |  Download Scientific Diagram">
            <a:extLst>
              <a:ext uri="{FF2B5EF4-FFF2-40B4-BE49-F238E27FC236}">
                <a16:creationId xmlns:a16="http://schemas.microsoft.com/office/drawing/2014/main" id="{650597EA-C30F-417B-B3EE-29D8B5FBF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7312" y="1966912"/>
            <a:ext cx="6429375" cy="2924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9734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5FF49-9145-42B5-A0F5-6760730C6194}"/>
              </a:ext>
            </a:extLst>
          </p:cNvPr>
          <p:cNvSpPr>
            <a:spLocks noGrp="1"/>
          </p:cNvSpPr>
          <p:nvPr>
            <p:ph type="title"/>
          </p:nvPr>
        </p:nvSpPr>
        <p:spPr/>
        <p:txBody>
          <a:bodyPr>
            <a:normAutofit fontScale="90000"/>
          </a:bodyPr>
          <a:lstStyle/>
          <a:p>
            <a:pPr marL="857250" indent="-857250">
              <a:buFont typeface="+mj-lt"/>
              <a:buAutoNum type="romanUcPeriod" startAt="4"/>
            </a:pPr>
            <a:r>
              <a:rPr lang="en-US" dirty="0"/>
              <a:t>Keeping the “book”</a:t>
            </a:r>
          </a:p>
        </p:txBody>
      </p:sp>
      <p:sp>
        <p:nvSpPr>
          <p:cNvPr id="3" name="Content Placeholder 2">
            <a:extLst>
              <a:ext uri="{FF2B5EF4-FFF2-40B4-BE49-F238E27FC236}">
                <a16:creationId xmlns:a16="http://schemas.microsoft.com/office/drawing/2014/main" id="{C794AB50-E839-41AA-A931-F0EB3C119C94}"/>
              </a:ext>
            </a:extLst>
          </p:cNvPr>
          <p:cNvSpPr>
            <a:spLocks noGrp="1"/>
          </p:cNvSpPr>
          <p:nvPr>
            <p:ph idx="1"/>
          </p:nvPr>
        </p:nvSpPr>
        <p:spPr/>
        <p:txBody>
          <a:bodyPr/>
          <a:lstStyle/>
          <a:p>
            <a:r>
              <a:rPr lang="en-US" dirty="0"/>
              <a:t>Measurement are recorded in columns to locate the stations and measurements.</a:t>
            </a:r>
          </a:p>
          <a:p>
            <a:r>
              <a:rPr lang="en-US" dirty="0"/>
              <a:t>HI and Elevations are computed. </a:t>
            </a:r>
          </a:p>
          <a:p>
            <a:endParaRPr lang="en-US" dirty="0"/>
          </a:p>
        </p:txBody>
      </p:sp>
      <p:graphicFrame>
        <p:nvGraphicFramePr>
          <p:cNvPr id="4" name="Table 4">
            <a:extLst>
              <a:ext uri="{FF2B5EF4-FFF2-40B4-BE49-F238E27FC236}">
                <a16:creationId xmlns:a16="http://schemas.microsoft.com/office/drawing/2014/main" id="{3EF556F1-AC09-45CA-BD3B-AACF4ACD3AEB}"/>
              </a:ext>
            </a:extLst>
          </p:cNvPr>
          <p:cNvGraphicFramePr>
            <a:graphicFrameLocks noGrp="1"/>
          </p:cNvGraphicFramePr>
          <p:nvPr>
            <p:extLst>
              <p:ext uri="{D42A27DB-BD31-4B8C-83A1-F6EECF244321}">
                <p14:modId xmlns:p14="http://schemas.microsoft.com/office/powerpoint/2010/main" val="3581556603"/>
              </p:ext>
            </p:extLst>
          </p:nvPr>
        </p:nvGraphicFramePr>
        <p:xfrm>
          <a:off x="1425515" y="3345179"/>
          <a:ext cx="6096000" cy="296672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1673124029"/>
                    </a:ext>
                  </a:extLst>
                </a:gridCol>
                <a:gridCol w="1219200">
                  <a:extLst>
                    <a:ext uri="{9D8B030D-6E8A-4147-A177-3AD203B41FA5}">
                      <a16:colId xmlns:a16="http://schemas.microsoft.com/office/drawing/2014/main" val="478664993"/>
                    </a:ext>
                  </a:extLst>
                </a:gridCol>
                <a:gridCol w="1219200">
                  <a:extLst>
                    <a:ext uri="{9D8B030D-6E8A-4147-A177-3AD203B41FA5}">
                      <a16:colId xmlns:a16="http://schemas.microsoft.com/office/drawing/2014/main" val="3940868968"/>
                    </a:ext>
                  </a:extLst>
                </a:gridCol>
                <a:gridCol w="1219200">
                  <a:extLst>
                    <a:ext uri="{9D8B030D-6E8A-4147-A177-3AD203B41FA5}">
                      <a16:colId xmlns:a16="http://schemas.microsoft.com/office/drawing/2014/main" val="1366259990"/>
                    </a:ext>
                  </a:extLst>
                </a:gridCol>
                <a:gridCol w="1219200">
                  <a:extLst>
                    <a:ext uri="{9D8B030D-6E8A-4147-A177-3AD203B41FA5}">
                      <a16:colId xmlns:a16="http://schemas.microsoft.com/office/drawing/2014/main" val="1919704492"/>
                    </a:ext>
                  </a:extLst>
                </a:gridCol>
              </a:tblGrid>
              <a:tr h="370840">
                <a:tc>
                  <a:txBody>
                    <a:bodyPr/>
                    <a:lstStyle/>
                    <a:p>
                      <a:r>
                        <a:rPr lang="en-US" dirty="0"/>
                        <a:t>Station</a:t>
                      </a:r>
                    </a:p>
                  </a:txBody>
                  <a:tcPr/>
                </a:tc>
                <a:tc>
                  <a:txBody>
                    <a:bodyPr/>
                    <a:lstStyle/>
                    <a:p>
                      <a:r>
                        <a:rPr lang="en-US" dirty="0"/>
                        <a:t>B.S.</a:t>
                      </a:r>
                    </a:p>
                  </a:txBody>
                  <a:tcPr/>
                </a:tc>
                <a:tc>
                  <a:txBody>
                    <a:bodyPr/>
                    <a:lstStyle/>
                    <a:p>
                      <a:r>
                        <a:rPr lang="en-US" dirty="0"/>
                        <a:t>H.I.</a:t>
                      </a:r>
                    </a:p>
                  </a:txBody>
                  <a:tcPr/>
                </a:tc>
                <a:tc>
                  <a:txBody>
                    <a:bodyPr/>
                    <a:lstStyle/>
                    <a:p>
                      <a:r>
                        <a:rPr lang="en-US" dirty="0"/>
                        <a:t>F.S.</a:t>
                      </a:r>
                    </a:p>
                  </a:txBody>
                  <a:tcPr/>
                </a:tc>
                <a:tc>
                  <a:txBody>
                    <a:bodyPr/>
                    <a:lstStyle/>
                    <a:p>
                      <a:r>
                        <a:rPr lang="en-US" dirty="0"/>
                        <a:t>Elevation</a:t>
                      </a:r>
                    </a:p>
                  </a:txBody>
                  <a:tcPr/>
                </a:tc>
                <a:extLst>
                  <a:ext uri="{0D108BD9-81ED-4DB2-BD59-A6C34878D82A}">
                    <a16:rowId xmlns:a16="http://schemas.microsoft.com/office/drawing/2014/main" val="3487295364"/>
                  </a:ext>
                </a:extLst>
              </a:tr>
              <a:tr h="370840">
                <a:tc>
                  <a:txBody>
                    <a:bodyPr/>
                    <a:lstStyle/>
                    <a:p>
                      <a:r>
                        <a:rPr lang="en-US" dirty="0">
                          <a:latin typeface="Lucida Handwriting" panose="03010101010101010101" pitchFamily="66" charset="0"/>
                        </a:rPr>
                        <a:t>BM</a:t>
                      </a:r>
                    </a:p>
                  </a:txBody>
                  <a:tcPr/>
                </a:tc>
                <a:tc>
                  <a:txBody>
                    <a:bodyPr/>
                    <a:lstStyle/>
                    <a:p>
                      <a:r>
                        <a:rPr lang="en-US" dirty="0">
                          <a:latin typeface="Lucida Handwriting" panose="03010101010101010101" pitchFamily="66" charset="0"/>
                        </a:rPr>
                        <a:t>5.50</a:t>
                      </a:r>
                    </a:p>
                  </a:txBody>
                  <a:tcPr/>
                </a:tc>
                <a:tc>
                  <a:txBody>
                    <a:bodyPr/>
                    <a:lstStyle/>
                    <a:p>
                      <a:r>
                        <a:rPr lang="en-US" dirty="0">
                          <a:latin typeface="Lucida Handwriting" panose="03010101010101010101" pitchFamily="66" charset="0"/>
                        </a:rPr>
                        <a:t>105.50</a:t>
                      </a:r>
                    </a:p>
                  </a:txBody>
                  <a:tcPr/>
                </a:tc>
                <a:tc>
                  <a:txBody>
                    <a:bodyPr/>
                    <a:lstStyle/>
                    <a:p>
                      <a:endParaRPr lang="en-US" dirty="0">
                        <a:latin typeface="Lucida Handwriting" panose="03010101010101010101" pitchFamily="66" charset="0"/>
                      </a:endParaRPr>
                    </a:p>
                  </a:txBody>
                  <a:tcPr/>
                </a:tc>
                <a:tc>
                  <a:txBody>
                    <a:bodyPr/>
                    <a:lstStyle/>
                    <a:p>
                      <a:r>
                        <a:rPr lang="en-US" dirty="0">
                          <a:latin typeface="Lucida Handwriting" panose="03010101010101010101" pitchFamily="66" charset="0"/>
                        </a:rPr>
                        <a:t>100.00*</a:t>
                      </a:r>
                    </a:p>
                  </a:txBody>
                  <a:tcPr/>
                </a:tc>
                <a:extLst>
                  <a:ext uri="{0D108BD9-81ED-4DB2-BD59-A6C34878D82A}">
                    <a16:rowId xmlns:a16="http://schemas.microsoft.com/office/drawing/2014/main" val="2740989119"/>
                  </a:ext>
                </a:extLst>
              </a:tr>
              <a:tr h="370840">
                <a:tc>
                  <a:txBody>
                    <a:bodyPr/>
                    <a:lstStyle/>
                    <a:p>
                      <a:r>
                        <a:rPr lang="en-US" dirty="0">
                          <a:latin typeface="Lucida Handwriting" panose="03010101010101010101" pitchFamily="66" charset="0"/>
                        </a:rPr>
                        <a:t>1</a:t>
                      </a:r>
                    </a:p>
                  </a:txBody>
                  <a:tcPr/>
                </a:tc>
                <a:tc>
                  <a:txBody>
                    <a:bodyPr/>
                    <a:lstStyle/>
                    <a:p>
                      <a:endParaRPr lang="en-US" dirty="0">
                        <a:latin typeface="Lucida Handwriting" panose="03010101010101010101" pitchFamily="66" charset="0"/>
                      </a:endParaRPr>
                    </a:p>
                  </a:txBody>
                  <a:tcPr/>
                </a:tc>
                <a:tc>
                  <a:txBody>
                    <a:bodyPr/>
                    <a:lstStyle/>
                    <a:p>
                      <a:endParaRPr lang="en-US" dirty="0">
                        <a:latin typeface="Lucida Handwriting" panose="03010101010101010101" pitchFamily="66" charset="0"/>
                      </a:endParaRPr>
                    </a:p>
                  </a:txBody>
                  <a:tcPr/>
                </a:tc>
                <a:tc>
                  <a:txBody>
                    <a:bodyPr/>
                    <a:lstStyle/>
                    <a:p>
                      <a:r>
                        <a:rPr lang="en-US" dirty="0">
                          <a:latin typeface="Lucida Handwriting" panose="03010101010101010101" pitchFamily="66" charset="0"/>
                        </a:rPr>
                        <a:t>4.50</a:t>
                      </a:r>
                    </a:p>
                  </a:txBody>
                  <a:tcPr/>
                </a:tc>
                <a:tc>
                  <a:txBody>
                    <a:bodyPr/>
                    <a:lstStyle/>
                    <a:p>
                      <a:r>
                        <a:rPr lang="en-US" dirty="0">
                          <a:latin typeface="Lucida Handwriting" panose="03010101010101010101" pitchFamily="66" charset="0"/>
                        </a:rPr>
                        <a:t>101.00</a:t>
                      </a:r>
                    </a:p>
                  </a:txBody>
                  <a:tcPr/>
                </a:tc>
                <a:extLst>
                  <a:ext uri="{0D108BD9-81ED-4DB2-BD59-A6C34878D82A}">
                    <a16:rowId xmlns:a16="http://schemas.microsoft.com/office/drawing/2014/main" val="2310587319"/>
                  </a:ext>
                </a:extLst>
              </a:tr>
              <a:tr h="370840">
                <a:tc>
                  <a:txBody>
                    <a:bodyPr/>
                    <a:lstStyle/>
                    <a:p>
                      <a:r>
                        <a:rPr lang="en-US" dirty="0">
                          <a:latin typeface="Lucida Handwriting" panose="03010101010101010101" pitchFamily="66" charset="0"/>
                        </a:rPr>
                        <a:t>2</a:t>
                      </a:r>
                    </a:p>
                  </a:txBody>
                  <a:tcPr/>
                </a:tc>
                <a:tc>
                  <a:txBody>
                    <a:bodyPr/>
                    <a:lstStyle/>
                    <a:p>
                      <a:endParaRPr lang="en-US">
                        <a:latin typeface="Lucida Handwriting" panose="03010101010101010101" pitchFamily="66" charset="0"/>
                      </a:endParaRPr>
                    </a:p>
                  </a:txBody>
                  <a:tcPr/>
                </a:tc>
                <a:tc>
                  <a:txBody>
                    <a:bodyPr/>
                    <a:lstStyle/>
                    <a:p>
                      <a:endParaRPr lang="en-US">
                        <a:latin typeface="Lucida Handwriting" panose="03010101010101010101" pitchFamily="66" charset="0"/>
                      </a:endParaRPr>
                    </a:p>
                  </a:txBody>
                  <a:tcPr/>
                </a:tc>
                <a:tc>
                  <a:txBody>
                    <a:bodyPr/>
                    <a:lstStyle/>
                    <a:p>
                      <a:r>
                        <a:rPr lang="en-US" dirty="0">
                          <a:latin typeface="Lucida Handwriting" panose="03010101010101010101" pitchFamily="66" charset="0"/>
                        </a:rPr>
                        <a:t>3.50</a:t>
                      </a:r>
                    </a:p>
                  </a:txBody>
                  <a:tcPr/>
                </a:tc>
                <a:tc>
                  <a:txBody>
                    <a:bodyPr/>
                    <a:lstStyle/>
                    <a:p>
                      <a:r>
                        <a:rPr lang="en-US" dirty="0">
                          <a:latin typeface="Lucida Handwriting" panose="03010101010101010101" pitchFamily="66" charset="0"/>
                        </a:rPr>
                        <a:t>102.00</a:t>
                      </a:r>
                    </a:p>
                  </a:txBody>
                  <a:tcPr/>
                </a:tc>
                <a:extLst>
                  <a:ext uri="{0D108BD9-81ED-4DB2-BD59-A6C34878D82A}">
                    <a16:rowId xmlns:a16="http://schemas.microsoft.com/office/drawing/2014/main" val="2794772274"/>
                  </a:ext>
                </a:extLst>
              </a:tr>
              <a:tr h="370840">
                <a:tc>
                  <a:txBody>
                    <a:bodyPr/>
                    <a:lstStyle/>
                    <a:p>
                      <a:r>
                        <a:rPr lang="en-US" dirty="0">
                          <a:latin typeface="Lucida Handwriting" panose="03010101010101010101" pitchFamily="66" charset="0"/>
                        </a:rPr>
                        <a:t>3</a:t>
                      </a:r>
                    </a:p>
                  </a:txBody>
                  <a:tcPr/>
                </a:tc>
                <a:tc>
                  <a:txBody>
                    <a:bodyPr/>
                    <a:lstStyle/>
                    <a:p>
                      <a:endParaRPr lang="en-US">
                        <a:latin typeface="Lucida Handwriting" panose="03010101010101010101" pitchFamily="66" charset="0"/>
                      </a:endParaRPr>
                    </a:p>
                  </a:txBody>
                  <a:tcPr/>
                </a:tc>
                <a:tc>
                  <a:txBody>
                    <a:bodyPr/>
                    <a:lstStyle/>
                    <a:p>
                      <a:endParaRPr lang="en-US">
                        <a:latin typeface="Lucida Handwriting" panose="03010101010101010101" pitchFamily="66" charset="0"/>
                      </a:endParaRPr>
                    </a:p>
                  </a:txBody>
                  <a:tcPr/>
                </a:tc>
                <a:tc>
                  <a:txBody>
                    <a:bodyPr/>
                    <a:lstStyle/>
                    <a:p>
                      <a:r>
                        <a:rPr lang="en-US" dirty="0">
                          <a:latin typeface="Lucida Handwriting" panose="03010101010101010101" pitchFamily="66" charset="0"/>
                        </a:rPr>
                        <a:t>4.00</a:t>
                      </a:r>
                    </a:p>
                  </a:txBody>
                  <a:tcPr/>
                </a:tc>
                <a:tc>
                  <a:txBody>
                    <a:bodyPr/>
                    <a:lstStyle/>
                    <a:p>
                      <a:r>
                        <a:rPr lang="en-US" dirty="0">
                          <a:latin typeface="Lucida Handwriting" panose="03010101010101010101" pitchFamily="66" charset="0"/>
                        </a:rPr>
                        <a:t>101.50</a:t>
                      </a:r>
                    </a:p>
                  </a:txBody>
                  <a:tcPr/>
                </a:tc>
                <a:extLst>
                  <a:ext uri="{0D108BD9-81ED-4DB2-BD59-A6C34878D82A}">
                    <a16:rowId xmlns:a16="http://schemas.microsoft.com/office/drawing/2014/main" val="2834209014"/>
                  </a:ext>
                </a:extLst>
              </a:tr>
              <a:tr h="370840">
                <a:tc>
                  <a:txBody>
                    <a:bodyPr/>
                    <a:lstStyle/>
                    <a:p>
                      <a:r>
                        <a:rPr lang="en-US" dirty="0">
                          <a:latin typeface="Lucida Handwriting" panose="03010101010101010101" pitchFamily="66" charset="0"/>
                        </a:rPr>
                        <a:t>4</a:t>
                      </a:r>
                    </a:p>
                  </a:txBody>
                  <a:tcPr/>
                </a:tc>
                <a:tc>
                  <a:txBody>
                    <a:bodyPr/>
                    <a:lstStyle/>
                    <a:p>
                      <a:endParaRPr lang="en-US">
                        <a:latin typeface="Lucida Handwriting" panose="03010101010101010101" pitchFamily="66" charset="0"/>
                      </a:endParaRPr>
                    </a:p>
                  </a:txBody>
                  <a:tcPr/>
                </a:tc>
                <a:tc>
                  <a:txBody>
                    <a:bodyPr/>
                    <a:lstStyle/>
                    <a:p>
                      <a:endParaRPr lang="en-US">
                        <a:latin typeface="Lucida Handwriting" panose="03010101010101010101" pitchFamily="66" charset="0"/>
                      </a:endParaRPr>
                    </a:p>
                  </a:txBody>
                  <a:tcPr/>
                </a:tc>
                <a:tc>
                  <a:txBody>
                    <a:bodyPr/>
                    <a:lstStyle/>
                    <a:p>
                      <a:r>
                        <a:rPr lang="en-US" dirty="0">
                          <a:latin typeface="Lucida Handwriting" panose="03010101010101010101" pitchFamily="66" charset="0"/>
                        </a:rPr>
                        <a:t>4.50</a:t>
                      </a:r>
                    </a:p>
                  </a:txBody>
                  <a:tcPr/>
                </a:tc>
                <a:tc>
                  <a:txBody>
                    <a:bodyPr/>
                    <a:lstStyle/>
                    <a:p>
                      <a:r>
                        <a:rPr lang="en-US" dirty="0">
                          <a:latin typeface="Lucida Handwriting" panose="03010101010101010101" pitchFamily="66" charset="0"/>
                        </a:rPr>
                        <a:t>101.00</a:t>
                      </a:r>
                    </a:p>
                  </a:txBody>
                  <a:tcPr/>
                </a:tc>
                <a:extLst>
                  <a:ext uri="{0D108BD9-81ED-4DB2-BD59-A6C34878D82A}">
                    <a16:rowId xmlns:a16="http://schemas.microsoft.com/office/drawing/2014/main" val="3063787072"/>
                  </a:ext>
                </a:extLst>
              </a:tr>
              <a:tr h="370840">
                <a:tc>
                  <a:txBody>
                    <a:bodyPr/>
                    <a:lstStyle/>
                    <a:p>
                      <a:r>
                        <a:rPr lang="en-US" dirty="0">
                          <a:latin typeface="Lucida Handwriting" panose="03010101010101010101" pitchFamily="66" charset="0"/>
                        </a:rPr>
                        <a:t>5</a:t>
                      </a:r>
                    </a:p>
                  </a:txBody>
                  <a:tcPr/>
                </a:tc>
                <a:tc>
                  <a:txBody>
                    <a:bodyPr/>
                    <a:lstStyle/>
                    <a:p>
                      <a:endParaRPr lang="en-US" dirty="0">
                        <a:latin typeface="Lucida Handwriting" panose="03010101010101010101" pitchFamily="66" charset="0"/>
                      </a:endParaRPr>
                    </a:p>
                  </a:txBody>
                  <a:tcPr/>
                </a:tc>
                <a:tc>
                  <a:txBody>
                    <a:bodyPr/>
                    <a:lstStyle/>
                    <a:p>
                      <a:endParaRPr lang="en-US" dirty="0">
                        <a:latin typeface="Lucida Handwriting" panose="03010101010101010101" pitchFamily="66" charset="0"/>
                      </a:endParaRPr>
                    </a:p>
                  </a:txBody>
                  <a:tcPr/>
                </a:tc>
                <a:tc>
                  <a:txBody>
                    <a:bodyPr/>
                    <a:lstStyle/>
                    <a:p>
                      <a:r>
                        <a:rPr lang="en-US" dirty="0">
                          <a:latin typeface="Lucida Handwriting" panose="03010101010101010101" pitchFamily="66" charset="0"/>
                        </a:rPr>
                        <a:t>5.00</a:t>
                      </a:r>
                    </a:p>
                  </a:txBody>
                  <a:tcPr/>
                </a:tc>
                <a:tc>
                  <a:txBody>
                    <a:bodyPr/>
                    <a:lstStyle/>
                    <a:p>
                      <a:r>
                        <a:rPr lang="en-US" dirty="0">
                          <a:latin typeface="Lucida Handwriting" panose="03010101010101010101" pitchFamily="66" charset="0"/>
                        </a:rPr>
                        <a:t>???</a:t>
                      </a:r>
                    </a:p>
                  </a:txBody>
                  <a:tcPr/>
                </a:tc>
                <a:extLst>
                  <a:ext uri="{0D108BD9-81ED-4DB2-BD59-A6C34878D82A}">
                    <a16:rowId xmlns:a16="http://schemas.microsoft.com/office/drawing/2014/main" val="3124410317"/>
                  </a:ext>
                </a:extLst>
              </a:tr>
              <a:tr h="370840">
                <a:tc>
                  <a:txBody>
                    <a:bodyPr/>
                    <a:lstStyle/>
                    <a:p>
                      <a:r>
                        <a:rPr lang="en-US" dirty="0">
                          <a:latin typeface="Lucida Handwriting" panose="03010101010101010101" pitchFamily="66" charset="0"/>
                        </a:rPr>
                        <a:t>*known </a:t>
                      </a:r>
                    </a:p>
                  </a:txBody>
                  <a:tcPr/>
                </a:tc>
                <a:tc>
                  <a:txBody>
                    <a:bodyPr/>
                    <a:lstStyle/>
                    <a:p>
                      <a:endParaRPr lang="en-US" dirty="0">
                        <a:latin typeface="Lucida Handwriting" panose="03010101010101010101" pitchFamily="66" charset="0"/>
                      </a:endParaRPr>
                    </a:p>
                  </a:txBody>
                  <a:tcPr/>
                </a:tc>
                <a:tc>
                  <a:txBody>
                    <a:bodyPr/>
                    <a:lstStyle/>
                    <a:p>
                      <a:endParaRPr lang="en-US" dirty="0">
                        <a:latin typeface="Lucida Handwriting" panose="03010101010101010101" pitchFamily="66" charset="0"/>
                      </a:endParaRPr>
                    </a:p>
                  </a:txBody>
                  <a:tcPr/>
                </a:tc>
                <a:tc>
                  <a:txBody>
                    <a:bodyPr/>
                    <a:lstStyle/>
                    <a:p>
                      <a:endParaRPr lang="en-US" dirty="0">
                        <a:latin typeface="Lucida Handwriting" panose="03010101010101010101" pitchFamily="66" charset="0"/>
                      </a:endParaRPr>
                    </a:p>
                  </a:txBody>
                  <a:tcPr/>
                </a:tc>
                <a:tc>
                  <a:txBody>
                    <a:bodyPr/>
                    <a:lstStyle/>
                    <a:p>
                      <a:endParaRPr lang="en-US" dirty="0">
                        <a:latin typeface="Lucida Handwriting" panose="03010101010101010101" pitchFamily="66" charset="0"/>
                      </a:endParaRPr>
                    </a:p>
                  </a:txBody>
                  <a:tcPr/>
                </a:tc>
                <a:extLst>
                  <a:ext uri="{0D108BD9-81ED-4DB2-BD59-A6C34878D82A}">
                    <a16:rowId xmlns:a16="http://schemas.microsoft.com/office/drawing/2014/main" val="2437276336"/>
                  </a:ext>
                </a:extLst>
              </a:tr>
            </a:tbl>
          </a:graphicData>
        </a:graphic>
      </p:graphicFrame>
    </p:spTree>
    <p:extLst>
      <p:ext uri="{BB962C8B-B14F-4D97-AF65-F5344CB8AC3E}">
        <p14:creationId xmlns:p14="http://schemas.microsoft.com/office/powerpoint/2010/main" val="929362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E55A1F68-0DF6-4063-AF13-264F44D891AE}"/>
              </a:ext>
            </a:extLst>
          </p:cNvPr>
          <p:cNvSpPr>
            <a:spLocks noGrp="1"/>
          </p:cNvSpPr>
          <p:nvPr>
            <p:ph type="title"/>
          </p:nvPr>
        </p:nvSpPr>
        <p:spPr/>
        <p:txBody>
          <a:bodyPr>
            <a:normAutofit fontScale="90000"/>
          </a:bodyPr>
          <a:lstStyle/>
          <a:p>
            <a:pPr marL="857250" indent="-857250" eaLnBrk="1" hangingPunct="1">
              <a:buFont typeface="+mj-lt"/>
              <a:buAutoNum type="romanUcPeriod" startAt="5"/>
            </a:pPr>
            <a:r>
              <a:rPr lang="en-US" altLang="en-US" dirty="0"/>
              <a:t>Leveling Procedure</a:t>
            </a:r>
          </a:p>
        </p:txBody>
      </p:sp>
      <p:sp>
        <p:nvSpPr>
          <p:cNvPr id="39939" name="Content Placeholder 2">
            <a:extLst>
              <a:ext uri="{FF2B5EF4-FFF2-40B4-BE49-F238E27FC236}">
                <a16:creationId xmlns:a16="http://schemas.microsoft.com/office/drawing/2014/main" id="{0F0BBA70-22B1-4680-9D06-4F7FAD0398B3}"/>
              </a:ext>
            </a:extLst>
          </p:cNvPr>
          <p:cNvSpPr>
            <a:spLocks noGrp="1"/>
          </p:cNvSpPr>
          <p:nvPr>
            <p:ph idx="1"/>
          </p:nvPr>
        </p:nvSpPr>
        <p:spPr/>
        <p:txBody>
          <a:bodyPr>
            <a:normAutofit fontScale="85000" lnSpcReduction="20000"/>
          </a:bodyPr>
          <a:lstStyle/>
          <a:p>
            <a:pPr eaLnBrk="1" hangingPunct="1">
              <a:defRPr/>
            </a:pPr>
            <a:r>
              <a:rPr lang="en-US" dirty="0"/>
              <a:t>The BM elevation is known or set to an even height (ex. 100.00 feet). </a:t>
            </a:r>
          </a:p>
          <a:p>
            <a:pPr eaLnBrk="1" hangingPunct="1">
              <a:defRPr/>
            </a:pPr>
            <a:r>
              <a:rPr lang="en-US" dirty="0"/>
              <a:t>Set up and level the instrument at the approximately halfway between the BM and turning point (TP).</a:t>
            </a:r>
          </a:p>
          <a:p>
            <a:pPr lvl="1" eaLnBrk="1" hangingPunct="1">
              <a:defRPr/>
            </a:pPr>
            <a:r>
              <a:rPr lang="en-US" dirty="0"/>
              <a:t>It is generally recommended that the distance from the instrument to the benchmark not exceed 400 feet; approximately 200 feet is the usually recommended distance.</a:t>
            </a:r>
          </a:p>
          <a:p>
            <a:pPr lvl="1" eaLnBrk="1" hangingPunct="1">
              <a:defRPr/>
            </a:pPr>
            <a:r>
              <a:rPr lang="en-US" dirty="0"/>
              <a:t>It is also recommended that the instrument be set up close to halfway between two benchmarks in order to cancel out leveling errors.</a:t>
            </a:r>
          </a:p>
          <a:p>
            <a:pPr eaLnBrk="1" hangingPunct="1">
              <a:defRPr/>
            </a:pPr>
            <a:r>
              <a:rPr lang="en-US" dirty="0"/>
              <a:t>Send the </a:t>
            </a:r>
            <a:r>
              <a:rPr lang="en-US" dirty="0" err="1"/>
              <a:t>rodman</a:t>
            </a:r>
            <a:r>
              <a:rPr lang="en-US" dirty="0"/>
              <a:t> to the BM and record the rod reading. This is what is known as a </a:t>
            </a:r>
            <a:r>
              <a:rPr lang="en-US" dirty="0" err="1"/>
              <a:t>backsight</a:t>
            </a:r>
            <a:r>
              <a:rPr lang="en-US" dirty="0"/>
              <a:t> (BS) reading and is recorded under BS in the field notebook.</a:t>
            </a:r>
          </a:p>
          <a:p>
            <a:pPr lvl="1" eaLnBrk="1" hangingPunct="1">
              <a:defRPr/>
            </a:pPr>
            <a:r>
              <a:rPr lang="en-US" dirty="0"/>
              <a:t>Add the BS reading to the elevation of the BM to give the height of the instrument (HI), i.e., HI = 3.02’ + 100.00’ = 103.02’.</a:t>
            </a:r>
          </a:p>
        </p:txBody>
      </p:sp>
      <p:sp>
        <p:nvSpPr>
          <p:cNvPr id="40964" name="Slide Number Placeholder 3">
            <a:extLst>
              <a:ext uri="{FF2B5EF4-FFF2-40B4-BE49-F238E27FC236}">
                <a16:creationId xmlns:a16="http://schemas.microsoft.com/office/drawing/2014/main" id="{164BB5ED-AC08-4AB4-8D1F-7E1CE3FE5E06}"/>
              </a:ext>
            </a:extLst>
          </p:cNvPr>
          <p:cNvSpPr>
            <a:spLocks noGrp="1"/>
          </p:cNvSpPr>
          <p:nvPr>
            <p:ph type="sldNum"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77AC9A1-6CEF-4461-945F-2CF9B4BEE0CF}" type="slidenum">
              <a:rPr lang="en-US" altLang="en-US"/>
              <a:pPr eaLnBrk="1" hangingPunct="1"/>
              <a:t>6</a:t>
            </a:fld>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8D0A42A5-BFA2-4AFD-ACBD-F91FC0B414B8}"/>
              </a:ext>
            </a:extLst>
          </p:cNvPr>
          <p:cNvSpPr>
            <a:spLocks noGrp="1"/>
          </p:cNvSpPr>
          <p:nvPr>
            <p:ph type="title"/>
          </p:nvPr>
        </p:nvSpPr>
        <p:spPr/>
        <p:txBody>
          <a:bodyPr>
            <a:normAutofit fontScale="90000"/>
          </a:bodyPr>
          <a:lstStyle/>
          <a:p>
            <a:pPr marL="857250" indent="-857250" eaLnBrk="1" hangingPunct="1">
              <a:buFont typeface="+mj-lt"/>
              <a:buAutoNum type="romanUcPeriod" startAt="5"/>
            </a:pPr>
            <a:r>
              <a:rPr lang="en-US" altLang="en-US" dirty="0"/>
              <a:t>Leveling Procedure </a:t>
            </a:r>
            <a:r>
              <a:rPr lang="en-US" altLang="en-US" sz="2200" dirty="0"/>
              <a:t>(Cont.)</a:t>
            </a:r>
          </a:p>
        </p:txBody>
      </p:sp>
      <p:sp>
        <p:nvSpPr>
          <p:cNvPr id="39939" name="Content Placeholder 2">
            <a:extLst>
              <a:ext uri="{FF2B5EF4-FFF2-40B4-BE49-F238E27FC236}">
                <a16:creationId xmlns:a16="http://schemas.microsoft.com/office/drawing/2014/main" id="{D0FB9F10-D7CD-48F8-A321-B7C0759F1A25}"/>
              </a:ext>
            </a:extLst>
          </p:cNvPr>
          <p:cNvSpPr>
            <a:spLocks noGrp="1"/>
          </p:cNvSpPr>
          <p:nvPr>
            <p:ph idx="1"/>
          </p:nvPr>
        </p:nvSpPr>
        <p:spPr/>
        <p:txBody>
          <a:bodyPr>
            <a:normAutofit fontScale="92500" lnSpcReduction="20000"/>
          </a:bodyPr>
          <a:lstStyle/>
          <a:p>
            <a:pPr eaLnBrk="1" hangingPunct="1">
              <a:buFont typeface="+mj-lt"/>
              <a:buAutoNum type="alphaUcPeriod" startAt="4"/>
              <a:defRPr/>
            </a:pPr>
            <a:r>
              <a:rPr lang="en-US" dirty="0"/>
              <a:t>Move the </a:t>
            </a:r>
            <a:r>
              <a:rPr lang="en-US" dirty="0" err="1"/>
              <a:t>rodman</a:t>
            </a:r>
            <a:r>
              <a:rPr lang="en-US" dirty="0"/>
              <a:t> to next station and record this as a foresight (FS) reading in your field notebook. </a:t>
            </a:r>
          </a:p>
          <a:p>
            <a:pPr lvl="1" eaLnBrk="1" hangingPunct="1">
              <a:defRPr/>
            </a:pPr>
            <a:r>
              <a:rPr lang="en-US" dirty="0"/>
              <a:t>Subtract this FS reading from the HI reading to obtain the elevation at point TP-1, i.e., 103.02’ - 3.68’ = 99.34’. </a:t>
            </a:r>
          </a:p>
          <a:p>
            <a:pPr eaLnBrk="1" hangingPunct="1">
              <a:buAutoNum type="alphaUcPeriod" startAt="4"/>
              <a:defRPr/>
            </a:pPr>
            <a:r>
              <a:rPr lang="en-US" dirty="0"/>
              <a:t>Move the level instrument to the second level set-up location and set up and level the instrument.</a:t>
            </a:r>
          </a:p>
          <a:p>
            <a:pPr eaLnBrk="1" hangingPunct="1">
              <a:buAutoNum type="alphaUcPeriod" startAt="4"/>
              <a:defRPr/>
            </a:pPr>
            <a:r>
              <a:rPr lang="en-US" dirty="0"/>
              <a:t>Take another rod reading from back to the last foresight (TP). Record this </a:t>
            </a:r>
            <a:r>
              <a:rPr lang="en-US" dirty="0" err="1"/>
              <a:t>backsight</a:t>
            </a:r>
            <a:r>
              <a:rPr lang="en-US" dirty="0"/>
              <a:t> reading (3.34’) in the field notebook.</a:t>
            </a:r>
          </a:p>
          <a:p>
            <a:pPr lvl="1" eaLnBrk="1" hangingPunct="1">
              <a:defRPr/>
            </a:pPr>
            <a:r>
              <a:rPr lang="en-US" dirty="0"/>
              <a:t>Add the BS reading to the elevation of TP-1 to give the height of the instrument (HI), i.e., HI = 3.34’ + 99.34’ = 102.68’.</a:t>
            </a:r>
          </a:p>
          <a:p>
            <a:pPr eaLnBrk="1" hangingPunct="1">
              <a:buAutoNum type="alphaUcPeriod" startAt="4"/>
              <a:defRPr/>
            </a:pPr>
            <a:r>
              <a:rPr lang="en-US" dirty="0"/>
              <a:t>Repeat the process until all stations are measured. </a:t>
            </a:r>
          </a:p>
        </p:txBody>
      </p:sp>
      <p:sp>
        <p:nvSpPr>
          <p:cNvPr id="41988" name="Slide Number Placeholder 3">
            <a:extLst>
              <a:ext uri="{FF2B5EF4-FFF2-40B4-BE49-F238E27FC236}">
                <a16:creationId xmlns:a16="http://schemas.microsoft.com/office/drawing/2014/main" id="{264CAA79-7193-4CF3-B964-28AFBEDC3750}"/>
              </a:ext>
            </a:extLst>
          </p:cNvPr>
          <p:cNvSpPr>
            <a:spLocks noGrp="1"/>
          </p:cNvSpPr>
          <p:nvPr>
            <p:ph type="sldNum"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163716-14C4-4082-A4E9-FD4A62CD182C}" type="slidenum">
              <a:rPr lang="en-US" altLang="en-US"/>
              <a:pPr eaLnBrk="1" hangingPunct="1"/>
              <a:t>7</a:t>
            </a:fld>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9FA0F09-9762-4872-B9D8-2D8B8AF9E737}"/>
              </a:ext>
            </a:extLst>
          </p:cNvPr>
          <p:cNvSpPr>
            <a:spLocks noGrp="1"/>
          </p:cNvSpPr>
          <p:nvPr>
            <p:ph type="title"/>
          </p:nvPr>
        </p:nvSpPr>
        <p:spPr/>
        <p:txBody>
          <a:bodyPr>
            <a:normAutofit fontScale="90000"/>
          </a:bodyPr>
          <a:lstStyle/>
          <a:p>
            <a:pPr marL="857250" indent="-857250">
              <a:buFont typeface="+mj-lt"/>
              <a:buAutoNum type="romanUcPeriod" startAt="6"/>
            </a:pPr>
            <a:r>
              <a:rPr lang="en-US" dirty="0"/>
              <a:t>Differential Leveling Process</a:t>
            </a:r>
          </a:p>
        </p:txBody>
      </p:sp>
      <p:pic>
        <p:nvPicPr>
          <p:cNvPr id="5" name="Picture 4" descr="Differential Leveling – Surveying | BuildCivil">
            <a:extLst>
              <a:ext uri="{FF2B5EF4-FFF2-40B4-BE49-F238E27FC236}">
                <a16:creationId xmlns:a16="http://schemas.microsoft.com/office/drawing/2014/main" id="{2B487CF5-E31A-47BB-9EEC-F7C2E9E18F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6463" y="1917111"/>
            <a:ext cx="8231073" cy="3276600"/>
          </a:xfrm>
          <a:prstGeom prst="rect">
            <a:avLst/>
          </a:prstGeom>
          <a:noFill/>
          <a:ln>
            <a:noFill/>
          </a:ln>
        </p:spPr>
      </p:pic>
    </p:spTree>
    <p:extLst>
      <p:ext uri="{BB962C8B-B14F-4D97-AF65-F5344CB8AC3E}">
        <p14:creationId xmlns:p14="http://schemas.microsoft.com/office/powerpoint/2010/main" val="964047927"/>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01-Introduction</Template>
  <TotalTime>1698</TotalTime>
  <Words>554</Words>
  <Application>Microsoft Office PowerPoint</Application>
  <PresentationFormat>On-screen Show (4:3)</PresentationFormat>
  <Paragraphs>67</Paragraphs>
  <Slides>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Lucida Handwriting</vt:lpstr>
      <vt:lpstr>Template 2</vt:lpstr>
      <vt:lpstr>Surveying</vt:lpstr>
      <vt:lpstr>Definition and Use</vt:lpstr>
      <vt:lpstr>Terms</vt:lpstr>
      <vt:lpstr>Computations</vt:lpstr>
      <vt:lpstr>Keeping the “book”</vt:lpstr>
      <vt:lpstr>Leveling Procedure</vt:lpstr>
      <vt:lpstr>Leveling Procedure (Cont.)</vt:lpstr>
      <vt:lpstr>Differential Leveling Process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Differential Leveling</dc:title>
  <dc:creator>Michael Spiess</dc:creator>
  <cp:lastModifiedBy>Dick Piersma</cp:lastModifiedBy>
  <cp:revision>7</cp:revision>
  <dcterms:created xsi:type="dcterms:W3CDTF">2022-03-25T18:06:34Z</dcterms:created>
  <dcterms:modified xsi:type="dcterms:W3CDTF">2022-07-10T02:53:20Z</dcterms:modified>
</cp:coreProperties>
</file>