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3"/>
  </p:notesMasterIdLst>
  <p:sldIdLst>
    <p:sldId id="299" r:id="rId2"/>
    <p:sldId id="260" r:id="rId3"/>
    <p:sldId id="273" r:id="rId4"/>
    <p:sldId id="300" r:id="rId5"/>
    <p:sldId id="301" r:id="rId6"/>
    <p:sldId id="302" r:id="rId7"/>
    <p:sldId id="276" r:id="rId8"/>
    <p:sldId id="303" r:id="rId9"/>
    <p:sldId id="274" r:id="rId10"/>
    <p:sldId id="272" r:id="rId11"/>
    <p:sldId id="27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>
      <p:cViewPr varScale="1">
        <p:scale>
          <a:sx n="79" d="100"/>
          <a:sy n="79" d="100"/>
        </p:scale>
        <p:origin x="57" y="6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55F9C-E5F2-43F0-821A-1D6086869B91}" type="datetimeFigureOut">
              <a:rPr lang="en-US" smtClean="0"/>
              <a:t>7/9/2022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8475F-FA9E-4581-8404-E70519E6A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41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foundation for other skills.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432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the formulas to practice.   Make up a few examples and work together with the students.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F8475F-FA9E-4581-8404-E70519E6A4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4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3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7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1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2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03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2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78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4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17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3DE62255-9528-4A17-8FF4-51F5595D8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0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Surveying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5</a:t>
            </a:r>
          </a:p>
          <a:p>
            <a:r>
              <a:rPr lang="en-US" dirty="0"/>
              <a:t>Determining Field Area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C92003-05E6-4865-80C2-1C9BCC1A5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A6357C7-C037-43BB-AE84-DAB7F91C0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 eaLnBrk="1" hangingPunct="1">
              <a:buFont typeface="+mj-lt"/>
              <a:buAutoNum type="romanUcPeriod" startAt="7"/>
            </a:pPr>
            <a:r>
              <a:rPr lang="en-US" altLang="en-US" dirty="0"/>
              <a:t>Formulas </a:t>
            </a:r>
            <a:r>
              <a:rPr lang="en-US" altLang="en-US" sz="2200" dirty="0"/>
              <a:t>(Cont.)</a:t>
            </a:r>
          </a:p>
        </p:txBody>
      </p:sp>
      <p:sp>
        <p:nvSpPr>
          <p:cNvPr id="20483" name="Text Placeholder 2">
            <a:extLst>
              <a:ext uri="{FF2B5EF4-FFF2-40B4-BE49-F238E27FC236}">
                <a16:creationId xmlns:a16="http://schemas.microsoft.com/office/drawing/2014/main" id="{86F2191C-1EB0-4152-B9D3-22A09EE75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+mj-lt"/>
              <a:buAutoNum type="arabicPeriod" startAt="2"/>
            </a:pPr>
            <a:r>
              <a:rPr lang="en-US" altLang="en-US" dirty="0"/>
              <a:t>Triangular fields: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dirty="0"/>
              <a:t>Area = (1/2)(base)(height)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dirty="0"/>
              <a:t>Where,</a:t>
            </a:r>
            <a:br>
              <a:rPr lang="en-US" altLang="en-US" dirty="0"/>
            </a:br>
            <a:r>
              <a:rPr lang="en-US" altLang="en-US" dirty="0"/>
              <a:t>base = length of the base of the triangular field in feet</a:t>
            </a:r>
            <a:br>
              <a:rPr lang="en-US" altLang="en-US" dirty="0"/>
            </a:br>
            <a:r>
              <a:rPr lang="en-US" altLang="en-US" dirty="0"/>
              <a:t>height = perpendicular height to the base of the triangular field in feet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8C8D47-61BA-4B42-B578-387AC95F61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167789-0319-4F46-BF86-2F98AA4173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8751347D-5789-4CFC-8F35-76CD3CB7A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 eaLnBrk="1" hangingPunct="1">
              <a:buFont typeface="+mj-lt"/>
              <a:buAutoNum type="romanUcPeriod" startAt="7"/>
            </a:pPr>
            <a:r>
              <a:rPr lang="en-US" altLang="en-US" dirty="0"/>
              <a:t>Formulas </a:t>
            </a:r>
            <a:r>
              <a:rPr lang="en-US" altLang="en-US" sz="2200" dirty="0"/>
              <a:t>(Cont.)</a:t>
            </a:r>
          </a:p>
        </p:txBody>
      </p:sp>
      <p:sp>
        <p:nvSpPr>
          <p:cNvPr id="21507" name="Text Placeholder 2">
            <a:extLst>
              <a:ext uri="{FF2B5EF4-FFF2-40B4-BE49-F238E27FC236}">
                <a16:creationId xmlns:a16="http://schemas.microsoft.com/office/drawing/2014/main" id="{7D71602A-460C-4F6A-BFB4-F66BC82B2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+mj-lt"/>
              <a:buAutoNum type="arabicPeriod" startAt="3"/>
            </a:pPr>
            <a:r>
              <a:rPr lang="en-US" altLang="en-US" dirty="0"/>
              <a:t>Circular fields (center pivot irrigation):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dirty="0"/>
              <a:t>Area = (3.1417)(d )/4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dirty="0"/>
              <a:t>Where,</a:t>
            </a:r>
            <a:br>
              <a:rPr lang="en-US" altLang="en-US" dirty="0"/>
            </a:br>
            <a:r>
              <a:rPr lang="en-US" altLang="en-US" dirty="0"/>
              <a:t>d = diameter of the field in feet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A39F638-7927-4D2A-98E3-C251B8B5F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A1513F-5A54-4227-B14C-15914DEFC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31C4887-26A8-4E53-B281-CC9CDC749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91" y="1075808"/>
            <a:ext cx="8574771" cy="675437"/>
          </a:xfrm>
        </p:spPr>
        <p:txBody>
          <a:bodyPr>
            <a:normAutofit fontScale="90000"/>
          </a:bodyPr>
          <a:lstStyle/>
          <a:p>
            <a:pPr marL="857250" indent="-857250" eaLnBrk="1" hangingPunct="1">
              <a:buFont typeface="+mj-lt"/>
              <a:buAutoNum type="romanUcPeriod"/>
            </a:pPr>
            <a:r>
              <a:rPr lang="en-US" altLang="en-US" dirty="0"/>
              <a:t>Using a tape to determine field area</a:t>
            </a:r>
          </a:p>
        </p:txBody>
      </p:sp>
      <p:sp>
        <p:nvSpPr>
          <p:cNvPr id="17411" name="Text Placeholder 2">
            <a:extLst>
              <a:ext uri="{FF2B5EF4-FFF2-40B4-BE49-F238E27FC236}">
                <a16:creationId xmlns:a16="http://schemas.microsoft.com/office/drawing/2014/main" id="{F6C73212-2D6A-4029-AB8A-E8C9840414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Field area can be determined by using common formulas for shape areas. </a:t>
            </a:r>
          </a:p>
          <a:p>
            <a:pPr lvl="1"/>
            <a:r>
              <a:rPr lang="en-US" altLang="en-US" dirty="0"/>
              <a:t>Square or rectangle.   Length x Width</a:t>
            </a:r>
          </a:p>
          <a:p>
            <a:pPr lvl="1"/>
            <a:r>
              <a:rPr lang="en-US" altLang="en-US" dirty="0"/>
              <a:t>Right triangle:  ½ Height x Width</a:t>
            </a:r>
          </a:p>
          <a:p>
            <a:r>
              <a:rPr lang="en-US" altLang="en-US" dirty="0"/>
              <a:t>Calculate the area of the field in square feet first.</a:t>
            </a:r>
          </a:p>
          <a:p>
            <a:pPr eaLnBrk="1" hangingPunct="1"/>
            <a:r>
              <a:rPr lang="en-US" altLang="en-US" dirty="0"/>
              <a:t>Then divide the area of the field in square feet by 43,560 square feet / acre to determine the area of the field in acres.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812B0F5-3123-4AC5-9A3E-C8247B747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0B0528-7AAD-4156-AAD1-6EECFB15BB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EC09A55C-7020-4BCC-BB9A-4C1B64283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 eaLnBrk="1" hangingPunct="1">
              <a:buFont typeface="+mj-lt"/>
              <a:buAutoNum type="romanUcPeriod" startAt="2"/>
            </a:pPr>
            <a:r>
              <a:rPr lang="en-US" altLang="en-US" dirty="0"/>
              <a:t>Measuring the distances</a:t>
            </a:r>
          </a:p>
        </p:txBody>
      </p:sp>
      <p:sp>
        <p:nvSpPr>
          <p:cNvPr id="18435" name="Text Placeholder 2">
            <a:extLst>
              <a:ext uri="{FF2B5EF4-FFF2-40B4-BE49-F238E27FC236}">
                <a16:creationId xmlns:a16="http://schemas.microsoft.com/office/drawing/2014/main" id="{932535D4-CAFA-4B38-8661-1E73F4647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Measure the length and width with a tape.   This is easily done with two people, a long tape, and chaining pins.</a:t>
            </a:r>
          </a:p>
          <a:p>
            <a:pPr lvl="1"/>
            <a:r>
              <a:rPr lang="en-US" altLang="en-US" dirty="0"/>
              <a:t>The lead person stretches the tape full length and marks the point with a chaining pin.   </a:t>
            </a:r>
          </a:p>
          <a:p>
            <a:pPr lvl="1"/>
            <a:r>
              <a:rPr lang="en-US" altLang="en-US" dirty="0"/>
              <a:t>The measurement is recorded.  </a:t>
            </a:r>
          </a:p>
          <a:p>
            <a:pPr lvl="1"/>
            <a:r>
              <a:rPr lang="en-US" altLang="en-US" dirty="0"/>
              <a:t>Then the tape is advanced to the chaining pin. And the process is repeated.   </a:t>
            </a:r>
          </a:p>
          <a:p>
            <a:pPr lvl="1"/>
            <a:r>
              <a:rPr lang="en-US" altLang="en-US" dirty="0"/>
              <a:t>If desired the trailing person can recover the chaining pin after the measurement is complete. </a:t>
            </a:r>
          </a:p>
          <a:p>
            <a:r>
              <a:rPr lang="en-US" altLang="en-US" dirty="0"/>
              <a:t>A measuring wheel can be used but will not be as accurate.</a:t>
            </a:r>
          </a:p>
          <a:p>
            <a:r>
              <a:rPr lang="en-US" altLang="en-US" dirty="0"/>
              <a:t>Pacing can be used for an estimate.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C52869B-DF6F-428B-8B99-99AECBEC2F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FF646A-5119-4BFC-B88D-8F818A932E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7AB22-724A-41A7-9086-D7AE4B635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3"/>
            </a:pPr>
            <a:r>
              <a:rPr lang="en-US" dirty="0"/>
              <a:t>Square and Rectangular Fields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317BD-9F4F-4890-9567-F00437E83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length and width are measured. </a:t>
            </a:r>
          </a:p>
          <a:p>
            <a:r>
              <a:rPr lang="en-US" dirty="0"/>
              <a:t>Calculate the area in square feet.  </a:t>
            </a:r>
          </a:p>
          <a:p>
            <a:r>
              <a:rPr lang="en-US" dirty="0"/>
              <a:t>For example:</a:t>
            </a:r>
            <a:br>
              <a:rPr lang="en-US" dirty="0"/>
            </a:br>
            <a:r>
              <a:rPr lang="en-US" dirty="0"/>
              <a:t>1250 ft. x 800 ft. = 1,000,000 square feet.</a:t>
            </a:r>
          </a:p>
          <a:p>
            <a:r>
              <a:rPr lang="en-US" dirty="0"/>
              <a:t>Divide the area to</a:t>
            </a:r>
            <a:br>
              <a:rPr lang="en-US" dirty="0"/>
            </a:br>
            <a:r>
              <a:rPr lang="en-US" dirty="0"/>
              <a:t>determine acres by </a:t>
            </a:r>
            <a:br>
              <a:rPr lang="en-US" dirty="0"/>
            </a:br>
            <a:r>
              <a:rPr lang="en-US" dirty="0"/>
              <a:t>43560 sq. ft. / acre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4C81D-34DC-49D7-8C0E-BB0AD4D334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AA9D5-A188-4AFC-B5CB-671133D4D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A973794-E56C-42ED-9D82-FDF90BC538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0366"/>
              </p:ext>
            </p:extLst>
          </p:nvPr>
        </p:nvGraphicFramePr>
        <p:xfrm>
          <a:off x="4909975" y="2794000"/>
          <a:ext cx="4064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urboCAD Drawing" r:id="rId3" imgW="11792520" imgH="11792520" progId="TurboCAD.Drawing.4">
                  <p:embed/>
                </p:oleObj>
              </mc:Choice>
              <mc:Fallback>
                <p:oleObj name="TurboCAD Drawing" r:id="rId3" imgW="11792520" imgH="11792520" progId="TurboCAD.Drawing.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09975" y="2794000"/>
                        <a:ext cx="40640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832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7AB22-724A-41A7-9086-D7AE4B635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4"/>
            </a:pPr>
            <a:r>
              <a:rPr lang="en-US" dirty="0"/>
              <a:t>Triangular Fields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317BD-9F4F-4890-9567-F00437E83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width (base) and length (height) are measured. </a:t>
            </a:r>
          </a:p>
          <a:p>
            <a:r>
              <a:rPr lang="en-US" dirty="0"/>
              <a:t>Calculate the area in square feet.  </a:t>
            </a:r>
          </a:p>
          <a:p>
            <a:r>
              <a:rPr lang="en-US" dirty="0"/>
              <a:t>For example:</a:t>
            </a:r>
            <a:br>
              <a:rPr lang="en-US" dirty="0"/>
            </a:br>
            <a:r>
              <a:rPr lang="en-US" dirty="0"/>
              <a:t>500 ft. x 900 ft. ÷ 2 = 225,000 square feet.</a:t>
            </a:r>
          </a:p>
          <a:p>
            <a:r>
              <a:rPr lang="en-US" dirty="0"/>
              <a:t>Divide the area to</a:t>
            </a:r>
            <a:br>
              <a:rPr lang="en-US" dirty="0"/>
            </a:br>
            <a:r>
              <a:rPr lang="en-US" dirty="0"/>
              <a:t>determine acres by </a:t>
            </a:r>
            <a:br>
              <a:rPr lang="en-US" dirty="0"/>
            </a:br>
            <a:r>
              <a:rPr lang="en-US" dirty="0"/>
              <a:t>43560 sq. ft. / acre</a:t>
            </a:r>
          </a:p>
          <a:p>
            <a:r>
              <a:rPr lang="en-US" dirty="0"/>
              <a:t>Use only for “right” triangles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E157F2-C5BB-4922-A178-B73CC12D0F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19C6A-D645-4317-86BA-F79A1B9A8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EFD2726-0A02-4DD9-ABF8-BDFADE75B3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992031"/>
              </p:ext>
            </p:extLst>
          </p:nvPr>
        </p:nvGraphicFramePr>
        <p:xfrm>
          <a:off x="5265402" y="3291264"/>
          <a:ext cx="3636376" cy="3636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urboCAD Drawing" r:id="rId3" imgW="11792520" imgH="11792520" progId="TurboCAD.Drawing.4">
                  <p:embed/>
                </p:oleObj>
              </mc:Choice>
              <mc:Fallback>
                <p:oleObj name="TurboCAD Drawing" r:id="rId3" imgW="11792520" imgH="11792520" progId="TurboCAD.Drawing.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65402" y="3291264"/>
                        <a:ext cx="3636376" cy="3636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0522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7AB22-724A-41A7-9086-D7AE4B635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5"/>
            </a:pPr>
            <a:r>
              <a:rPr lang="en-US" dirty="0"/>
              <a:t>Circular Fields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317BD-9F4F-4890-9567-F00437E83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217" y="1825625"/>
            <a:ext cx="473062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Fields irrigated by center pivots commonly are circular.  </a:t>
            </a:r>
          </a:p>
          <a:p>
            <a:r>
              <a:rPr lang="en-US" dirty="0"/>
              <a:t>The radius (pivot point) or diameter are measured.</a:t>
            </a:r>
          </a:p>
          <a:p>
            <a:r>
              <a:rPr lang="en-US" dirty="0"/>
              <a:t>Calculate the area in square feet.  </a:t>
            </a:r>
          </a:p>
          <a:p>
            <a:r>
              <a:rPr lang="en-US" dirty="0"/>
              <a:t>For example using the radius:</a:t>
            </a:r>
            <a:br>
              <a:rPr lang="en-US" dirty="0"/>
            </a:br>
            <a:r>
              <a:rPr lang="en-US" dirty="0"/>
              <a:t>3.14 x (563 ft.)</a:t>
            </a:r>
            <a:r>
              <a:rPr lang="en-US" baseline="30000" dirty="0"/>
              <a:t>2</a:t>
            </a:r>
            <a:r>
              <a:rPr lang="en-US" dirty="0"/>
              <a:t> = 995,283 sq. ft.</a:t>
            </a:r>
          </a:p>
          <a:p>
            <a:r>
              <a:rPr lang="en-US" dirty="0"/>
              <a:t>Divide the area to</a:t>
            </a:r>
            <a:br>
              <a:rPr lang="en-US" dirty="0"/>
            </a:br>
            <a:r>
              <a:rPr lang="en-US" dirty="0"/>
              <a:t>determine acres by </a:t>
            </a:r>
            <a:br>
              <a:rPr lang="en-US" dirty="0"/>
            </a:br>
            <a:r>
              <a:rPr lang="en-US" dirty="0"/>
              <a:t>43560 sq. ft. / acre</a:t>
            </a:r>
          </a:p>
          <a:p>
            <a:r>
              <a:rPr lang="en-US" dirty="0"/>
              <a:t>For ½ circle simply divide by 2.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F04B8-2458-4458-A532-4FAAF09F1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3E2FE-E0A6-4AC0-B019-A491C221E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ADE1EFF-6FAD-4CF9-9044-6EB8FE24DF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072309"/>
              </p:ext>
            </p:extLst>
          </p:nvPr>
        </p:nvGraphicFramePr>
        <p:xfrm>
          <a:off x="4937967" y="1690689"/>
          <a:ext cx="4064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TurboCAD Drawing" r:id="rId3" imgW="11792520" imgH="11792520" progId="TurboCAD.Drawing.4">
                  <p:embed/>
                </p:oleObj>
              </mc:Choice>
              <mc:Fallback>
                <p:oleObj name="TurboCAD Drawing" r:id="rId3" imgW="11792520" imgH="11792520" progId="TurboCAD.Drawing.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7967" y="1690689"/>
                        <a:ext cx="40640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024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615468CC-C4C0-4D5D-8EFA-46F6E67F2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 eaLnBrk="1" hangingPunct="1">
              <a:buFont typeface="+mj-lt"/>
              <a:buAutoNum type="romanUcPeriod" startAt="6"/>
            </a:pPr>
            <a:r>
              <a:rPr lang="en-US" altLang="en-US" dirty="0"/>
              <a:t>Irregularly-shaped fields</a:t>
            </a:r>
          </a:p>
        </p:txBody>
      </p:sp>
      <p:sp>
        <p:nvSpPr>
          <p:cNvPr id="22531" name="Text Placeholder 2">
            <a:extLst>
              <a:ext uri="{FF2B5EF4-FFF2-40B4-BE49-F238E27FC236}">
                <a16:creationId xmlns:a16="http://schemas.microsoft.com/office/drawing/2014/main" id="{4ADB3F4C-A96D-4DD4-9588-4A7F0250E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Make an accurate (scale) drawing of the field.</a:t>
            </a:r>
          </a:p>
          <a:p>
            <a:pPr eaLnBrk="1" hangingPunct="1"/>
            <a:r>
              <a:rPr lang="en-US" altLang="en-US" dirty="0"/>
              <a:t>Break the field down into recognizable shapes and compute the area of each part.</a:t>
            </a:r>
          </a:p>
          <a:p>
            <a:pPr eaLnBrk="1" hangingPunct="1"/>
            <a:r>
              <a:rPr lang="en-US" altLang="en-US" dirty="0"/>
              <a:t>Add all of the areas of the parts of the field to get the total area of the whole field.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A08499-8656-47EF-BCAD-BF461BA8B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89F4BA-FF0F-4236-AF57-27AF42A36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FAEE1CA-8F06-46E2-AC61-9220AEBBE5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41580"/>
              </p:ext>
            </p:extLst>
          </p:nvPr>
        </p:nvGraphicFramePr>
        <p:xfrm>
          <a:off x="4742025" y="3210724"/>
          <a:ext cx="4064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TurboCAD Drawing" r:id="rId3" imgW="11792520" imgH="11792520" progId="TurboCAD.Drawing.4">
                  <p:embed/>
                </p:oleObj>
              </mc:Choice>
              <mc:Fallback>
                <p:oleObj name="TurboCAD Drawing" r:id="rId3" imgW="11792520" imgH="11792520" progId="TurboCAD.Drawing.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42025" y="3210724"/>
                        <a:ext cx="40640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105D3E9-5CE2-4ADF-A49D-2975C70F7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D93C0-5676-4C74-8C54-A162C2D09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839" y="1690689"/>
            <a:ext cx="8368879" cy="4661666"/>
          </a:xfrm>
        </p:spPr>
        <p:txBody>
          <a:bodyPr/>
          <a:lstStyle/>
          <a:p>
            <a:r>
              <a:rPr lang="en-US" dirty="0"/>
              <a:t>Break into a rectangle and triangle.</a:t>
            </a:r>
          </a:p>
          <a:p>
            <a:r>
              <a:rPr lang="en-US" dirty="0"/>
              <a:t>740 ft. x 1310 ft. = 1964683 sq. ft.</a:t>
            </a:r>
          </a:p>
          <a:p>
            <a:r>
              <a:rPr lang="en-US" dirty="0"/>
              <a:t>740 ft. x 300 ft. / 2 = 111000 sq. ft. </a:t>
            </a:r>
          </a:p>
          <a:p>
            <a:r>
              <a:rPr lang="en-US" dirty="0"/>
              <a:t>1965683 + 111000 = 2075683 sq. ft.</a:t>
            </a:r>
          </a:p>
          <a:p>
            <a:r>
              <a:rPr lang="en-US" dirty="0"/>
              <a:t>2,075,683 / 43,560 = 47.65 Acres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BFF52-EBBE-47FE-8FEC-07AFC1C25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454DC5-55B7-48CB-87DA-0B1AEAABC0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829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85C17A51-06F5-4EF6-A667-B23403FD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 eaLnBrk="1" hangingPunct="1">
              <a:buFont typeface="+mj-lt"/>
              <a:buAutoNum type="romanUcPeriod" startAt="7"/>
            </a:pPr>
            <a:r>
              <a:rPr lang="en-US" altLang="en-US" dirty="0"/>
              <a:t>Formulas</a:t>
            </a:r>
          </a:p>
        </p:txBody>
      </p:sp>
      <p:sp>
        <p:nvSpPr>
          <p:cNvPr id="19459" name="Text Placeholder 2">
            <a:extLst>
              <a:ext uri="{FF2B5EF4-FFF2-40B4-BE49-F238E27FC236}">
                <a16:creationId xmlns:a16="http://schemas.microsoft.com/office/drawing/2014/main" id="{81DA3A1A-0E1E-4C9D-BF9E-3E005BF71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Use the following formulas to determine the area of common geometric-shaped fields:</a:t>
            </a:r>
          </a:p>
          <a:p>
            <a:pPr lvl="1" eaLnBrk="1" hangingPunct="1"/>
            <a:r>
              <a:rPr lang="en-US" altLang="en-US" dirty="0"/>
              <a:t>Square or rectangular fields:</a:t>
            </a:r>
            <a:br>
              <a:rPr lang="en-US" altLang="en-US" dirty="0"/>
            </a:br>
            <a:r>
              <a:rPr lang="en-US" altLang="en-US" dirty="0"/>
              <a:t>Area = (width)(length)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dirty="0"/>
              <a:t>Where,</a:t>
            </a:r>
            <a:br>
              <a:rPr lang="en-US" altLang="en-US" dirty="0"/>
            </a:br>
            <a:r>
              <a:rPr lang="en-US" altLang="en-US" dirty="0"/>
              <a:t>width = width of the field in feet</a:t>
            </a:r>
            <a:br>
              <a:rPr lang="en-US" altLang="en-US" dirty="0"/>
            </a:br>
            <a:r>
              <a:rPr lang="en-US" altLang="en-US" dirty="0"/>
              <a:t>length = length of the field in feet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7C48B2-D1CE-464F-AEC8-6457AE1FA6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DB16CA-6C38-4370-859B-A1E6A50F9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62255-9528-4A17-8FF4-51F5595D86E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01-Introduction</Template>
  <TotalTime>443</TotalTime>
  <Words>660</Words>
  <Application>Microsoft Office PowerPoint</Application>
  <PresentationFormat>On-screen Show (4:3)</PresentationFormat>
  <Paragraphs>78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Template 2</vt:lpstr>
      <vt:lpstr>TurboCAD Drawing</vt:lpstr>
      <vt:lpstr>Surveying Skills</vt:lpstr>
      <vt:lpstr>Using a tape to determine field area</vt:lpstr>
      <vt:lpstr>Measuring the distances</vt:lpstr>
      <vt:lpstr>Square and Rectangular Fields</vt:lpstr>
      <vt:lpstr>Triangular Fields</vt:lpstr>
      <vt:lpstr>Circular Fields</vt:lpstr>
      <vt:lpstr>Irregularly-shaped fields</vt:lpstr>
      <vt:lpstr>Example</vt:lpstr>
      <vt:lpstr>Formulas</vt:lpstr>
      <vt:lpstr>Formulas (Cont.)</vt:lpstr>
      <vt:lpstr>Formulas (Cont.)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Determining Field Area</dc:title>
  <dc:creator>Michael Spiess</dc:creator>
  <cp:lastModifiedBy>Dick Piersma</cp:lastModifiedBy>
  <cp:revision>11</cp:revision>
  <dcterms:created xsi:type="dcterms:W3CDTF">2022-03-25T18:04:22Z</dcterms:created>
  <dcterms:modified xsi:type="dcterms:W3CDTF">2022-07-10T00:57:50Z</dcterms:modified>
</cp:coreProperties>
</file>