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2"/>
  </p:notesMasterIdLst>
  <p:sldIdLst>
    <p:sldId id="299" r:id="rId2"/>
    <p:sldId id="304" r:id="rId3"/>
    <p:sldId id="305" r:id="rId4"/>
    <p:sldId id="311" r:id="rId5"/>
    <p:sldId id="306" r:id="rId6"/>
    <p:sldId id="310" r:id="rId7"/>
    <p:sldId id="309" r:id="rId8"/>
    <p:sldId id="307" r:id="rId9"/>
    <p:sldId id="308" r:id="rId10"/>
    <p:sldId id="31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79" d="100"/>
          <a:sy n="79" d="100"/>
        </p:scale>
        <p:origin x="57" y="6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55F9C-E5F2-43F0-821A-1D6086869B91}" type="datetimeFigureOut">
              <a:rPr lang="en-US" smtClean="0"/>
              <a:t>7/9/2022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8475F-FA9E-4581-8404-E70519E6A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41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foundation for other skills.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432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procedure is used in the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63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up a few other examples and work together.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69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Tie square checking in from earlier lesson.  Can also be a cool activity.   Do on a lawn.  Screw tother batter boards so they can be re-used.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30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UcPeriod"/>
            </a:pPr>
            <a:r>
              <a:rPr lang="en-US" dirty="0"/>
              <a:t>If the foundation is level all corners are the same!</a:t>
            </a:r>
          </a:p>
          <a:p>
            <a:pPr marL="228600" indent="-228600">
              <a:buAutoNum type="alphaUcPeriod"/>
            </a:pPr>
            <a:r>
              <a:rPr lang="en-US" dirty="0"/>
              <a:t>20’ x ¼”/foot= 5”</a:t>
            </a:r>
          </a:p>
          <a:p>
            <a:pPr marL="228600" indent="-228600">
              <a:buAutoNum type="alphaUcPeriod"/>
            </a:pPr>
            <a:r>
              <a:rPr lang="en-US" dirty="0"/>
              <a:t>100’ x ¼”/foot = 25” or 2’ 1” </a:t>
            </a:r>
          </a:p>
          <a:p>
            <a:pPr marL="228600" indent="-228600">
              <a:buAutoNum type="alphaUcPeriod"/>
            </a:pPr>
            <a:r>
              <a:rPr lang="en-US" dirty="0"/>
              <a:t>Note:  Need to ADD (lower elevation).  4’ 3 ½” + 2’ 1” = 6’ 4 ½”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3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2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9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0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53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91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15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0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2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04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4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Surveying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8</a:t>
            </a:r>
          </a:p>
          <a:p>
            <a:r>
              <a:rPr lang="en-US" dirty="0"/>
              <a:t>Setting Grade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92003-05E6-4865-80C2-1C9BCC1A5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B5FAE-B61F-F685-76AC-DC97E4E5E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9"/>
            </a:pPr>
            <a:r>
              <a:rPr lang="en-US" dirty="0"/>
              <a:t>Grade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956B2-C5DE-2B0C-4023-3D163063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setting forms for building foundation if one corner reads 5’ 4 3/8” what should the other corners read?</a:t>
            </a:r>
          </a:p>
          <a:p>
            <a:r>
              <a:rPr lang="en-US" dirty="0"/>
              <a:t>A 20’ long driveway is designed to have a ¼”/foot slope.   How much fall will there be in the forms?</a:t>
            </a:r>
          </a:p>
          <a:p>
            <a:r>
              <a:rPr lang="en-US" dirty="0"/>
              <a:t>A sewer pipe from a hog barn to a pond is 100’ long.  To maintain a grade of ¼”/foot how much fall is needed? </a:t>
            </a:r>
          </a:p>
          <a:p>
            <a:r>
              <a:rPr lang="en-US" dirty="0"/>
              <a:t>In the above problem the pipe elevation at the barn is 4’ 3 ½”.  What should elevation be at the pond?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707510-928A-3F4C-7EB0-793759B40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762E58-D54E-FEAE-993E-503E37DB3E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50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8E1E3A-149D-407D-829F-AE629D8B8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/>
            </a:pPr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810222A-A09C-40D9-875F-A43211CAD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Setting grade or “fall” is the process of using a level to set forms to a specific elevation.</a:t>
            </a:r>
          </a:p>
          <a:p>
            <a:r>
              <a:rPr lang="en-US" dirty="0"/>
              <a:t>Note that the actual elevation is arbitrary.  We are concerned with the difference between points on the forms be a specified amount.</a:t>
            </a:r>
          </a:p>
          <a:p>
            <a:r>
              <a:rPr lang="en-US" dirty="0"/>
              <a:t>For level forms like a building pad (slab) the difference will be zero.</a:t>
            </a:r>
          </a:p>
          <a:p>
            <a:r>
              <a:rPr lang="en-US" dirty="0"/>
              <a:t>For driveways, hog pens, etc. this will usually be specified in inches per foot to allow for drainage. </a:t>
            </a:r>
          </a:p>
          <a:p>
            <a:r>
              <a:rPr lang="en-US" dirty="0"/>
              <a:t>Common grades might be 1/8”/ foot or ¼”/foot.  For example the fall in a 16’ driveway at ¼”/foot would be:</a:t>
            </a:r>
            <a:br>
              <a:rPr lang="en-US" dirty="0"/>
            </a:br>
            <a:r>
              <a:rPr lang="en-US" dirty="0"/>
              <a:t>¼”/foot x 16’ = 4”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88094D-676F-4298-9BD4-CC0EB34EB3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1C4C7C-9C2E-4E19-86E4-721FFDFEE5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89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8106D-460A-4A93-BD21-BAA8BFD0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2"/>
            </a:pPr>
            <a:r>
              <a:rPr lang="en-US" dirty="0"/>
              <a:t>Procedure for small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F8F52-20F9-4E68-9E52-E69A7A33E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Assume the form below is 12’x16’ and the fall will be in the direction of the arrow.  The desired fall is ¼”/Foot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403291-2FE4-4671-A3EB-80E3E9495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0EBDD-B640-49A4-9ACF-A37261810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3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AE44EA-42B0-47BE-818E-CEF54B377EFA}"/>
              </a:ext>
            </a:extLst>
          </p:cNvPr>
          <p:cNvGrpSpPr>
            <a:grpSpLocks/>
          </p:cNvGrpSpPr>
          <p:nvPr/>
        </p:nvGrpSpPr>
        <p:grpSpPr bwMode="auto">
          <a:xfrm>
            <a:off x="2943997" y="2648744"/>
            <a:ext cx="5657850" cy="3686175"/>
            <a:chOff x="2070" y="3240"/>
            <a:chExt cx="8910" cy="580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id="{9886F899-B4D5-42F9-ABE7-3A45DEB5AD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0" y="3240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60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id="{8A0391AC-31C6-413F-BB11-9F19A93CD0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0" y="8505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" name="Text Box 18">
              <a:extLst>
                <a:ext uri="{FF2B5EF4-FFF2-40B4-BE49-F238E27FC236}">
                  <a16:creationId xmlns:a16="http://schemas.microsoft.com/office/drawing/2014/main" id="{FC6BCEFC-6274-42AF-AF06-EC8FD6385F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0" y="3240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" name="Text Box 19">
              <a:extLst>
                <a:ext uri="{FF2B5EF4-FFF2-40B4-BE49-F238E27FC236}">
                  <a16:creationId xmlns:a16="http://schemas.microsoft.com/office/drawing/2014/main" id="{B0E24031-E106-4DD2-AB8D-7A0F1B177F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0" y="8460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CDB9F27-2A6C-4302-9F67-5C73613C1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414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3E2128-48AA-47E3-A09D-816FAA908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810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7E0E0-479C-41F1-A668-54A853F06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" y="396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CDF8329-6A41-42AD-9E0D-911F9B68D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" y="828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383A36F-6CCD-4F46-907F-27B98BE6A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5" y="3885"/>
              <a:ext cx="8280" cy="455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F032648-C28C-4195-A5E1-296F874CF306}"/>
              </a:ext>
            </a:extLst>
          </p:cNvPr>
          <p:cNvCxnSpPr/>
          <p:nvPr/>
        </p:nvCxnSpPr>
        <p:spPr>
          <a:xfrm>
            <a:off x="3824066" y="4385234"/>
            <a:ext cx="338824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57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8106D-460A-4A93-BD21-BAA8BFD0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3"/>
            </a:pPr>
            <a:r>
              <a:rPr lang="en-US" dirty="0"/>
              <a:t>Calculate the “fall”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F8F52-20F9-4E68-9E52-E69A7A33E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16’ x ¼”/foot =4”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403291-2FE4-4671-A3EB-80E3E9495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0EBDD-B640-49A4-9ACF-A37261810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AE44EA-42B0-47BE-818E-CEF54B377EFA}"/>
              </a:ext>
            </a:extLst>
          </p:cNvPr>
          <p:cNvGrpSpPr>
            <a:grpSpLocks/>
          </p:cNvGrpSpPr>
          <p:nvPr/>
        </p:nvGrpSpPr>
        <p:grpSpPr bwMode="auto">
          <a:xfrm>
            <a:off x="1313867" y="2625724"/>
            <a:ext cx="5657850" cy="3686175"/>
            <a:chOff x="2070" y="3240"/>
            <a:chExt cx="8910" cy="580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id="{9886F899-B4D5-42F9-ABE7-3A45DEB5AD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0" y="3240"/>
              <a:ext cx="72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60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id="{8A0391AC-31C6-413F-BB11-9F19A93CD0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0" y="8505"/>
              <a:ext cx="72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" name="Text Box 18">
              <a:extLst>
                <a:ext uri="{FF2B5EF4-FFF2-40B4-BE49-F238E27FC236}">
                  <a16:creationId xmlns:a16="http://schemas.microsoft.com/office/drawing/2014/main" id="{FC6BCEFC-6274-42AF-AF06-EC8FD6385F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0" y="3240"/>
              <a:ext cx="72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" name="Text Box 19">
              <a:extLst>
                <a:ext uri="{FF2B5EF4-FFF2-40B4-BE49-F238E27FC236}">
                  <a16:creationId xmlns:a16="http://schemas.microsoft.com/office/drawing/2014/main" id="{B0E24031-E106-4DD2-AB8D-7A0F1B177F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0" y="8460"/>
              <a:ext cx="72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CDB9F27-2A6C-4302-9F67-5C73613C1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414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3E2128-48AA-47E3-A09D-816FAA908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810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7E0E0-479C-41F1-A668-54A853F06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" y="396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CDF8329-6A41-42AD-9E0D-911F9B68D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" y="8280"/>
              <a:ext cx="180" cy="180"/>
            </a:xfrm>
            <a:prstGeom prst="ellipse">
              <a:avLst/>
            </a:prstGeom>
            <a:solidFill>
              <a:schemeClr val="tx1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383A36F-6CCD-4F46-907F-27B98BE6A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5" y="3885"/>
              <a:ext cx="8280" cy="45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F032648-C28C-4195-A5E1-296F874CF306}"/>
              </a:ext>
            </a:extLst>
          </p:cNvPr>
          <p:cNvCxnSpPr/>
          <p:nvPr/>
        </p:nvCxnSpPr>
        <p:spPr>
          <a:xfrm>
            <a:off x="2415396" y="4348164"/>
            <a:ext cx="338824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6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8106D-460A-4A93-BD21-BAA8BFD0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4"/>
            </a:pPr>
            <a:r>
              <a:rPr lang="en-US" dirty="0"/>
              <a:t>Procedure for small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F8F52-20F9-4E68-9E52-E69A7A33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93" y="1774299"/>
            <a:ext cx="8732216" cy="45114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On the 12 foot side place two stakes on the outside of the form, near the corner (A &amp; B), and nail or screw to the form about 6” off the ground.  This will be the “top” of the slab.</a:t>
            </a:r>
          </a:p>
          <a:p>
            <a:r>
              <a:rPr lang="en-US" dirty="0"/>
              <a:t>Place stakes outside of form on the side opposite the first stakes (C&amp;D).</a:t>
            </a:r>
          </a:p>
          <a:p>
            <a:r>
              <a:rPr lang="en-US" dirty="0"/>
              <a:t>Setup up the level instrument near the forms and adjust it to level.</a:t>
            </a:r>
          </a:p>
          <a:p>
            <a:r>
              <a:rPr lang="en-US" dirty="0"/>
              <a:t>Level the first (top) side.  Take a measurement with the level in corner A and then a second in the corner B.   Adjust the stakes until the readings are the same.   </a:t>
            </a:r>
          </a:p>
          <a:p>
            <a:r>
              <a:rPr lang="en-US" dirty="0"/>
              <a:t>Now go to a lower corner and adjust the form on the stake until the reading is 4” (our fall) greater than the top.  </a:t>
            </a:r>
          </a:p>
          <a:p>
            <a:r>
              <a:rPr lang="en-US" dirty="0"/>
              <a:t>Repeat with at the other lower corner. </a:t>
            </a:r>
          </a:p>
          <a:p>
            <a:r>
              <a:rPr lang="en-US" dirty="0"/>
              <a:t>Now double check square and all of the readings.  Adjust as necessary.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403291-2FE4-4671-A3EB-80E3E9495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0EBDD-B640-49A4-9ACF-A37261810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29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A31D8-B775-43E0-B8C7-04FA240EF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5"/>
            </a:pPr>
            <a:r>
              <a:rPr lang="en-US" dirty="0"/>
              <a:t>Calculating Concrete Volume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7DA1D-EDCD-4FB2-A99E-CCB871E8DE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setting your forms you will need to order concrete.</a:t>
            </a:r>
          </a:p>
          <a:p>
            <a:r>
              <a:rPr lang="en-US" dirty="0"/>
              <a:t>For example if your form is 12’ x 16’ x 4” thick you would calculate: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12’ x 16’ x 4” ÷ 12”/foot = 64 cubic feet</a:t>
            </a:r>
          </a:p>
          <a:p>
            <a:r>
              <a:rPr lang="en-US" dirty="0"/>
              <a:t>Now convert to cubic yards to order the concrete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64 </a:t>
            </a:r>
            <a:r>
              <a:rPr lang="en-US" sz="2400" dirty="0" err="1"/>
              <a:t>cu.ft</a:t>
            </a:r>
            <a:r>
              <a:rPr lang="en-US" sz="2400" dirty="0"/>
              <a:t>. ÷ 27 </a:t>
            </a:r>
            <a:r>
              <a:rPr lang="en-US" sz="2400" dirty="0" err="1"/>
              <a:t>cu.ft</a:t>
            </a:r>
            <a:r>
              <a:rPr lang="en-US" sz="2400" dirty="0"/>
              <a:t>./</a:t>
            </a:r>
            <a:r>
              <a:rPr lang="en-US" sz="2400" dirty="0" err="1"/>
              <a:t>cu.yd</a:t>
            </a:r>
            <a:r>
              <a:rPr lang="en-US" sz="2400" dirty="0"/>
              <a:t>. = 2.37 </a:t>
            </a:r>
            <a:r>
              <a:rPr lang="en-US" sz="2400" dirty="0" err="1"/>
              <a:t>cu.yd</a:t>
            </a:r>
            <a:r>
              <a:rPr lang="en-US" sz="2400" dirty="0"/>
              <a:t>. ≈ 2.5 cu.yd.*</a:t>
            </a:r>
            <a:br>
              <a:rPr lang="en-US" dirty="0"/>
            </a:br>
            <a:r>
              <a:rPr lang="en-US" dirty="0"/>
              <a:t>(* we round up for ordering)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63D397-A699-4CD3-82F7-4F4658A5A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B7A27F-E83D-47C6-A0AE-0F80190EEF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88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2F7E8-F187-4A7F-B081-849323CF6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6"/>
            </a:pPr>
            <a:r>
              <a:rPr lang="en-US" dirty="0"/>
              <a:t>Batter Boards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A9CA-7C6B-4F99-B4F3-A012F25BE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79" y="1641075"/>
            <a:ext cx="5086728" cy="504434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Larger foundation are often set with “batter boards”.</a:t>
            </a:r>
          </a:p>
          <a:p>
            <a:r>
              <a:rPr lang="en-US" dirty="0"/>
              <a:t>At each corner a couple feet outside the foundation three stakes are placed.  </a:t>
            </a:r>
          </a:p>
          <a:p>
            <a:r>
              <a:rPr lang="en-US" dirty="0"/>
              <a:t>Using a rod and instrument the stakes are marked with the finish grade level. </a:t>
            </a:r>
          </a:p>
          <a:p>
            <a:r>
              <a:rPr lang="en-US" dirty="0"/>
              <a:t>Horizonal “ledger boards” are attached so the top represents the finished grade.  These are rechecked with an instrument.</a:t>
            </a:r>
          </a:p>
          <a:p>
            <a:r>
              <a:rPr lang="en-US" dirty="0"/>
              <a:t>String lines are then stretched to locate the exact grade for the forms.  </a:t>
            </a:r>
          </a:p>
          <a:p>
            <a:r>
              <a:rPr lang="en-US" dirty="0"/>
              <a:t>For rectangular forms the diagonals are measured to ensure string lines are square.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3C0EE8-2C4C-4965-9875-F9DB487BAE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19B5A3-D671-4964-A207-0C40A4E65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7</a:t>
            </a:fld>
            <a:endParaRPr lang="en-US"/>
          </a:p>
        </p:txBody>
      </p:sp>
      <p:pic>
        <p:nvPicPr>
          <p:cNvPr id="2052" name="Picture 4" descr="Batter Boards - Engineer-Educators.com">
            <a:extLst>
              <a:ext uri="{FF2B5EF4-FFF2-40B4-BE49-F238E27FC236}">
                <a16:creationId xmlns:a16="http://schemas.microsoft.com/office/drawing/2014/main" id="{1EC9EEBA-ADE5-4478-BF12-2CE33F0B1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92324"/>
            <a:ext cx="411480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676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AE2B-DEED-4F5C-AB0C-D299DB984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7"/>
            </a:pPr>
            <a:r>
              <a:rPr lang="en-US" dirty="0"/>
              <a:t>Setting Grade for a Pipeline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B7597-1618-4F61-AC8C-5B021EA98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Gravity fed pipe for irrigation or sewer are also set in the same way.  </a:t>
            </a:r>
          </a:p>
          <a:p>
            <a:pPr marL="0" indent="0">
              <a:buNone/>
            </a:pPr>
            <a:r>
              <a:rPr lang="en-US" dirty="0"/>
              <a:t>	For example:</a:t>
            </a:r>
          </a:p>
          <a:p>
            <a:pPr lvl="1"/>
            <a:r>
              <a:rPr lang="en-US" dirty="0"/>
              <a:t>Sewer pipes in buildings are commonly set ¼”/foot fall to insure a smooth flow of effluent.  </a:t>
            </a:r>
          </a:p>
          <a:p>
            <a:pPr lvl="1"/>
            <a:r>
              <a:rPr lang="en-US" dirty="0"/>
              <a:t>Irrigation pipe may be set to grades such as 1/10’ per 100’   or 3/10’ per 100 feet. </a:t>
            </a:r>
          </a:p>
          <a:p>
            <a:pPr>
              <a:buFont typeface="+mj-lt"/>
              <a:buAutoNum type="alphaUcPeriod" startAt="2"/>
            </a:pPr>
            <a:r>
              <a:rPr lang="en-US" dirty="0"/>
              <a:t>Stakes can be used (marked with grade) or the pipe can be adjusted as each section is laid.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387DD-29AF-4C03-B635-BDFC25609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832543-2103-48BE-9308-A0C8CC6DAD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75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D35E39A-9448-45FD-A153-EB47DF65F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86" y="4024313"/>
            <a:ext cx="30765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FFB189-E313-43E6-B17A-B224C228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49" y="1015252"/>
            <a:ext cx="8399157" cy="675437"/>
          </a:xfrm>
        </p:spPr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8"/>
            </a:pPr>
            <a:r>
              <a:rPr lang="en-US" dirty="0"/>
              <a:t>Setting Grade for Surface Drainage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B5BF8-1164-40F4-B4C3-6FCDC3B43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449" y="1744021"/>
            <a:ext cx="8596370" cy="443294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For surfaces like parking lots or yards stakes are usually installed at regular intervals and marked as cut (C) or Fill (F).  The elevation is measured with a rod and level at each station and the cut or fill required marked on the stake.  </a:t>
            </a:r>
          </a:p>
          <a:p>
            <a:r>
              <a:rPr lang="en-US" dirty="0"/>
              <a:t>Cut stakes will have a distance  (ex. 0.43’) from the surface to the proper cut depth. Cut stakes will be left undisturbed until the last minute so the depth of cut can be measured.  </a:t>
            </a:r>
          </a:p>
          <a:p>
            <a:r>
              <a:rPr lang="en-US" dirty="0"/>
              <a:t>Fill stakes will have distance as well </a:t>
            </a:r>
            <a:br>
              <a:rPr lang="en-US" dirty="0"/>
            </a:br>
            <a:r>
              <a:rPr lang="en-US" dirty="0"/>
              <a:t>as a mark to where the new grade </a:t>
            </a:r>
            <a:br>
              <a:rPr lang="en-US" dirty="0"/>
            </a:br>
            <a:r>
              <a:rPr lang="en-US" dirty="0"/>
              <a:t>will be.  </a:t>
            </a:r>
          </a:p>
          <a:p>
            <a:r>
              <a:rPr lang="en-US" dirty="0"/>
              <a:t>Marks call a crowfoot look like </a:t>
            </a:r>
            <a:br>
              <a:rPr lang="en-US" dirty="0"/>
            </a:br>
            <a:r>
              <a:rPr lang="en-US" dirty="0"/>
              <a:t>sideways K.  Are used as a reference to </a:t>
            </a:r>
            <a:br>
              <a:rPr lang="en-US" dirty="0"/>
            </a:br>
            <a:r>
              <a:rPr lang="en-US" dirty="0"/>
              <a:t>measure from. The “&gt;” in the </a:t>
            </a:r>
            <a:br>
              <a:rPr lang="en-US" dirty="0"/>
            </a:br>
            <a:r>
              <a:rPr lang="en-US" dirty="0"/>
              <a:t>crowfoot points in the direction of </a:t>
            </a:r>
            <a:br>
              <a:rPr lang="en-US" dirty="0"/>
            </a:br>
            <a:r>
              <a:rPr lang="en-US" dirty="0"/>
              <a:t>the measurement. 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8D24B-5F16-41DF-8D9F-2D6F89CB4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8658ED-4B7B-4F77-8041-9A0005FC0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06892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01-Introduction</Template>
  <TotalTime>250</TotalTime>
  <Words>1009</Words>
  <Application>Microsoft Office PowerPoint</Application>
  <PresentationFormat>On-screen Show (4:3)</PresentationFormat>
  <Paragraphs>91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Template 2</vt:lpstr>
      <vt:lpstr>Surveying Skills</vt:lpstr>
      <vt:lpstr>Introduction</vt:lpstr>
      <vt:lpstr>Procedure for small forms</vt:lpstr>
      <vt:lpstr>Calculate the “fall”</vt:lpstr>
      <vt:lpstr>Procedure for small forms</vt:lpstr>
      <vt:lpstr>Calculating Concrete Volume</vt:lpstr>
      <vt:lpstr>Batter Boards</vt:lpstr>
      <vt:lpstr>Setting Grade for a Pipeline </vt:lpstr>
      <vt:lpstr>Setting Grade for Surface Drainage</vt:lpstr>
      <vt:lpstr>Grade Problems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Grade</dc:title>
  <dc:creator>Michael Spiess</dc:creator>
  <cp:lastModifiedBy>Dick Piersma</cp:lastModifiedBy>
  <cp:revision>16</cp:revision>
  <dcterms:created xsi:type="dcterms:W3CDTF">2022-03-25T18:04:22Z</dcterms:created>
  <dcterms:modified xsi:type="dcterms:W3CDTF">2022-07-10T02:39:49Z</dcterms:modified>
</cp:coreProperties>
</file>