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2" r:id="rId4"/>
    <p:sldId id="261" r:id="rId5"/>
    <p:sldId id="260" r:id="rId6"/>
    <p:sldId id="259" r:id="rId7"/>
    <p:sldId id="258" r:id="rId8"/>
    <p:sldId id="257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1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090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265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994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64961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4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62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616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699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23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590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49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83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4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51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251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709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58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BF4631B-E1FD-424D-9832-8D4EF296807F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9BEC9-AAA4-428D-AF48-86D485797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997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Power Ratings and Matching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228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Slippage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Example:</a:t>
            </a:r>
          </a:p>
          <a:p>
            <a:pPr lvl="1"/>
            <a:r>
              <a:rPr lang="en-US" dirty="0"/>
              <a:t>Tractor pulling a disc, when the disc is in the ground there is 10 revolutions, when the disc is lifted traveling the same distance the tires have 9 revolutions.  What is the slippage percentage?</a:t>
            </a:r>
          </a:p>
        </p:txBody>
      </p:sp>
    </p:spTree>
    <p:extLst>
      <p:ext uri="{BB962C8B-B14F-4D97-AF65-F5344CB8AC3E}">
        <p14:creationId xmlns:p14="http://schemas.microsoft.com/office/powerpoint/2010/main" val="1485639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Critical Work Periods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 not base machinery selection on average weather conditions, base it on years of poorest weather conditions.</a:t>
            </a:r>
          </a:p>
          <a:p>
            <a:r>
              <a:rPr lang="en-US" dirty="0"/>
              <a:t>Example: You have 170 working hours on years with poorest weather conditions.  </a:t>
            </a:r>
          </a:p>
          <a:p>
            <a:r>
              <a:rPr lang="en-US" dirty="0"/>
              <a:t>Don’t count on keeping the tractor running continuously, some experts say at best 85% of available working time is spent in the field.  </a:t>
            </a:r>
          </a:p>
          <a:p>
            <a:r>
              <a:rPr lang="en-US" dirty="0"/>
              <a:t>.85X170=144 hours</a:t>
            </a:r>
          </a:p>
        </p:txBody>
      </p:sp>
    </p:spTree>
    <p:extLst>
      <p:ext uri="{BB962C8B-B14F-4D97-AF65-F5344CB8AC3E}">
        <p14:creationId xmlns:p14="http://schemas.microsoft.com/office/powerpoint/2010/main" val="27558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chisel plow 1,000 acres in 144 hours, ca capacity of 6.94 acres per hour would be needed.  Assuming 82% field efficiency and a speed of 5.5 mph, what would be the would be the size of chisel plow needed? What engine PTO would be needed?</a:t>
            </a:r>
          </a:p>
          <a:p>
            <a:r>
              <a:rPr lang="en-US" dirty="0"/>
              <a:t>What drawbar </a:t>
            </a:r>
            <a:r>
              <a:rPr lang="en-US" dirty="0" err="1"/>
              <a:t>Hp</a:t>
            </a:r>
            <a:r>
              <a:rPr lang="en-US" dirty="0"/>
              <a:t> is required to pull a disk with a total draft of 4,000 pounds at 5 mph?</a:t>
            </a:r>
          </a:p>
          <a:p>
            <a:r>
              <a:rPr lang="en-US" dirty="0"/>
              <a:t>How fast can you pull a 10,000 pound load with a tractor that has 100 useable drawbar </a:t>
            </a:r>
            <a:r>
              <a:rPr lang="en-US" dirty="0" err="1"/>
              <a:t>Hp</a:t>
            </a:r>
            <a:r>
              <a:rPr lang="en-US" dirty="0"/>
              <a:t>?</a:t>
            </a:r>
          </a:p>
          <a:p>
            <a:r>
              <a:rPr lang="en-US" dirty="0"/>
              <a:t>A tractor using 60 drawbar </a:t>
            </a:r>
            <a:r>
              <a:rPr lang="en-US" dirty="0" err="1"/>
              <a:t>hp</a:t>
            </a:r>
            <a:r>
              <a:rPr lang="en-US" dirty="0"/>
              <a:t> is pulling an 18’ disc at 5 mph, what is the draft per foot of width?</a:t>
            </a:r>
          </a:p>
        </p:txBody>
      </p:sp>
    </p:spTree>
    <p:extLst>
      <p:ext uri="{BB962C8B-B14F-4D97-AF65-F5344CB8AC3E}">
        <p14:creationId xmlns:p14="http://schemas.microsoft.com/office/powerpoint/2010/main" val="163359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Soil Resistance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See chart in hand out</a:t>
            </a:r>
          </a:p>
          <a:p>
            <a:r>
              <a:rPr lang="en-US" dirty="0"/>
              <a:t>How much drawbar horsepower is required to pull a 16’ chisel plow with medium soil type?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199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Determining Size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Power measurements</a:t>
            </a:r>
          </a:p>
          <a:p>
            <a:pPr lvl="1"/>
            <a:r>
              <a:rPr lang="en-US" dirty="0"/>
              <a:t>Brake-Engine HP without alterations</a:t>
            </a:r>
          </a:p>
          <a:p>
            <a:pPr lvl="1"/>
            <a:r>
              <a:rPr lang="en-US" dirty="0"/>
              <a:t>PTO-Power measured at the PTO</a:t>
            </a:r>
          </a:p>
          <a:p>
            <a:pPr lvl="1"/>
            <a:r>
              <a:rPr lang="en-US" dirty="0"/>
              <a:t>Drawbar-Pulling power-varies based on soil surface, type of hitch</a:t>
            </a:r>
          </a:p>
          <a:p>
            <a:pPr lvl="1"/>
            <a:r>
              <a:rPr lang="en-US" dirty="0"/>
              <a:t>Hydraulic-Power created by the hydraulic system</a:t>
            </a:r>
          </a:p>
        </p:txBody>
      </p:sp>
    </p:spTree>
    <p:extLst>
      <p:ext uri="{BB962C8B-B14F-4D97-AF65-F5344CB8AC3E}">
        <p14:creationId xmlns:p14="http://schemas.microsoft.com/office/powerpoint/2010/main" val="1207837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Converting Power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Factor of 87</a:t>
            </a:r>
          </a:p>
          <a:p>
            <a:pPr lvl="1"/>
            <a:r>
              <a:rPr lang="en-US" dirty="0"/>
              <a:t>87% can be used to convert either engine or drawbar power to an equivalent PTO rating</a:t>
            </a:r>
          </a:p>
          <a:p>
            <a:pPr lvl="1"/>
            <a:r>
              <a:rPr lang="en-US" dirty="0"/>
              <a:t>Example</a:t>
            </a:r>
          </a:p>
          <a:p>
            <a:pPr lvl="2"/>
            <a:r>
              <a:rPr lang="en-US" dirty="0"/>
              <a:t>Tractor with an engine </a:t>
            </a:r>
            <a:r>
              <a:rPr lang="en-US" dirty="0" err="1"/>
              <a:t>hp</a:t>
            </a:r>
            <a:r>
              <a:rPr lang="en-US" dirty="0"/>
              <a:t> of 350 would have 87% of 350 or 304.5 as the equivalent PTO </a:t>
            </a:r>
            <a:r>
              <a:rPr lang="en-US" dirty="0" err="1"/>
              <a:t>hp</a:t>
            </a:r>
            <a:r>
              <a:rPr lang="en-US" dirty="0"/>
              <a:t> rating.</a:t>
            </a:r>
          </a:p>
          <a:p>
            <a:pPr lvl="2"/>
            <a:r>
              <a:rPr lang="en-US" dirty="0"/>
              <a:t>A tractor rated with 200 drawbar </a:t>
            </a:r>
            <a:r>
              <a:rPr lang="en-US" dirty="0" err="1"/>
              <a:t>hp</a:t>
            </a:r>
            <a:r>
              <a:rPr lang="en-US" dirty="0"/>
              <a:t> would be approximately 87% of rated PTO power.  Dividing 200 by .87 gives us a PTO </a:t>
            </a:r>
            <a:r>
              <a:rPr lang="en-US" dirty="0" err="1"/>
              <a:t>hp</a:t>
            </a:r>
            <a:r>
              <a:rPr lang="en-US" dirty="0"/>
              <a:t> of 230.</a:t>
            </a:r>
          </a:p>
        </p:txBody>
      </p:sp>
    </p:spTree>
    <p:extLst>
      <p:ext uri="{BB962C8B-B14F-4D97-AF65-F5344CB8AC3E}">
        <p14:creationId xmlns:p14="http://schemas.microsoft.com/office/powerpoint/2010/main" val="4184212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matching a tractor and implement, three important factors must be considered:</a:t>
            </a:r>
          </a:p>
          <a:p>
            <a:pPr lvl="1"/>
            <a:r>
              <a:rPr lang="en-US" dirty="0"/>
              <a:t>Tractor must not be overloaded</a:t>
            </a:r>
          </a:p>
          <a:p>
            <a:pPr lvl="1"/>
            <a:r>
              <a:rPr lang="en-US" dirty="0"/>
              <a:t>Implement must be pulled at the proper speed or optimum performance can not be achieved</a:t>
            </a:r>
          </a:p>
          <a:p>
            <a:pPr lvl="1"/>
            <a:r>
              <a:rPr lang="en-US" dirty="0"/>
              <a:t>Soil conditions and their effects must be considered.</a:t>
            </a:r>
          </a:p>
          <a:p>
            <a:pPr lvl="2"/>
            <a:r>
              <a:rPr lang="en-US" dirty="0"/>
              <a:t>With a given tractor, there is a set amount of power available. This available power is used for:</a:t>
            </a:r>
          </a:p>
          <a:p>
            <a:pPr lvl="3"/>
            <a:r>
              <a:rPr lang="en-US" dirty="0"/>
              <a:t>Moving the tractor over the ground</a:t>
            </a:r>
          </a:p>
          <a:p>
            <a:pPr lvl="3"/>
            <a:r>
              <a:rPr lang="en-US" dirty="0"/>
              <a:t>Pulling the implement over the ground</a:t>
            </a:r>
          </a:p>
          <a:p>
            <a:pPr lvl="3"/>
            <a:r>
              <a:rPr lang="en-US" dirty="0"/>
              <a:t>Powering the implement for useful work</a:t>
            </a:r>
          </a:p>
        </p:txBody>
      </p:sp>
    </p:spTree>
    <p:extLst>
      <p:ext uri="{BB962C8B-B14F-4D97-AF65-F5344CB8AC3E}">
        <p14:creationId xmlns:p14="http://schemas.microsoft.com/office/powerpoint/2010/main" val="1914182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 Factors to prevent overloading</a:t>
            </a:r>
          </a:p>
          <a:p>
            <a:pPr lvl="1"/>
            <a:r>
              <a:rPr lang="en-US" dirty="0"/>
              <a:t>Match for high speeds to reduce loading and were on the tractor power train.</a:t>
            </a:r>
          </a:p>
          <a:p>
            <a:pPr lvl="1"/>
            <a:r>
              <a:rPr lang="en-US" dirty="0"/>
              <a:t>Ballast the tractor so you will have 10%-15% wheel slip for good tractive conditions</a:t>
            </a:r>
          </a:p>
          <a:p>
            <a:r>
              <a:rPr lang="en-US" dirty="0"/>
              <a:t>Overloading with too large an implement and using excessive ballast is a major reason for early power train failures.</a:t>
            </a:r>
          </a:p>
          <a:p>
            <a:r>
              <a:rPr lang="en-US" dirty="0"/>
              <a:t>The softer or looser the soil conditions, the greater the amount of power that will be consumed because of greater rolling resistance.</a:t>
            </a:r>
          </a:p>
          <a:p>
            <a:pPr lvl="1"/>
            <a:r>
              <a:rPr lang="en-US" dirty="0"/>
              <a:t>Reduces available useable drawbar power.</a:t>
            </a:r>
          </a:p>
        </p:txBody>
      </p:sp>
    </p:spTree>
    <p:extLst>
      <p:ext uri="{BB962C8B-B14F-4D97-AF65-F5344CB8AC3E}">
        <p14:creationId xmlns:p14="http://schemas.microsoft.com/office/powerpoint/2010/main" val="1815834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large a disc harrow could be pulled with a MFWD (FWAD) tractor rated at 140 PTO </a:t>
            </a:r>
            <a:r>
              <a:rPr lang="en-US" dirty="0" err="1"/>
              <a:t>Hp</a:t>
            </a:r>
            <a:r>
              <a:rPr lang="en-US" dirty="0"/>
              <a:t>, assume firm soil conditions. </a:t>
            </a:r>
          </a:p>
          <a:p>
            <a:pPr lvl="1"/>
            <a:r>
              <a:rPr lang="en-US" dirty="0"/>
              <a:t>Use Table 2</a:t>
            </a:r>
          </a:p>
          <a:p>
            <a:pPr lvl="1"/>
            <a:r>
              <a:rPr lang="en-US" dirty="0"/>
              <a:t>65 or 70 percent of 140 PTO </a:t>
            </a:r>
            <a:r>
              <a:rPr lang="en-US" dirty="0" err="1"/>
              <a:t>Hp</a:t>
            </a:r>
            <a:r>
              <a:rPr lang="en-US" dirty="0"/>
              <a:t>= 91Hp or 98 Hp.</a:t>
            </a:r>
          </a:p>
          <a:p>
            <a:pPr lvl="1"/>
            <a:r>
              <a:rPr lang="en-US" dirty="0"/>
              <a:t>Assume from Table 1, medium soil, 340 </a:t>
            </a:r>
            <a:r>
              <a:rPr lang="en-US" dirty="0" err="1"/>
              <a:t>lbs</a:t>
            </a:r>
            <a:r>
              <a:rPr lang="en-US" dirty="0"/>
              <a:t> of draft per foot or 4.5 </a:t>
            </a:r>
            <a:r>
              <a:rPr lang="en-US" dirty="0" err="1"/>
              <a:t>Hp</a:t>
            </a:r>
            <a:r>
              <a:rPr lang="en-US" dirty="0"/>
              <a:t> per foot of width. </a:t>
            </a:r>
          </a:p>
          <a:p>
            <a:pPr lvl="2"/>
            <a:r>
              <a:rPr lang="en-US" dirty="0"/>
              <a:t>91 </a:t>
            </a:r>
            <a:r>
              <a:rPr lang="en-US" dirty="0" err="1"/>
              <a:t>Hp</a:t>
            </a:r>
            <a:r>
              <a:rPr lang="en-US" dirty="0"/>
              <a:t>/4.5= 20.2 Ft</a:t>
            </a:r>
          </a:p>
          <a:p>
            <a:pPr lvl="2"/>
            <a:r>
              <a:rPr lang="en-US" dirty="0"/>
              <a:t>98 </a:t>
            </a:r>
            <a:r>
              <a:rPr lang="en-US" dirty="0" err="1"/>
              <a:t>Hp</a:t>
            </a:r>
            <a:r>
              <a:rPr lang="en-US" dirty="0"/>
              <a:t>/4.5= 21.78 </a:t>
            </a:r>
            <a:r>
              <a:rPr lang="en-US" dirty="0" err="1"/>
              <a:t>ft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09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implement is known, required tractor size can be determined</a:t>
            </a:r>
          </a:p>
          <a:p>
            <a:pPr lvl="1"/>
            <a:r>
              <a:rPr lang="en-US" dirty="0"/>
              <a:t>How large a 4 wheel drive tractor would be needed to pull a 9 shank V-Ripper at 4.25 mph? Assume draft of 1900 </a:t>
            </a:r>
            <a:r>
              <a:rPr lang="en-US" dirty="0" err="1"/>
              <a:t>lbs</a:t>
            </a:r>
            <a:r>
              <a:rPr lang="en-US" dirty="0"/>
              <a:t> per shank.</a:t>
            </a:r>
          </a:p>
          <a:p>
            <a:pPr lvl="1"/>
            <a:r>
              <a:rPr lang="en-US" dirty="0"/>
              <a:t>Table 1- 21.5 usable </a:t>
            </a:r>
            <a:r>
              <a:rPr lang="en-US" dirty="0" err="1"/>
              <a:t>Hp</a:t>
            </a:r>
            <a:r>
              <a:rPr lang="en-US" dirty="0"/>
              <a:t> per shank</a:t>
            </a:r>
          </a:p>
          <a:p>
            <a:pPr lvl="2"/>
            <a:r>
              <a:rPr lang="en-US" dirty="0"/>
              <a:t>21.5X9= 193.5 </a:t>
            </a:r>
            <a:r>
              <a:rPr lang="en-US" dirty="0" err="1"/>
              <a:t>hp</a:t>
            </a:r>
            <a:endParaRPr lang="en-US" dirty="0"/>
          </a:p>
          <a:p>
            <a:pPr lvl="1"/>
            <a:r>
              <a:rPr lang="en-US" dirty="0"/>
              <a:t>Assuming firm traction conditions, table 2 indicates 66% of rated PTO </a:t>
            </a:r>
            <a:r>
              <a:rPr lang="en-US" dirty="0" err="1"/>
              <a:t>Hp</a:t>
            </a:r>
            <a:r>
              <a:rPr lang="en-US" dirty="0"/>
              <a:t> as being usable.</a:t>
            </a:r>
          </a:p>
          <a:p>
            <a:pPr lvl="1"/>
            <a:r>
              <a:rPr lang="en-US" dirty="0"/>
              <a:t>193.5 is 66 Percent of the required PTO </a:t>
            </a:r>
            <a:r>
              <a:rPr lang="en-US" dirty="0" err="1"/>
              <a:t>Hp</a:t>
            </a:r>
            <a:endParaRPr lang="en-US" dirty="0"/>
          </a:p>
          <a:p>
            <a:pPr lvl="1"/>
            <a:r>
              <a:rPr lang="en-US" dirty="0"/>
              <a:t>193.5/.66= 293 rated PTO </a:t>
            </a:r>
            <a:r>
              <a:rPr lang="en-US" dirty="0" err="1"/>
              <a:t>Hp</a:t>
            </a:r>
            <a:endParaRPr lang="en-US" dirty="0"/>
          </a:p>
          <a:p>
            <a:pPr lvl="1"/>
            <a:r>
              <a:rPr lang="en-US" dirty="0"/>
              <a:t>The tractor would need to be 293 PTO </a:t>
            </a:r>
            <a:r>
              <a:rPr lang="en-US" dirty="0" err="1"/>
              <a:t>Hp</a:t>
            </a:r>
            <a:r>
              <a:rPr lang="en-US" dirty="0"/>
              <a:t> or 337 Engine </a:t>
            </a:r>
            <a:r>
              <a:rPr lang="en-US" dirty="0" err="1"/>
              <a:t>Hp</a:t>
            </a:r>
            <a:r>
              <a:rPr lang="en-US" dirty="0"/>
              <a:t> (293/.87)</a:t>
            </a:r>
          </a:p>
        </p:txBody>
      </p:sp>
    </p:spTree>
    <p:extLst>
      <p:ext uri="{BB962C8B-B14F-4D97-AF65-F5344CB8AC3E}">
        <p14:creationId xmlns:p14="http://schemas.microsoft.com/office/powerpoint/2010/main" val="2799019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Slippage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Proper slippage is important to have the most efficient use of tractor power.</a:t>
            </a:r>
          </a:p>
          <a:p>
            <a:r>
              <a:rPr lang="en-US" dirty="0"/>
              <a:t>Too much wastes energy reduces available power</a:t>
            </a:r>
          </a:p>
          <a:p>
            <a:r>
              <a:rPr lang="en-US" dirty="0" err="1"/>
              <a:t>Overballasted</a:t>
            </a:r>
            <a:r>
              <a:rPr lang="en-US" dirty="0"/>
              <a:t> wheel slippage will be low, but rolling resistance will be high, again wasting power</a:t>
            </a:r>
          </a:p>
          <a:p>
            <a:pPr lvl="1"/>
            <a:r>
              <a:rPr lang="en-US" dirty="0"/>
              <a:t>Can overload the powertrain</a:t>
            </a:r>
          </a:p>
          <a:p>
            <a:r>
              <a:rPr lang="en-US" dirty="0"/>
              <a:t>No. of turns, loaded-No. of turns, no load/No. of turns, no load X100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7219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118</TotalTime>
  <Words>776</Words>
  <Application>Microsoft Office PowerPoint</Application>
  <PresentationFormat>Widescreen</PresentationFormat>
  <Paragraphs>67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Ion</vt:lpstr>
      <vt:lpstr>Power Ratings and Matching</vt:lpstr>
      <vt:lpstr>Soil Resistance</vt:lpstr>
      <vt:lpstr>Determining Size</vt:lpstr>
      <vt:lpstr>Converting Power</vt:lpstr>
      <vt:lpstr>Matching</vt:lpstr>
      <vt:lpstr>Matching</vt:lpstr>
      <vt:lpstr>Example</vt:lpstr>
      <vt:lpstr>Example</vt:lpstr>
      <vt:lpstr>Slippage</vt:lpstr>
      <vt:lpstr>Slippage </vt:lpstr>
      <vt:lpstr>Critical Work Periods</vt:lpstr>
      <vt:lpstr>Practice</vt:lpstr>
    </vt:vector>
  </TitlesOfParts>
  <Company>CSU, Fresno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Williams</dc:creator>
  <cp:lastModifiedBy>John Williams</cp:lastModifiedBy>
  <cp:revision>10</cp:revision>
  <dcterms:created xsi:type="dcterms:W3CDTF">2019-11-05T17:24:13Z</dcterms:created>
  <dcterms:modified xsi:type="dcterms:W3CDTF">2022-10-12T09:27:21Z</dcterms:modified>
</cp:coreProperties>
</file>