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99" r:id="rId2"/>
    <p:sldId id="300" r:id="rId3"/>
    <p:sldId id="304" r:id="rId4"/>
    <p:sldId id="301" r:id="rId5"/>
    <p:sldId id="302" r:id="rId6"/>
    <p:sldId id="306" r:id="rId7"/>
    <p:sldId id="308" r:id="rId8"/>
    <p:sldId id="310" r:id="rId9"/>
    <p:sldId id="303" r:id="rId10"/>
    <p:sldId id="311" r:id="rId11"/>
    <p:sldId id="312" r:id="rId12"/>
    <p:sldId id="313" r:id="rId13"/>
    <p:sldId id="314" r:id="rId14"/>
    <p:sldId id="315" r:id="rId15"/>
    <p:sldId id="316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6240" autoAdjust="0"/>
  </p:normalViewPr>
  <p:slideViewPr>
    <p:cSldViewPr snapToGrid="0">
      <p:cViewPr varScale="1">
        <p:scale>
          <a:sx n="62" d="100"/>
          <a:sy n="62" d="100"/>
        </p:scale>
        <p:origin x="1424" y="56"/>
      </p:cViewPr>
      <p:guideLst/>
    </p:cSldViewPr>
  </p:slideViewPr>
  <p:outlineViewPr>
    <p:cViewPr>
      <p:scale>
        <a:sx n="33" d="100"/>
        <a:sy n="33" d="100"/>
      </p:scale>
      <p:origin x="0" y="-2016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ECA1D3-F495-4EA8-B0B2-FF6303B21683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B3297-3172-4D21-AB8A-5C4EC4EA8E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418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an illustration of simple hydraulic system.  The pump supplies pressurized fluid to the cylinder to increase work.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DB3297-3172-4D21-AB8A-5C4EC4EA8E2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568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Common example of a gear pump and gear motor.  Biggest difference is the exit on the pump is small than the entrance allowing the pump create pressure by restricting the flow.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DB3297-3172-4D21-AB8A-5C4EC4EA8E2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6295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Illustration of the differences between a double acting and single acting cylinder.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DB3297-3172-4D21-AB8A-5C4EC4EA8E2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1070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Illustration of a simple hydraulic schematic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DB3297-3172-4D21-AB8A-5C4EC4EA8E2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417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ool ID - Anima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613131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08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FD2844BD-4737-56DE-992D-67E999A8FEF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054E08C0-F337-0B14-D193-593D9B8B3AE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69D12F3-3772-8A5D-9381-49C839A6149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331129-1BAF-47A7-8A2C-1D1C66B8569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0029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66598F5-C273-4FA8-B151-0F4527229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1869FFD-46B0-43A2-9A6A-D8486FA4E3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067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E9F63E7-1D5B-40F1-B791-2681AE7F9FCA}"/>
              </a:ext>
            </a:extLst>
          </p:cNvPr>
          <p:cNvSpPr/>
          <p:nvPr/>
        </p:nvSpPr>
        <p:spPr>
          <a:xfrm>
            <a:off x="1092" y="6558664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CAB6EB9-EB08-4444-BDF9-15D0AE31303E}"/>
              </a:ext>
            </a:extLst>
          </p:cNvPr>
          <p:cNvSpPr/>
          <p:nvPr/>
        </p:nvSpPr>
        <p:spPr>
          <a:xfrm>
            <a:off x="0" y="6313375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1CBF56-964C-4E70-BA6F-F81710D40A3B}"/>
              </a:ext>
            </a:extLst>
          </p:cNvPr>
          <p:cNvSpPr/>
          <p:nvPr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NationalFFA_Emblem_R_3C_RGB.png">
            <a:extLst>
              <a:ext uri="{FF2B5EF4-FFF2-40B4-BE49-F238E27FC236}">
                <a16:creationId xmlns:a16="http://schemas.microsoft.com/office/drawing/2014/main" id="{23C8238D-4726-482F-A7B7-1C8D30C9CE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038BA5-0A21-4FA2-8D8C-6CE01110E2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11F512-F570-4993-9BDF-88CC814FB1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575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0D288F8-0E4C-44AB-A8DE-AC16F0700E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A202127-6E23-437D-B12B-C3A9CF6C62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713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23F876A-3CC0-4BC5-AF3F-84F2312C3D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780B6C9-E977-4593-AF85-301C121B92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149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0CF96EB7-8876-43AA-B4FC-AD043A3D3A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0D5CDF1-A90B-4D77-8120-A818D799F1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78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445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ool 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613131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866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83E20D-C0C5-42F5-85FB-584F8395FE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C3A191-8A29-4F8B-97A9-15D8093C8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2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015252"/>
            <a:ext cx="7886700" cy="675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947555-E225-45F7-A9EE-5F77AEA7F9BD}"/>
              </a:ext>
            </a:extLst>
          </p:cNvPr>
          <p:cNvSpPr/>
          <p:nvPr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pic>
        <p:nvPicPr>
          <p:cNvPr id="8" name="Picture 7" descr="NationalFFA_Emblem_R_3C_RGB.png">
            <a:extLst>
              <a:ext uri="{FF2B5EF4-FFF2-40B4-BE49-F238E27FC236}">
                <a16:creationId xmlns:a16="http://schemas.microsoft.com/office/drawing/2014/main" id="{391D5194-E869-42BB-B15B-77F71ED2BCB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1CBCA79-0A1F-400A-A430-54F634F955B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A50C4B0-EF51-4CD4-B574-F380E5212DA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C3FE216-1926-4747-9E89-7EF8ACB9834E}"/>
              </a:ext>
            </a:extLst>
          </p:cNvPr>
          <p:cNvSpPr/>
          <p:nvPr/>
        </p:nvSpPr>
        <p:spPr>
          <a:xfrm>
            <a:off x="0" y="6322001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B081E06-E967-475B-9722-66D1AB49C960}"/>
              </a:ext>
            </a:extLst>
          </p:cNvPr>
          <p:cNvSpPr/>
          <p:nvPr/>
        </p:nvSpPr>
        <p:spPr>
          <a:xfrm>
            <a:off x="1092" y="6552197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02E17FFC-51D6-4844-B4D2-4BA352D361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EAB219D-51E1-4681-9B9D-D8A4BA342A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858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>
        <p:tmplLst>
          <p:tmpl lvl="1">
            <p:tnLst>
              <p:par>
                <p:cTn presetID="2" presetClass="entr" presetSubtype="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" presetClass="entr" presetSubtype="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F4BF2-B750-4B1F-B9B5-5995332CA4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Machinery Skills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D93D5BCB-C178-4CBC-99A8-FAA4848D80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Lesson 6.1</a:t>
            </a:r>
          </a:p>
          <a:p>
            <a:r>
              <a:rPr lang="en-US" dirty="0"/>
              <a:t>Hydraulic Basics</a:t>
            </a:r>
          </a:p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E684B7-EEC5-4726-9732-78100D6A4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2211FE-D04F-40CF-A76A-EB7134868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B06D-486B-4B1A-AFB8-52DAFFEF9BA0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0425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yd basics">
            <a:extLst>
              <a:ext uri="{FF2B5EF4-FFF2-40B4-BE49-F238E27FC236}">
                <a16:creationId xmlns:a16="http://schemas.microsoft.com/office/drawing/2014/main" id="{A591C050-A69A-F430-8EEC-DBA7AF150815}"/>
              </a:ext>
            </a:extLst>
          </p:cNvPr>
          <p:cNvPicPr>
            <a:picLocks noGrp="1" noChangeAspect="1" noChangeArrowheads="1"/>
          </p:cNvPicPr>
          <p:nvPr>
            <p:ph/>
          </p:nvPr>
        </p:nvPicPr>
        <p:blipFill>
          <a:blip r:embed="rId2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2" t="3642" b="4553"/>
          <a:stretch>
            <a:fillRect/>
          </a:stretch>
        </p:blipFill>
        <p:spPr>
          <a:xfrm>
            <a:off x="5190309" y="1891668"/>
            <a:ext cx="3213462" cy="425714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3374098-4E01-37DA-2502-1708BC88EC26}"/>
              </a:ext>
            </a:extLst>
          </p:cNvPr>
          <p:cNvSpPr txBox="1">
            <a:spLocks/>
          </p:cNvSpPr>
          <p:nvPr/>
        </p:nvSpPr>
        <p:spPr>
          <a:xfrm>
            <a:off x="628650" y="1959429"/>
            <a:ext cx="4039144" cy="421753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lphaUcPeriod"/>
            </a:pPr>
            <a:r>
              <a:rPr lang="en-US" dirty="0"/>
              <a:t>Basic Principles: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Liquids can fit to shape of its container.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Liquids cannot be compressed like air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Liquids will transfer energy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6938CBE-A308-685F-DB90-E938D2E91316}"/>
              </a:ext>
            </a:extLst>
          </p:cNvPr>
          <p:cNvSpPr txBox="1">
            <a:spLocks/>
          </p:cNvSpPr>
          <p:nvPr/>
        </p:nvSpPr>
        <p:spPr>
          <a:xfrm>
            <a:off x="628650" y="1015252"/>
            <a:ext cx="7886700" cy="675437"/>
          </a:xfrm>
          <a:prstGeom prst="rect">
            <a:avLst/>
          </a:prstGeom>
        </p:spPr>
        <p:txBody>
          <a:bodyPr vert="horz" lIns="91440" tIns="45720" rIns="91440" bIns="45720" rtlCol="0">
            <a:normAutofit fontScale="97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000" dirty="0">
                <a:latin typeface="+mj-lt"/>
              </a:rPr>
              <a:t>Hydraulic Principles</a:t>
            </a:r>
          </a:p>
        </p:txBody>
      </p:sp>
    </p:spTree>
    <p:extLst>
      <p:ext uri="{BB962C8B-B14F-4D97-AF65-F5344CB8AC3E}">
        <p14:creationId xmlns:p14="http://schemas.microsoft.com/office/powerpoint/2010/main" val="427327920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726D3C4-8543-13CE-B8E3-FA25493E071F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374469" y="1863634"/>
            <a:ext cx="8312331" cy="426252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Hydraulic cylinders</a:t>
            </a:r>
          </a:p>
          <a:p>
            <a:pPr marL="914400" lvl="1" indent="-457200">
              <a:buFont typeface="+mj-lt"/>
              <a:buAutoNum type="alphaUcPeriod"/>
            </a:pPr>
            <a:r>
              <a:rPr lang="en-US" dirty="0"/>
              <a:t>Utilize Pressure and Flow to extend and retract.</a:t>
            </a:r>
          </a:p>
          <a:p>
            <a:pPr marL="914400" lvl="1" indent="-457200">
              <a:buFont typeface="+mj-lt"/>
              <a:buAutoNum type="alphaUcPeriod"/>
            </a:pPr>
            <a:r>
              <a:rPr lang="en-US" dirty="0"/>
              <a:t>Pressure is responsible for pushing or exerting a force or torque. </a:t>
            </a:r>
          </a:p>
          <a:p>
            <a:pPr marL="914400" lvl="1" indent="-457200">
              <a:buFont typeface="+mj-lt"/>
              <a:buAutoNum type="alphaUcPeriod"/>
            </a:pPr>
            <a:r>
              <a:rPr lang="en-US" dirty="0"/>
              <a:t>Flow is responsible for making the cylinder move. </a:t>
            </a:r>
          </a:p>
          <a:p>
            <a:pPr marL="914400" lvl="1" indent="-457200">
              <a:buFont typeface="+mj-lt"/>
              <a:buAutoNum type="alphaUcPeriod"/>
            </a:pPr>
            <a:r>
              <a:rPr lang="en-US" dirty="0"/>
              <a:t>There are many types of cylinders, the most common found on agriculture equipment are single-acting and double-active cylinders.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1555216-D6A5-B013-3154-B6941DAB8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524B43-B7E3-E319-DD48-7F116E6BD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31129-1BAF-47A7-8A2C-1D1C66B85694}" type="slidenum">
              <a:rPr lang="en-US" altLang="en-US" smtClean="0"/>
              <a:pPr/>
              <a:t>11</a:t>
            </a:fld>
            <a:endParaRPr lang="en-US" alt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D3492FE-CA49-29A7-E277-77F0098792A5}"/>
              </a:ext>
            </a:extLst>
          </p:cNvPr>
          <p:cNvSpPr txBox="1">
            <a:spLocks/>
          </p:cNvSpPr>
          <p:nvPr/>
        </p:nvSpPr>
        <p:spPr>
          <a:xfrm>
            <a:off x="628650" y="1015252"/>
            <a:ext cx="7886700" cy="675437"/>
          </a:xfrm>
          <a:prstGeom prst="rect">
            <a:avLst/>
          </a:prstGeom>
        </p:spPr>
        <p:txBody>
          <a:bodyPr vert="horz" lIns="91440" tIns="45720" rIns="91440" bIns="45720" rtlCol="0">
            <a:normAutofit fontScale="97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000" dirty="0">
                <a:latin typeface="+mj-lt"/>
              </a:rPr>
              <a:t>Cylinders</a:t>
            </a:r>
          </a:p>
        </p:txBody>
      </p:sp>
    </p:spTree>
    <p:extLst>
      <p:ext uri="{BB962C8B-B14F-4D97-AF65-F5344CB8AC3E}">
        <p14:creationId xmlns:p14="http://schemas.microsoft.com/office/powerpoint/2010/main" val="13416816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cyl cert">
            <a:extLst>
              <a:ext uri="{FF2B5EF4-FFF2-40B4-BE49-F238E27FC236}">
                <a16:creationId xmlns:a16="http://schemas.microsoft.com/office/drawing/2014/main" id="{7714E8A2-C97F-EB81-3780-AF67DF049CAB}"/>
              </a:ext>
            </a:extLst>
          </p:cNvPr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2" t="2733" b="4553"/>
          <a:stretch>
            <a:fillRect/>
          </a:stretch>
        </p:blipFill>
        <p:spPr>
          <a:xfrm>
            <a:off x="3169920" y="1691971"/>
            <a:ext cx="3579857" cy="463915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CFC4DAC-DAB4-AF89-FAE6-741D9ECB69C0}"/>
              </a:ext>
            </a:extLst>
          </p:cNvPr>
          <p:cNvSpPr txBox="1"/>
          <p:nvPr/>
        </p:nvSpPr>
        <p:spPr>
          <a:xfrm>
            <a:off x="881742" y="1322638"/>
            <a:ext cx="725206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4000" dirty="0">
                <a:latin typeface="+mj-lt"/>
              </a:rPr>
              <a:t>Cylinders</a:t>
            </a:r>
          </a:p>
        </p:txBody>
      </p:sp>
    </p:spTree>
    <p:extLst>
      <p:ext uri="{BB962C8B-B14F-4D97-AF65-F5344CB8AC3E}">
        <p14:creationId xmlns:p14="http://schemas.microsoft.com/office/powerpoint/2010/main" val="1480928041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iagram&#10;&#10;Description automatically generated">
            <a:extLst>
              <a:ext uri="{FF2B5EF4-FFF2-40B4-BE49-F238E27FC236}">
                <a16:creationId xmlns:a16="http://schemas.microsoft.com/office/drawing/2014/main" id="{C9781B14-E696-C657-34F7-E08571139A88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807" y="1985555"/>
            <a:ext cx="4615119" cy="3461340"/>
          </a:xfrm>
        </p:spPr>
      </p:pic>
      <p:pic>
        <p:nvPicPr>
          <p:cNvPr id="6" name="Picture 5" descr="Diagram, engineering drawing&#10;&#10;Description automatically generated">
            <a:extLst>
              <a:ext uri="{FF2B5EF4-FFF2-40B4-BE49-F238E27FC236}">
                <a16:creationId xmlns:a16="http://schemas.microsoft.com/office/drawing/2014/main" id="{F2387DAB-B58B-21B4-406B-E7C074C1AA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748" y="2133601"/>
            <a:ext cx="3972073" cy="302854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4F7AF06-A1FB-26B2-D703-04BCC2E199D6}"/>
              </a:ext>
            </a:extLst>
          </p:cNvPr>
          <p:cNvSpPr txBox="1"/>
          <p:nvPr/>
        </p:nvSpPr>
        <p:spPr>
          <a:xfrm>
            <a:off x="563880" y="1041773"/>
            <a:ext cx="457635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4000" dirty="0">
                <a:latin typeface="+mj-lt"/>
              </a:rPr>
              <a:t>Cylinders</a:t>
            </a:r>
          </a:p>
        </p:txBody>
      </p:sp>
    </p:spTree>
    <p:extLst>
      <p:ext uri="{BB962C8B-B14F-4D97-AF65-F5344CB8AC3E}">
        <p14:creationId xmlns:p14="http://schemas.microsoft.com/office/powerpoint/2010/main" val="983759029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6954CC9-3E8E-D123-058C-D0B031B53C77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435429" y="2020389"/>
            <a:ext cx="8251371" cy="4105774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Schematic: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Map of hydraulic system using symbols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Allows for a technician to see how the hydraulic flows through a system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58AE708-83E1-DB2B-561B-C26B0D95C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2FA512-F9A0-5681-1934-A5F18D728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31129-1BAF-47A7-8A2C-1D1C66B85694}" type="slidenum">
              <a:rPr lang="en-US" altLang="en-US" smtClean="0"/>
              <a:pPr/>
              <a:t>14</a:t>
            </a:fld>
            <a:endParaRPr lang="en-US" altLang="en-US"/>
          </a:p>
        </p:txBody>
      </p:sp>
      <p:pic>
        <p:nvPicPr>
          <p:cNvPr id="6" name="Picture 5" descr="Diagram, engineering drawing&#10;&#10;Description automatically generated">
            <a:extLst>
              <a:ext uri="{FF2B5EF4-FFF2-40B4-BE49-F238E27FC236}">
                <a16:creationId xmlns:a16="http://schemas.microsoft.com/office/drawing/2014/main" id="{4E2C311F-7FDD-70F0-25C2-00FCCFE7F8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658" y="3763634"/>
            <a:ext cx="3046912" cy="236252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B7877B9-EB04-82A8-2A08-E13DB32E2CC6}"/>
              </a:ext>
            </a:extLst>
          </p:cNvPr>
          <p:cNvSpPr txBox="1"/>
          <p:nvPr/>
        </p:nvSpPr>
        <p:spPr>
          <a:xfrm>
            <a:off x="725533" y="964101"/>
            <a:ext cx="46242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4000" dirty="0">
                <a:latin typeface="+mj-lt"/>
              </a:rPr>
              <a:t>Hydraulic Schematics</a:t>
            </a:r>
          </a:p>
        </p:txBody>
      </p:sp>
    </p:spTree>
    <p:extLst>
      <p:ext uri="{BB962C8B-B14F-4D97-AF65-F5344CB8AC3E}">
        <p14:creationId xmlns:p14="http://schemas.microsoft.com/office/powerpoint/2010/main" val="27001008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0D16EC7-87B3-DE02-9E53-F6B4ED6BA12E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470262" y="2029097"/>
            <a:ext cx="8216537" cy="4097065"/>
          </a:xfrm>
        </p:spPr>
        <p:txBody>
          <a:bodyPr/>
          <a:lstStyle/>
          <a:p>
            <a:pPr marL="914400" lvl="1" indent="-457200">
              <a:buFont typeface="+mj-lt"/>
              <a:buAutoNum type="alphaUcPeriod"/>
            </a:pPr>
            <a:r>
              <a:rPr lang="en-US" dirty="0"/>
              <a:t>Understanding hydraulics takes time</a:t>
            </a:r>
          </a:p>
          <a:p>
            <a:pPr marL="914400" lvl="1" indent="-457200">
              <a:buFont typeface="+mj-lt"/>
              <a:buAutoNum type="alphaUcPeriod"/>
            </a:pPr>
            <a:r>
              <a:rPr lang="en-US" dirty="0"/>
              <a:t>Technicians need to have a vast understanding of a hydraulic system</a:t>
            </a:r>
          </a:p>
          <a:p>
            <a:pPr marL="914400" lvl="1" indent="-457200">
              <a:buFont typeface="+mj-lt"/>
              <a:buAutoNum type="alphaUcPeriod"/>
            </a:pPr>
            <a:r>
              <a:rPr lang="en-US" dirty="0"/>
              <a:t>Hydraulics are a power system of all agriculture tractors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4585A4-2F19-7DFF-B0C2-D755B30F1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23B42C-24FE-7B6D-FE85-711A592EF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31129-1BAF-47A7-8A2C-1D1C66B85694}" type="slidenum">
              <a:rPr lang="en-US" altLang="en-US" smtClean="0"/>
              <a:pPr/>
              <a:t>15</a:t>
            </a:fld>
            <a:endParaRPr lang="en-US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DA98C7-08B5-C5E4-07D2-7BE3DCD16324}"/>
              </a:ext>
            </a:extLst>
          </p:cNvPr>
          <p:cNvSpPr txBox="1"/>
          <p:nvPr/>
        </p:nvSpPr>
        <p:spPr>
          <a:xfrm>
            <a:off x="535578" y="1178225"/>
            <a:ext cx="46242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4000" dirty="0">
                <a:latin typeface="+mj-lt"/>
              </a:rPr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557849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9F0F64-F56A-472A-AACF-83E94550C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B08F700-51C5-4316-BE17-B488DC17F9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In production agriculture, hydraulics have become an integral component to most aspects of modern machinery.  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Below is a foundation list of where hydraulics are used on modern tractors and equipment: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Steering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Hitches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Transmissions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Clutches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Implement control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Brakes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Remotes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47B143-D265-4C82-8EE2-E78D0A36FF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29B9CE-278B-4CA6-B19F-8D3AAD4ECB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255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basics(1)">
            <a:extLst>
              <a:ext uri="{FF2B5EF4-FFF2-40B4-BE49-F238E27FC236}">
                <a16:creationId xmlns:a16="http://schemas.microsoft.com/office/drawing/2014/main" id="{368EC101-CCF7-C228-E6E3-937E9B95B443}"/>
              </a:ext>
            </a:extLst>
          </p:cNvPr>
          <p:cNvPicPr>
            <a:picLocks noGrp="1" noChangeAspect="1" noChangeArrowheads="1"/>
          </p:cNvPicPr>
          <p:nvPr>
            <p:ph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64296" y="2247946"/>
            <a:ext cx="4615407" cy="393094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5061AD2-91C4-E944-F6AF-98B63B7CFB16}"/>
              </a:ext>
            </a:extLst>
          </p:cNvPr>
          <p:cNvSpPr txBox="1">
            <a:spLocks/>
          </p:cNvSpPr>
          <p:nvPr/>
        </p:nvSpPr>
        <p:spPr>
          <a:xfrm>
            <a:off x="628650" y="1015252"/>
            <a:ext cx="7886700" cy="675437"/>
          </a:xfrm>
          <a:prstGeom prst="rect">
            <a:avLst/>
          </a:prstGeom>
        </p:spPr>
        <p:txBody>
          <a:bodyPr vert="horz" lIns="91440" tIns="45720" rIns="91440" bIns="45720" rtlCol="0">
            <a:normAutofit fontScale="97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100" dirty="0"/>
              <a:t>Basic System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05312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3046B5-BF1E-4CDF-811B-797C35B4E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Terms/Acronyms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29C8F1-D0D5-4EF5-B53E-F104A007AF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PSI-Pressure of hydraulic fluid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Measured in Pounds per Square Inch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GPM-Flow of hydraulic fluid</a:t>
            </a:r>
          </a:p>
          <a:p>
            <a:pPr marL="457200" lvl="1" indent="0">
              <a:buNone/>
            </a:pPr>
            <a:r>
              <a:rPr lang="en-US" dirty="0"/>
              <a:t>2. Gallons per Minute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Horsepower-Unit of measurement </a:t>
            </a:r>
          </a:p>
          <a:p>
            <a:pPr marL="457200" lvl="1" indent="0">
              <a:buNone/>
            </a:pPr>
            <a:r>
              <a:rPr lang="en-US" dirty="0"/>
              <a:t>3. Rate of which work is done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Cylinder-Component that converts hydraulic pressure and flow into work or mechanic force.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Pump-Component the creates flow of hydraulic fluid.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Motor-Component the converts hydraulic flow into mechanic motion or torque. 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61726F-D2D6-492E-8AAA-96633906B7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F7562F-884C-4917-A15D-0A27C0E217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8237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13FEC-DD3A-4C88-B7DC-AB2774A22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Hydraulic Systems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024D16-B49F-4E6B-BB51-550809DB23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2 Common systems of a hydraulic system: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Open Center</a:t>
            </a:r>
          </a:p>
          <a:p>
            <a:pPr marL="1371600" lvl="2" indent="-457200">
              <a:buFont typeface="+mj-lt"/>
              <a:buAutoNum type="alphaUcPeriod"/>
            </a:pPr>
            <a:r>
              <a:rPr lang="en-US" dirty="0"/>
              <a:t>Constant flow of fluid through the center of the control valve.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Closed Center</a:t>
            </a:r>
          </a:p>
          <a:p>
            <a:pPr marL="1371600" lvl="2" indent="-457200">
              <a:buFont typeface="+mj-lt"/>
              <a:buAutoNum type="alphaUcPeriod" startAt="2"/>
            </a:pPr>
            <a:r>
              <a:rPr lang="en-US" dirty="0"/>
              <a:t>Pump can slow or stop hydraulic flow based on needs of equipment.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E90FFD-E1B0-4FCD-920B-6CA28CA92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E8C534-B62E-45F7-A756-E11B5AF56F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2846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valves (14)">
            <a:extLst>
              <a:ext uri="{FF2B5EF4-FFF2-40B4-BE49-F238E27FC236}">
                <a16:creationId xmlns:a16="http://schemas.microsoft.com/office/drawing/2014/main" id="{49FEDD47-F5ED-1472-FA2C-F953FEDDC37E}"/>
              </a:ext>
            </a:extLst>
          </p:cNvPr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" r="2733" b="4729"/>
          <a:stretch>
            <a:fillRect/>
          </a:stretch>
        </p:blipFill>
        <p:spPr>
          <a:xfrm>
            <a:off x="2076643" y="2398989"/>
            <a:ext cx="4990714" cy="355155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EC12CA44-BAEE-41E5-A2E7-3BC7281683CE}"/>
              </a:ext>
            </a:extLst>
          </p:cNvPr>
          <p:cNvSpPr txBox="1">
            <a:spLocks/>
          </p:cNvSpPr>
          <p:nvPr/>
        </p:nvSpPr>
        <p:spPr>
          <a:xfrm>
            <a:off x="628650" y="1224257"/>
            <a:ext cx="7886700" cy="675437"/>
          </a:xfrm>
          <a:prstGeom prst="rect">
            <a:avLst/>
          </a:prstGeom>
        </p:spPr>
        <p:txBody>
          <a:bodyPr vert="horz" lIns="91440" tIns="45720" rIns="91440" bIns="45720" rtlCol="0">
            <a:normAutofit fontScale="97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dirty="0">
                <a:latin typeface="+mj-lt"/>
              </a:rPr>
              <a:t>Hydraulic Spool Valves</a:t>
            </a:r>
          </a:p>
        </p:txBody>
      </p:sp>
    </p:spTree>
    <p:extLst>
      <p:ext uri="{BB962C8B-B14F-4D97-AF65-F5344CB8AC3E}">
        <p14:creationId xmlns:p14="http://schemas.microsoft.com/office/powerpoint/2010/main" val="127947155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valves (2)">
            <a:extLst>
              <a:ext uri="{FF2B5EF4-FFF2-40B4-BE49-F238E27FC236}">
                <a16:creationId xmlns:a16="http://schemas.microsoft.com/office/drawing/2014/main" id="{B6608D78-0266-08D1-0DA8-05E702B27D99}"/>
              </a:ext>
            </a:extLst>
          </p:cNvPr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"/>
          <a:stretch>
            <a:fillRect/>
          </a:stretch>
        </p:blipFill>
        <p:spPr>
          <a:xfrm>
            <a:off x="2560320" y="2659407"/>
            <a:ext cx="4376238" cy="346675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070B89-0BBE-9E6D-3D21-60D3860DE25F}"/>
              </a:ext>
            </a:extLst>
          </p:cNvPr>
          <p:cNvSpPr txBox="1">
            <a:spLocks/>
          </p:cNvSpPr>
          <p:nvPr/>
        </p:nvSpPr>
        <p:spPr>
          <a:xfrm>
            <a:off x="628649" y="1084921"/>
            <a:ext cx="7886700" cy="6754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dirty="0">
                <a:latin typeface="+mj-lt"/>
              </a:rPr>
              <a:t>Comparing Hydraulic Systems-Open Center</a:t>
            </a:r>
          </a:p>
        </p:txBody>
      </p:sp>
    </p:spTree>
    <p:extLst>
      <p:ext uri="{BB962C8B-B14F-4D97-AF65-F5344CB8AC3E}">
        <p14:creationId xmlns:p14="http://schemas.microsoft.com/office/powerpoint/2010/main" val="63442018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valves (3)">
            <a:extLst>
              <a:ext uri="{FF2B5EF4-FFF2-40B4-BE49-F238E27FC236}">
                <a16:creationId xmlns:a16="http://schemas.microsoft.com/office/drawing/2014/main" id="{2AB67761-44FA-61EE-ACA0-DE6D27CF3080}"/>
              </a:ext>
            </a:extLst>
          </p:cNvPr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" r="2733"/>
          <a:stretch>
            <a:fillRect/>
          </a:stretch>
        </p:blipFill>
        <p:spPr>
          <a:xfrm>
            <a:off x="2293893" y="2644273"/>
            <a:ext cx="4556214" cy="371388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A1E38E6-7986-7BC1-2D99-A98597609A82}"/>
              </a:ext>
            </a:extLst>
          </p:cNvPr>
          <p:cNvSpPr txBox="1"/>
          <p:nvPr/>
        </p:nvSpPr>
        <p:spPr>
          <a:xfrm>
            <a:off x="400594" y="1156454"/>
            <a:ext cx="775062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3600" dirty="0">
                <a:latin typeface="+mj-lt"/>
              </a:rPr>
              <a:t>Comparing Hydraulic Systems-Closed Center</a:t>
            </a:r>
          </a:p>
        </p:txBody>
      </p:sp>
    </p:spTree>
    <p:extLst>
      <p:ext uri="{BB962C8B-B14F-4D97-AF65-F5344CB8AC3E}">
        <p14:creationId xmlns:p14="http://schemas.microsoft.com/office/powerpoint/2010/main" val="94765513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3A57E-1098-4F16-913D-E2371A480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Pump vs. Motor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3A0CB8-2DFA-4163-BBDE-DA19291E61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D0C421-C82B-4FFA-8EB0-CDDD7B7E6F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9</a:t>
            </a:fld>
            <a:endParaRPr lang="en-US"/>
          </a:p>
        </p:txBody>
      </p:sp>
      <p:pic>
        <p:nvPicPr>
          <p:cNvPr id="6" name="Picture 4" descr="motors">
            <a:extLst>
              <a:ext uri="{FF2B5EF4-FFF2-40B4-BE49-F238E27FC236}">
                <a16:creationId xmlns:a16="http://schemas.microsoft.com/office/drawing/2014/main" id="{B425AB2F-5BA0-A803-6BAD-ADE7B78ABFA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" t="7092" r="2733"/>
          <a:stretch>
            <a:fillRect/>
          </a:stretch>
        </p:blipFill>
        <p:spPr>
          <a:xfrm>
            <a:off x="1698841" y="1825625"/>
            <a:ext cx="5746318" cy="43513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5952184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 2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2</Template>
  <TotalTime>320</TotalTime>
  <Words>391</Words>
  <Application>Microsoft Office PowerPoint</Application>
  <PresentationFormat>On-screen Show (4:3)</PresentationFormat>
  <Paragraphs>76</Paragraphs>
  <Slides>15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Template 2</vt:lpstr>
      <vt:lpstr>Machinery Skills</vt:lpstr>
      <vt:lpstr>Introduction</vt:lpstr>
      <vt:lpstr>PowerPoint Presentation</vt:lpstr>
      <vt:lpstr>Terms/Acronyms</vt:lpstr>
      <vt:lpstr>Hydraulic Systems</vt:lpstr>
      <vt:lpstr>PowerPoint Presentation</vt:lpstr>
      <vt:lpstr>PowerPoint Presentation</vt:lpstr>
      <vt:lpstr>PowerPoint Presentation</vt:lpstr>
      <vt:lpstr>Pump vs. Motor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Michael Spiess</dc:creator>
  <cp:lastModifiedBy>John Williams</cp:lastModifiedBy>
  <cp:revision>17</cp:revision>
  <dcterms:created xsi:type="dcterms:W3CDTF">2022-03-25T18:02:55Z</dcterms:created>
  <dcterms:modified xsi:type="dcterms:W3CDTF">2022-10-12T09:19:48Z</dcterms:modified>
</cp:coreProperties>
</file>