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99" r:id="rId2"/>
    <p:sldId id="300" r:id="rId3"/>
    <p:sldId id="318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9" r:id="rId14"/>
    <p:sldId id="320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247" autoAdjust="0"/>
  </p:normalViewPr>
  <p:slideViewPr>
    <p:cSldViewPr snapToGrid="0">
      <p:cViewPr varScale="1">
        <p:scale>
          <a:sx n="87" d="100"/>
          <a:sy n="87" d="100"/>
        </p:scale>
        <p:origin x="125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CA1D3-F495-4EA8-B0B2-FF6303B21683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B3297-3172-4D21-AB8A-5C4EC4EA8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1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6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1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4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6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5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Lesson 8.1</a:t>
            </a:r>
            <a:endParaRPr lang="en-US" dirty="0"/>
          </a:p>
          <a:p>
            <a:r>
              <a:rPr lang="en-US" dirty="0"/>
              <a:t>Sprayers and Calibration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684B7-EEC5-4726-9732-78100D6A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Plumbing Design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3764" y="1825625"/>
            <a:ext cx="6596472" cy="435133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720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Spray Nozzles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Spray pattern effect of worn tips</a:t>
            </a:r>
          </a:p>
          <a:p>
            <a:pPr marL="457200" lvl="1" indent="0">
              <a:buNone/>
            </a:pPr>
            <a:r>
              <a:rPr lang="en-US" dirty="0"/>
              <a:t>1. Left – New tips: Coverage Variance 6%</a:t>
            </a:r>
          </a:p>
          <a:p>
            <a:pPr marL="457200" lvl="1" indent="0">
              <a:buNone/>
            </a:pPr>
            <a:r>
              <a:rPr lang="en-US" dirty="0"/>
              <a:t>2. Center – Worn tips: Coverage Variance 35%</a:t>
            </a:r>
          </a:p>
          <a:p>
            <a:pPr marL="457200" lvl="1" indent="0">
              <a:buNone/>
            </a:pPr>
            <a:r>
              <a:rPr lang="en-US" dirty="0"/>
              <a:t>3. Right – Damaged tips: Coverage Variance 57%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1052" y="3447402"/>
            <a:ext cx="7877773" cy="286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57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Spray Nozzles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Spray Coverage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93" y="2462496"/>
            <a:ext cx="2969009" cy="25056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502" y="1352970"/>
            <a:ext cx="5153929" cy="457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457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Nozzle Selection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13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Select a nozzle that applies 20 GPA at 5MPH with a medium droplet size.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What pressure?</a:t>
            </a:r>
          </a:p>
          <a:p>
            <a:pPr marL="457200" lvl="1" indent="0">
              <a:buNone/>
            </a:pPr>
            <a:r>
              <a:rPr lang="en-US" dirty="0"/>
              <a:t>1. See Tee Jet table on next slide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4551" y="2736965"/>
            <a:ext cx="3164098" cy="321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14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Nozzle Selection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14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9404" y="1252493"/>
            <a:ext cx="4540349" cy="498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891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Question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15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Doubling the nozzle pressure will: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Double the nozzle flow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Increase the nozzle flow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Decrease the nozzle flow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Not affect the nozzle flow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Both A &amp; 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229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Relationship of Flow and Pressure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16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744566"/>
            <a:ext cx="3817620" cy="134721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8650" y="196038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2800" kern="0" dirty="0">
                <a:solidFill>
                  <a:srgbClr val="000000"/>
                </a:solidFill>
                <a:latin typeface="Arial"/>
              </a:rPr>
              <a:t>For example a nozzle with an output of </a:t>
            </a:r>
            <a:br>
              <a:rPr lang="en-US" sz="2800" kern="0" dirty="0">
                <a:solidFill>
                  <a:srgbClr val="000000"/>
                </a:solidFill>
                <a:latin typeface="Arial"/>
              </a:rPr>
            </a:br>
            <a:r>
              <a:rPr lang="en-US" sz="2800" kern="0" dirty="0">
                <a:solidFill>
                  <a:srgbClr val="000000"/>
                </a:solidFill>
                <a:latin typeface="Arial"/>
              </a:rPr>
              <a:t>.1 GPM @ 10 psi</a:t>
            </a:r>
            <a:br>
              <a:rPr lang="en-US" sz="2800" kern="0" dirty="0">
                <a:solidFill>
                  <a:srgbClr val="000000"/>
                </a:solidFill>
                <a:latin typeface="Arial"/>
              </a:rPr>
            </a:br>
            <a:r>
              <a:rPr lang="en-US" sz="2800" kern="0" dirty="0">
                <a:solidFill>
                  <a:srgbClr val="000000"/>
                </a:solidFill>
                <a:latin typeface="Arial"/>
              </a:rPr>
              <a:t>will output</a:t>
            </a:r>
            <a:br>
              <a:rPr lang="en-US" sz="2800" kern="0" dirty="0">
                <a:solidFill>
                  <a:srgbClr val="000000"/>
                </a:solidFill>
                <a:latin typeface="Arial"/>
              </a:rPr>
            </a:br>
            <a:r>
              <a:rPr lang="en-US" sz="2800" kern="0" dirty="0">
                <a:solidFill>
                  <a:srgbClr val="000000"/>
                </a:solidFill>
                <a:latin typeface="Arial"/>
              </a:rPr>
              <a:t>.2 GPM @ 40 psi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214" y="4417552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510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Calibration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17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Sprayers need to be calibrated to insure correct amount of chemical or product is applied.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Active ingredient vs. spray quantity</a:t>
            </a:r>
          </a:p>
          <a:p>
            <a:pPr marL="457200" lvl="1" indent="0">
              <a:buNone/>
            </a:pPr>
            <a:r>
              <a:rPr lang="en-US" dirty="0"/>
              <a:t>1. Prescription is given in active ingredient</a:t>
            </a:r>
          </a:p>
          <a:p>
            <a:pPr marL="457200" lvl="1" indent="0">
              <a:buNone/>
            </a:pPr>
            <a:r>
              <a:rPr lang="en-US" dirty="0"/>
              <a:t>2. Ex. gallons/ac or pounds/acre or ounces/acre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976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Calibration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18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Factors</a:t>
            </a:r>
          </a:p>
          <a:p>
            <a:pPr marL="457200" lvl="1" indent="0">
              <a:buNone/>
            </a:pPr>
            <a:r>
              <a:rPr lang="en-US" dirty="0"/>
              <a:t>1. Spray Rate (gallon/min)</a:t>
            </a:r>
          </a:p>
          <a:p>
            <a:pPr marL="457200" lvl="1" indent="0">
              <a:buNone/>
            </a:pPr>
            <a:r>
              <a:rPr lang="en-US" dirty="0"/>
              <a:t>2. Sprayer Width</a:t>
            </a:r>
          </a:p>
          <a:p>
            <a:pPr marL="457200" lvl="1" indent="0">
              <a:buNone/>
            </a:pPr>
            <a:r>
              <a:rPr lang="en-US" dirty="0"/>
              <a:t>3. Speed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Width is fixed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Rate is controlled by nozzle &amp; pressure and can be considered fixed for a given application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Speed controlled by operator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26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Needed Calibration Formulas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19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46" y="2024840"/>
            <a:ext cx="7377015" cy="3945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10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9F0F64-F56A-472A-AACF-83E94550C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Question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08F700-51C5-4316-BE17-B488DC17F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a sprayer like the one pictured the Gallons per Acre applied is effected by the: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Ground speed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Nozzle size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Boom width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Pressure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All of the above</a:t>
            </a:r>
          </a:p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7B143-D265-4C82-8EE2-E78D0A36F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29B9CE-278B-4CA6-B19F-8D3AAD4EC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819268"/>
            <a:ext cx="3828620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55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Active Ingredient vs. Spray Amount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20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Sprayer is calibrated by total spray amount (ex. 20 gal/acre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Chemical is added to water at a prescribed rate per acre.</a:t>
            </a:r>
          </a:p>
          <a:p>
            <a:pPr marL="457200" lvl="1" indent="0">
              <a:buNone/>
            </a:pPr>
            <a:r>
              <a:rPr lang="en-US" dirty="0"/>
              <a:t>1. Ex.  32 </a:t>
            </a:r>
            <a:r>
              <a:rPr lang="en-US" dirty="0" err="1"/>
              <a:t>oz</a:t>
            </a:r>
            <a:r>
              <a:rPr lang="en-US" dirty="0"/>
              <a:t> of chemical per acre applied in 25 GPA of spray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4594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Sample Problems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Tank contains 500 gallons to be applied at 35 GPA.  How much chemical is added at 40 </a:t>
            </a:r>
            <a:r>
              <a:rPr lang="en-US" dirty="0" err="1"/>
              <a:t>oz</a:t>
            </a:r>
            <a:r>
              <a:rPr lang="en-US" dirty="0"/>
              <a:t> per Acre?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Sprayer will operate at 4 MPH determine the GPM if the sprayer width is 50’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075" y="4352584"/>
            <a:ext cx="7181850" cy="182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1610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Sample Problems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  <a:defRPr/>
            </a:pPr>
            <a:r>
              <a:rPr lang="en-US" dirty="0"/>
              <a:t>A boom sprayer has a 300 gallon tank and is calibrated at 25 gallons per acre. A 12 acre field is to be sprayed with X, Y and Z pesticides. How much of each pesticide would be used to make one tank full of mix? The pesticide application rates from the labels are: </a:t>
            </a:r>
          </a:p>
          <a:p>
            <a:pPr marL="0" indent="0">
              <a:buFontTx/>
              <a:buNone/>
              <a:defRPr/>
            </a:pPr>
            <a:r>
              <a:rPr lang="en-US" dirty="0"/>
              <a:t>              X = 1 pint/acre </a:t>
            </a:r>
            <a:br>
              <a:rPr lang="en-US" dirty="0"/>
            </a:br>
            <a:r>
              <a:rPr lang="en-US" dirty="0"/>
              <a:t>              Y = 1.5 pounds/acre </a:t>
            </a:r>
            <a:br>
              <a:rPr lang="en-US" dirty="0"/>
            </a:br>
            <a:r>
              <a:rPr lang="en-US" dirty="0"/>
              <a:t>               Z = 2 ounces/acre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6121" y="3853549"/>
            <a:ext cx="1515751" cy="2323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31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9F0F64-F56A-472A-AACF-83E94550C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Common Types of Sprayers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08F700-51C5-4316-BE17-B488DC17F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Boom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1. Used for row crops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2. Self-propelled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3. Towed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4. Tractor mounted (3 point or other attachment)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5. Implement mounted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Air-blast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1. Orchards and vineyards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2. Varying designs for direction of the spray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Aerial (fixed wing and helicopter)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1. High volume</a:t>
            </a:r>
          </a:p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7B143-D265-4C82-8EE2-E78D0A36F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29B9CE-278B-4CA6-B19F-8D3AAD4EC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4774" y="3815766"/>
            <a:ext cx="2579331" cy="18155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796" y="1636341"/>
            <a:ext cx="2237791" cy="167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246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46B5-BF1E-4CDF-811B-797C35B4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Basic Sprayer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9C8F1-D0D5-4EF5-B53E-F104A007A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Tank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Screen Filter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Pump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Hoses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Pressure Regulator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Pressure Gauge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Valves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Boom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Nozzles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61726F-D2D6-492E-8AAA-96633906B7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7562F-884C-4917-A15D-0A27C0E21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6261" y="2619192"/>
            <a:ext cx="5327780" cy="276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23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Tank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24D16-B49F-4E6B-BB51-550809DB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Holds the mixed (chemicals &amp; water)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Plastic or Stainless Steel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Large opening for easy mixing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May include mixing jets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Bottom outlet to pump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Inlet for return flow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894" y="3570441"/>
            <a:ext cx="2719052" cy="167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84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Sprayer Components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Strainer &amp; Screens</a:t>
            </a:r>
          </a:p>
          <a:p>
            <a:pPr marL="457200" lvl="1" indent="0">
              <a:buNone/>
            </a:pPr>
            <a:r>
              <a:rPr lang="en-US" dirty="0"/>
              <a:t>1. Prevents wear to the pump</a:t>
            </a:r>
          </a:p>
          <a:p>
            <a:pPr marL="457200" lvl="1" indent="0">
              <a:buNone/>
            </a:pPr>
            <a:r>
              <a:rPr lang="en-US" dirty="0"/>
              <a:t>2. Prevents nozzle clogging</a:t>
            </a:r>
          </a:p>
          <a:p>
            <a:pPr marL="457200" lvl="1" indent="0">
              <a:buNone/>
            </a:pPr>
            <a:r>
              <a:rPr lang="en-US" dirty="0"/>
              <a:t>3. Mounted on tank or inline</a:t>
            </a:r>
          </a:p>
          <a:p>
            <a:pPr marL="457200" lvl="1" indent="0">
              <a:buNone/>
            </a:pPr>
            <a:r>
              <a:rPr lang="en-US" dirty="0"/>
              <a:t>4. Nozzle strainers are mounted on each nozzle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Pressure relief valves</a:t>
            </a:r>
          </a:p>
          <a:p>
            <a:pPr marL="457200" lvl="1" indent="0">
              <a:buNone/>
            </a:pPr>
            <a:r>
              <a:rPr lang="en-US" dirty="0"/>
              <a:t>1. Adjustable spring loaded valve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 descr="122pp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4641" y="1352970"/>
            <a:ext cx="1608138" cy="218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5653" y="3998099"/>
            <a:ext cx="1143438" cy="217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52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Valves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Used to control flow to specific sections of nozzles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Manual ball valves or electrical operated valves-  Like your automatic sprinkler system in your yard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52" y="3639434"/>
            <a:ext cx="2389906" cy="26049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1959" y="3513008"/>
            <a:ext cx="3481531" cy="273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18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Nozzles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24D16-B49F-4E6B-BB51-550809DB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Distributes the spray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Controls droplet size, decrease as pressure increases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Controls flow as a function of pressure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Picture below depicts spray patterns that are nozzle specific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8637" y="4501231"/>
            <a:ext cx="6600854" cy="18244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9911" y="1690689"/>
            <a:ext cx="1950778" cy="195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33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Boom Assembly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24D16-B49F-4E6B-BB51-550809DB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Nozzle Assembly</a:t>
            </a:r>
          </a:p>
          <a:p>
            <a:pPr marL="457200" lvl="1" indent="0">
              <a:buNone/>
            </a:pPr>
            <a:r>
              <a:rPr lang="en-US" dirty="0"/>
              <a:t>1. Holds nozzle secure as it emits spray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Breakaway Hinge</a:t>
            </a:r>
          </a:p>
          <a:p>
            <a:pPr marL="457200" lvl="1" indent="0">
              <a:buNone/>
            </a:pPr>
            <a:r>
              <a:rPr lang="en-US" dirty="0"/>
              <a:t>1. Allows the section of boom to bend to reduce further damage if it hits something like a pole or tree.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Boom Arms</a:t>
            </a:r>
          </a:p>
          <a:p>
            <a:pPr marL="457200" lvl="1" indent="0">
              <a:buNone/>
            </a:pPr>
            <a:r>
              <a:rPr lang="en-US" dirty="0"/>
              <a:t>1. Steel structure that supports hoses and nozzles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253" y="1314673"/>
            <a:ext cx="951171" cy="1885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7259" y="3497742"/>
            <a:ext cx="1834998" cy="24402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9061" y="4831190"/>
            <a:ext cx="2997725" cy="1497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634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2</Template>
  <TotalTime>281</TotalTime>
  <Words>746</Words>
  <Application>Microsoft Office PowerPoint</Application>
  <PresentationFormat>On-screen Show (4:3)</PresentationFormat>
  <Paragraphs>154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Template 2</vt:lpstr>
      <vt:lpstr>Machinery Skills</vt:lpstr>
      <vt:lpstr>Question</vt:lpstr>
      <vt:lpstr>Common Types of Sprayers</vt:lpstr>
      <vt:lpstr>Basic Sprayer Components</vt:lpstr>
      <vt:lpstr>Tank</vt:lpstr>
      <vt:lpstr>Sprayer Components </vt:lpstr>
      <vt:lpstr>Valves</vt:lpstr>
      <vt:lpstr>Nozzles</vt:lpstr>
      <vt:lpstr>Boom Assembly</vt:lpstr>
      <vt:lpstr>Plumbing Design</vt:lpstr>
      <vt:lpstr>Spray Nozzles</vt:lpstr>
      <vt:lpstr>Spray Nozzles</vt:lpstr>
      <vt:lpstr>Nozzle Selection</vt:lpstr>
      <vt:lpstr>Nozzle Selection</vt:lpstr>
      <vt:lpstr>Question</vt:lpstr>
      <vt:lpstr>Relationship of Flow and Pressure</vt:lpstr>
      <vt:lpstr>Calibration</vt:lpstr>
      <vt:lpstr>Calibration</vt:lpstr>
      <vt:lpstr>Needed Calibration Formulas</vt:lpstr>
      <vt:lpstr>Active Ingredient vs. Spray Amount</vt:lpstr>
      <vt:lpstr>Sample Problems</vt:lpstr>
      <vt:lpstr>Sample Problems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Michael Spiess</dc:creator>
  <cp:lastModifiedBy>Michael Spiess</cp:lastModifiedBy>
  <cp:revision>24</cp:revision>
  <dcterms:created xsi:type="dcterms:W3CDTF">2022-03-25T18:02:55Z</dcterms:created>
  <dcterms:modified xsi:type="dcterms:W3CDTF">2022-10-12T13:05:20Z</dcterms:modified>
</cp:coreProperties>
</file>