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64" r:id="rId5"/>
    <p:sldId id="263" r:id="rId6"/>
    <p:sldId id="262" r:id="rId7"/>
    <p:sldId id="261" r:id="rId8"/>
    <p:sldId id="260" r:id="rId9"/>
    <p:sldId id="259" r:id="rId10"/>
    <p:sldId id="265" r:id="rId11"/>
    <p:sldId id="266" r:id="rId12"/>
    <p:sldId id="267" r:id="rId13"/>
    <p:sldId id="268" r:id="rId14"/>
    <p:sldId id="269" r:id="rId15"/>
    <p:sldId id="270" r:id="rId16"/>
    <p:sldId id="271" r:id="rId17"/>
    <p:sldId id="272" r:id="rId18"/>
    <p:sldId id="273" r:id="rId19"/>
    <p:sldId id="274"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6" autoAdjust="0"/>
    <p:restoredTop sz="94660"/>
  </p:normalViewPr>
  <p:slideViewPr>
    <p:cSldViewPr snapToGrid="0">
      <p:cViewPr varScale="1">
        <p:scale>
          <a:sx n="67" d="100"/>
          <a:sy n="67" d="100"/>
        </p:scale>
        <p:origin x="604"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DF41607-021C-4D77-A120-015CBE040E7E}" type="datetimeFigureOut">
              <a:rPr lang="en-US" smtClean="0"/>
              <a:t>10/12/2022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FD458C-94F6-4DEC-8B9A-64AF79EDFA8F}" type="slidenum">
              <a:rPr lang="en-US" smtClean="0"/>
              <a:t>‹#›</a:t>
            </a:fld>
            <a:endParaRPr lang="en-US"/>
          </a:p>
        </p:txBody>
      </p:sp>
    </p:spTree>
    <p:extLst>
      <p:ext uri="{BB962C8B-B14F-4D97-AF65-F5344CB8AC3E}">
        <p14:creationId xmlns:p14="http://schemas.microsoft.com/office/powerpoint/2010/main" val="3050966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DF41607-021C-4D77-A120-015CBE040E7E}" type="datetimeFigureOut">
              <a:rPr lang="en-US" smtClean="0"/>
              <a:t>10/12/2022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FD458C-94F6-4DEC-8B9A-64AF79EDFA8F}" type="slidenum">
              <a:rPr lang="en-US" smtClean="0"/>
              <a:t>‹#›</a:t>
            </a:fld>
            <a:endParaRPr lang="en-US"/>
          </a:p>
        </p:txBody>
      </p:sp>
    </p:spTree>
    <p:extLst>
      <p:ext uri="{BB962C8B-B14F-4D97-AF65-F5344CB8AC3E}">
        <p14:creationId xmlns:p14="http://schemas.microsoft.com/office/powerpoint/2010/main" val="8574958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DF41607-021C-4D77-A120-015CBE040E7E}" type="datetimeFigureOut">
              <a:rPr lang="en-US" smtClean="0"/>
              <a:t>10/12/2022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FD458C-94F6-4DEC-8B9A-64AF79EDFA8F}" type="slidenum">
              <a:rPr lang="en-US" smtClean="0"/>
              <a:t>‹#›</a:t>
            </a:fld>
            <a:endParaRPr lang="en-US"/>
          </a:p>
        </p:txBody>
      </p:sp>
    </p:spTree>
    <p:extLst>
      <p:ext uri="{BB962C8B-B14F-4D97-AF65-F5344CB8AC3E}">
        <p14:creationId xmlns:p14="http://schemas.microsoft.com/office/powerpoint/2010/main" val="35117781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DF41607-021C-4D77-A120-015CBE040E7E}" type="datetimeFigureOut">
              <a:rPr lang="en-US" smtClean="0"/>
              <a:t>10/12/2022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FD458C-94F6-4DEC-8B9A-64AF79EDFA8F}" type="slidenum">
              <a:rPr lang="en-US" smtClean="0"/>
              <a:t>‹#›</a:t>
            </a:fld>
            <a:endParaRPr lang="en-US"/>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992579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DF41607-021C-4D77-A120-015CBE040E7E}" type="datetimeFigureOut">
              <a:rPr lang="en-US" smtClean="0"/>
              <a:t>10/12/2022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FD458C-94F6-4DEC-8B9A-64AF79EDFA8F}" type="slidenum">
              <a:rPr lang="en-US" smtClean="0"/>
              <a:t>‹#›</a:t>
            </a:fld>
            <a:endParaRPr lang="en-US"/>
          </a:p>
        </p:txBody>
      </p:sp>
    </p:spTree>
    <p:extLst>
      <p:ext uri="{BB962C8B-B14F-4D97-AF65-F5344CB8AC3E}">
        <p14:creationId xmlns:p14="http://schemas.microsoft.com/office/powerpoint/2010/main" val="29773719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9DF41607-021C-4D77-A120-015CBE040E7E}" type="datetimeFigureOut">
              <a:rPr lang="en-US" smtClean="0"/>
              <a:t>10/12/2022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FFD458C-94F6-4DEC-8B9A-64AF79EDFA8F}" type="slidenum">
              <a:rPr lang="en-US" smtClean="0"/>
              <a:t>‹#›</a:t>
            </a:fld>
            <a:endParaRPr lang="en-US"/>
          </a:p>
        </p:txBody>
      </p:sp>
    </p:spTree>
    <p:extLst>
      <p:ext uri="{BB962C8B-B14F-4D97-AF65-F5344CB8AC3E}">
        <p14:creationId xmlns:p14="http://schemas.microsoft.com/office/powerpoint/2010/main" val="4197307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9DF41607-021C-4D77-A120-015CBE040E7E}" type="datetimeFigureOut">
              <a:rPr lang="en-US" smtClean="0"/>
              <a:t>10/12/2022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FFD458C-94F6-4DEC-8B9A-64AF79EDFA8F}" type="slidenum">
              <a:rPr lang="en-US" smtClean="0"/>
              <a:t>‹#›</a:t>
            </a:fld>
            <a:endParaRPr lang="en-US"/>
          </a:p>
        </p:txBody>
      </p:sp>
    </p:spTree>
    <p:extLst>
      <p:ext uri="{BB962C8B-B14F-4D97-AF65-F5344CB8AC3E}">
        <p14:creationId xmlns:p14="http://schemas.microsoft.com/office/powerpoint/2010/main" val="26783719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F41607-021C-4D77-A120-015CBE040E7E}" type="datetimeFigureOut">
              <a:rPr lang="en-US" smtClean="0"/>
              <a:t>10/12/2022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FD458C-94F6-4DEC-8B9A-64AF79EDFA8F}" type="slidenum">
              <a:rPr lang="en-US" smtClean="0"/>
              <a:t>‹#›</a:t>
            </a:fld>
            <a:endParaRPr lang="en-US"/>
          </a:p>
        </p:txBody>
      </p:sp>
    </p:spTree>
    <p:extLst>
      <p:ext uri="{BB962C8B-B14F-4D97-AF65-F5344CB8AC3E}">
        <p14:creationId xmlns:p14="http://schemas.microsoft.com/office/powerpoint/2010/main" val="869219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F41607-021C-4D77-A120-015CBE040E7E}" type="datetimeFigureOut">
              <a:rPr lang="en-US" smtClean="0"/>
              <a:t>10/12/2022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FD458C-94F6-4DEC-8B9A-64AF79EDFA8F}" type="slidenum">
              <a:rPr lang="en-US" smtClean="0"/>
              <a:t>‹#›</a:t>
            </a:fld>
            <a:endParaRPr lang="en-US"/>
          </a:p>
        </p:txBody>
      </p:sp>
    </p:spTree>
    <p:extLst>
      <p:ext uri="{BB962C8B-B14F-4D97-AF65-F5344CB8AC3E}">
        <p14:creationId xmlns:p14="http://schemas.microsoft.com/office/powerpoint/2010/main" val="15231671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F41607-021C-4D77-A120-015CBE040E7E}" type="datetimeFigureOut">
              <a:rPr lang="en-US" smtClean="0"/>
              <a:t>10/12/2022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FD458C-94F6-4DEC-8B9A-64AF79EDFA8F}" type="slidenum">
              <a:rPr lang="en-US" smtClean="0"/>
              <a:t>‹#›</a:t>
            </a:fld>
            <a:endParaRPr lang="en-US"/>
          </a:p>
        </p:txBody>
      </p:sp>
    </p:spTree>
    <p:extLst>
      <p:ext uri="{BB962C8B-B14F-4D97-AF65-F5344CB8AC3E}">
        <p14:creationId xmlns:p14="http://schemas.microsoft.com/office/powerpoint/2010/main" val="14117993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F41607-021C-4D77-A120-015CBE040E7E}" type="datetimeFigureOut">
              <a:rPr lang="en-US" smtClean="0"/>
              <a:t>10/12/2022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FD458C-94F6-4DEC-8B9A-64AF79EDFA8F}" type="slidenum">
              <a:rPr lang="en-US" smtClean="0"/>
              <a:t>‹#›</a:t>
            </a:fld>
            <a:endParaRPr lang="en-US"/>
          </a:p>
        </p:txBody>
      </p:sp>
    </p:spTree>
    <p:extLst>
      <p:ext uri="{BB962C8B-B14F-4D97-AF65-F5344CB8AC3E}">
        <p14:creationId xmlns:p14="http://schemas.microsoft.com/office/powerpoint/2010/main" val="3613136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F41607-021C-4D77-A120-015CBE040E7E}" type="datetimeFigureOut">
              <a:rPr lang="en-US" smtClean="0"/>
              <a:t>10/12/2022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FD458C-94F6-4DEC-8B9A-64AF79EDFA8F}" type="slidenum">
              <a:rPr lang="en-US" smtClean="0"/>
              <a:t>‹#›</a:t>
            </a:fld>
            <a:endParaRPr lang="en-US"/>
          </a:p>
        </p:txBody>
      </p:sp>
    </p:spTree>
    <p:extLst>
      <p:ext uri="{BB962C8B-B14F-4D97-AF65-F5344CB8AC3E}">
        <p14:creationId xmlns:p14="http://schemas.microsoft.com/office/powerpoint/2010/main" val="19390694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F41607-021C-4D77-A120-015CBE040E7E}" type="datetimeFigureOut">
              <a:rPr lang="en-US" smtClean="0"/>
              <a:t>10/12/2022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FFD458C-94F6-4DEC-8B9A-64AF79EDFA8F}" type="slidenum">
              <a:rPr lang="en-US" smtClean="0"/>
              <a:t>‹#›</a:t>
            </a:fld>
            <a:endParaRPr lang="en-US"/>
          </a:p>
        </p:txBody>
      </p:sp>
    </p:spTree>
    <p:extLst>
      <p:ext uri="{BB962C8B-B14F-4D97-AF65-F5344CB8AC3E}">
        <p14:creationId xmlns:p14="http://schemas.microsoft.com/office/powerpoint/2010/main" val="7986555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F41607-021C-4D77-A120-015CBE040E7E}" type="datetimeFigureOut">
              <a:rPr lang="en-US" smtClean="0"/>
              <a:t>10/12/2022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FFD458C-94F6-4DEC-8B9A-64AF79EDFA8F}" type="slidenum">
              <a:rPr lang="en-US" smtClean="0"/>
              <a:t>‹#›</a:t>
            </a:fld>
            <a:endParaRPr lang="en-US"/>
          </a:p>
        </p:txBody>
      </p:sp>
    </p:spTree>
    <p:extLst>
      <p:ext uri="{BB962C8B-B14F-4D97-AF65-F5344CB8AC3E}">
        <p14:creationId xmlns:p14="http://schemas.microsoft.com/office/powerpoint/2010/main" val="3228881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9DF41607-021C-4D77-A120-015CBE040E7E}" type="datetimeFigureOut">
              <a:rPr lang="en-US" smtClean="0"/>
              <a:t>10/12/2022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FFD458C-94F6-4DEC-8B9A-64AF79EDFA8F}" type="slidenum">
              <a:rPr lang="en-US" smtClean="0"/>
              <a:t>‹#›</a:t>
            </a:fld>
            <a:endParaRPr lang="en-US"/>
          </a:p>
        </p:txBody>
      </p:sp>
    </p:spTree>
    <p:extLst>
      <p:ext uri="{BB962C8B-B14F-4D97-AF65-F5344CB8AC3E}">
        <p14:creationId xmlns:p14="http://schemas.microsoft.com/office/powerpoint/2010/main" val="38211391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DF41607-021C-4D77-A120-015CBE040E7E}" type="datetimeFigureOut">
              <a:rPr lang="en-US" smtClean="0"/>
              <a:t>10/12/2022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FD458C-94F6-4DEC-8B9A-64AF79EDFA8F}" type="slidenum">
              <a:rPr lang="en-US" smtClean="0"/>
              <a:t>‹#›</a:t>
            </a:fld>
            <a:endParaRPr lang="en-US"/>
          </a:p>
        </p:txBody>
      </p:sp>
    </p:spTree>
    <p:extLst>
      <p:ext uri="{BB962C8B-B14F-4D97-AF65-F5344CB8AC3E}">
        <p14:creationId xmlns:p14="http://schemas.microsoft.com/office/powerpoint/2010/main" val="3455685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DF41607-021C-4D77-A120-015CBE040E7E}" type="datetimeFigureOut">
              <a:rPr lang="en-US" smtClean="0"/>
              <a:t>10/12/2022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FD458C-94F6-4DEC-8B9A-64AF79EDFA8F}" type="slidenum">
              <a:rPr lang="en-US" smtClean="0"/>
              <a:t>‹#›</a:t>
            </a:fld>
            <a:endParaRPr lang="en-US"/>
          </a:p>
        </p:txBody>
      </p:sp>
    </p:spTree>
    <p:extLst>
      <p:ext uri="{BB962C8B-B14F-4D97-AF65-F5344CB8AC3E}">
        <p14:creationId xmlns:p14="http://schemas.microsoft.com/office/powerpoint/2010/main" val="28759450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9DF41607-021C-4D77-A120-015CBE040E7E}" type="datetimeFigureOut">
              <a:rPr lang="en-US" smtClean="0"/>
              <a:t>10/12/2022</a:t>
            </a:fld>
            <a:endParaRPr lang="en-US"/>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BFFD458C-94F6-4DEC-8B9A-64AF79EDFA8F}" type="slidenum">
              <a:rPr lang="en-US" smtClean="0"/>
              <a:t>‹#›</a:t>
            </a:fld>
            <a:endParaRPr lang="en-US"/>
          </a:p>
        </p:txBody>
      </p:sp>
    </p:spTree>
    <p:extLst>
      <p:ext uri="{BB962C8B-B14F-4D97-AF65-F5344CB8AC3E}">
        <p14:creationId xmlns:p14="http://schemas.microsoft.com/office/powerpoint/2010/main" val="296315766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Measuring Capacity</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442686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Practice</a:t>
            </a:r>
          </a:p>
        </p:txBody>
      </p:sp>
      <p:sp>
        <p:nvSpPr>
          <p:cNvPr id="3" name="Content Placeholder 2"/>
          <p:cNvSpPr>
            <a:spLocks noGrp="1"/>
          </p:cNvSpPr>
          <p:nvPr>
            <p:ph sz="quarter" idx="13"/>
          </p:nvPr>
        </p:nvSpPr>
        <p:spPr/>
        <p:txBody>
          <a:bodyPr/>
          <a:lstStyle/>
          <a:p>
            <a:r>
              <a:rPr lang="en-US" dirty="0"/>
              <a:t>A tractor pulling a 15 </a:t>
            </a:r>
            <a:r>
              <a:rPr lang="en-US" dirty="0" err="1"/>
              <a:t>ft</a:t>
            </a:r>
            <a:r>
              <a:rPr lang="en-US" dirty="0"/>
              <a:t> disk at 4.5 mph, what is the theoretical field capacity (TFC)?</a:t>
            </a:r>
          </a:p>
        </p:txBody>
      </p:sp>
    </p:spTree>
    <p:extLst>
      <p:ext uri="{BB962C8B-B14F-4D97-AF65-F5344CB8AC3E}">
        <p14:creationId xmlns:p14="http://schemas.microsoft.com/office/powerpoint/2010/main" val="34531229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Practice</a:t>
            </a:r>
          </a:p>
        </p:txBody>
      </p:sp>
      <p:sp>
        <p:nvSpPr>
          <p:cNvPr id="3" name="Content Placeholder 2"/>
          <p:cNvSpPr>
            <a:spLocks noGrp="1"/>
          </p:cNvSpPr>
          <p:nvPr>
            <p:ph sz="quarter" idx="13"/>
          </p:nvPr>
        </p:nvSpPr>
        <p:spPr/>
        <p:txBody>
          <a:bodyPr/>
          <a:lstStyle/>
          <a:p>
            <a:r>
              <a:rPr lang="en-US" dirty="0"/>
              <a:t>A cotton picker traveling at 300 </a:t>
            </a:r>
            <a:r>
              <a:rPr lang="en-US" dirty="0" err="1"/>
              <a:t>ft</a:t>
            </a:r>
            <a:r>
              <a:rPr lang="en-US" dirty="0"/>
              <a:t>/min, in one minute, 150 </a:t>
            </a:r>
            <a:r>
              <a:rPr lang="en-US" dirty="0" err="1"/>
              <a:t>lbs</a:t>
            </a:r>
            <a:r>
              <a:rPr lang="en-US" dirty="0"/>
              <a:t> of cotton pass through the head of the picker. What is the material capacity of the cotton picker in tons/acre? </a:t>
            </a:r>
            <a:r>
              <a:rPr lang="en-US"/>
              <a:t>Or tons/hour?</a:t>
            </a:r>
            <a:endParaRPr lang="en-US" dirty="0"/>
          </a:p>
        </p:txBody>
      </p:sp>
    </p:spTree>
    <p:extLst>
      <p:ext uri="{BB962C8B-B14F-4D97-AF65-F5344CB8AC3E}">
        <p14:creationId xmlns:p14="http://schemas.microsoft.com/office/powerpoint/2010/main" val="26695100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Practice</a:t>
            </a:r>
          </a:p>
        </p:txBody>
      </p:sp>
      <p:sp>
        <p:nvSpPr>
          <p:cNvPr id="3" name="Content Placeholder 2"/>
          <p:cNvSpPr>
            <a:spLocks noGrp="1"/>
          </p:cNvSpPr>
          <p:nvPr>
            <p:ph sz="quarter" idx="13"/>
          </p:nvPr>
        </p:nvSpPr>
        <p:spPr/>
        <p:txBody>
          <a:bodyPr/>
          <a:lstStyle/>
          <a:p>
            <a:r>
              <a:rPr lang="en-US" dirty="0"/>
              <a:t>A combine harvesting wheat traveling at 350 </a:t>
            </a:r>
            <a:r>
              <a:rPr lang="en-US" dirty="0" err="1"/>
              <a:t>ft</a:t>
            </a:r>
            <a:r>
              <a:rPr lang="en-US" dirty="0"/>
              <a:t>/min, in 1 minute, 1000 </a:t>
            </a:r>
            <a:r>
              <a:rPr lang="en-US" dirty="0" err="1"/>
              <a:t>lbs</a:t>
            </a:r>
            <a:r>
              <a:rPr lang="en-US" dirty="0"/>
              <a:t> of material in passed through the header of the machine.  Of that 1000 </a:t>
            </a:r>
            <a:r>
              <a:rPr lang="en-US" dirty="0" err="1"/>
              <a:t>lbs</a:t>
            </a:r>
            <a:r>
              <a:rPr lang="en-US" dirty="0"/>
              <a:t>, 350 </a:t>
            </a:r>
            <a:r>
              <a:rPr lang="en-US" dirty="0" err="1"/>
              <a:t>lbs</a:t>
            </a:r>
            <a:r>
              <a:rPr lang="en-US" dirty="0"/>
              <a:t> is discharged out the back of the machine.  What is the material capacity of the machine? The combine head is 18’ wide, what is the field capacity of the machine? What is the throughput capacity of the machine?</a:t>
            </a:r>
          </a:p>
        </p:txBody>
      </p:sp>
    </p:spTree>
    <p:extLst>
      <p:ext uri="{BB962C8B-B14F-4D97-AF65-F5344CB8AC3E}">
        <p14:creationId xmlns:p14="http://schemas.microsoft.com/office/powerpoint/2010/main" val="13079841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Best operating speed</a:t>
            </a:r>
          </a:p>
        </p:txBody>
      </p:sp>
      <p:sp>
        <p:nvSpPr>
          <p:cNvPr id="3" name="Content Placeholder 2"/>
          <p:cNvSpPr>
            <a:spLocks noGrp="1"/>
          </p:cNvSpPr>
          <p:nvPr>
            <p:ph sz="quarter" idx="13"/>
          </p:nvPr>
        </p:nvSpPr>
        <p:spPr/>
        <p:txBody>
          <a:bodyPr/>
          <a:lstStyle/>
          <a:p>
            <a:r>
              <a:rPr lang="en-US" dirty="0"/>
              <a:t>Modern units work best at a given speed</a:t>
            </a:r>
          </a:p>
          <a:p>
            <a:pPr lvl="1"/>
            <a:r>
              <a:rPr lang="en-US" dirty="0"/>
              <a:t>Example- Modern tillage units work best at 5-7 mph</a:t>
            </a:r>
          </a:p>
          <a:p>
            <a:pPr lvl="2"/>
            <a:r>
              <a:rPr lang="en-US" dirty="0"/>
              <a:t>Going too slow will not allow tool to break up soil</a:t>
            </a:r>
          </a:p>
          <a:p>
            <a:pPr lvl="2"/>
            <a:r>
              <a:rPr lang="en-US" dirty="0"/>
              <a:t>Going too fast might throw the soil too far or break the equipment</a:t>
            </a:r>
          </a:p>
          <a:p>
            <a:pPr lvl="1"/>
            <a:r>
              <a:rPr lang="en-US" dirty="0"/>
              <a:t>Power may be wasted in draft at increased speeds</a:t>
            </a:r>
          </a:p>
        </p:txBody>
      </p:sp>
    </p:spTree>
    <p:extLst>
      <p:ext uri="{BB962C8B-B14F-4D97-AF65-F5344CB8AC3E}">
        <p14:creationId xmlns:p14="http://schemas.microsoft.com/office/powerpoint/2010/main" val="32352022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speed</a:t>
            </a:r>
          </a:p>
        </p:txBody>
      </p:sp>
      <p:sp>
        <p:nvSpPr>
          <p:cNvPr id="3" name="Content Placeholder 2"/>
          <p:cNvSpPr>
            <a:spLocks noGrp="1"/>
          </p:cNvSpPr>
          <p:nvPr>
            <p:ph sz="quarter" idx="13"/>
          </p:nvPr>
        </p:nvSpPr>
        <p:spPr/>
        <p:txBody>
          <a:bodyPr/>
          <a:lstStyle/>
          <a:p>
            <a:r>
              <a:rPr lang="en-US" dirty="0"/>
              <a:t>Power requirements may limit speed</a:t>
            </a:r>
          </a:p>
          <a:p>
            <a:pPr lvl="1"/>
            <a:r>
              <a:rPr lang="en-US" dirty="0"/>
              <a:t>Heavy crop, or trash may require you to reduce your speed</a:t>
            </a:r>
          </a:p>
          <a:p>
            <a:r>
              <a:rPr lang="en-US" dirty="0"/>
              <a:t>Some applications may require a precise speed</a:t>
            </a:r>
          </a:p>
          <a:p>
            <a:pPr lvl="1"/>
            <a:r>
              <a:rPr lang="en-US" dirty="0"/>
              <a:t>Spraying</a:t>
            </a:r>
          </a:p>
          <a:p>
            <a:r>
              <a:rPr lang="en-US" dirty="0"/>
              <a:t>Do a speed check prior to operating in the field</a:t>
            </a:r>
          </a:p>
          <a:p>
            <a:pPr lvl="1"/>
            <a:r>
              <a:rPr lang="en-US" dirty="0"/>
              <a:t>Speedometers may not be accurate</a:t>
            </a:r>
          </a:p>
          <a:p>
            <a:pPr lvl="2"/>
            <a:r>
              <a:rPr lang="en-US" dirty="0"/>
              <a:t>Tire size</a:t>
            </a:r>
          </a:p>
          <a:p>
            <a:pPr lvl="2"/>
            <a:r>
              <a:rPr lang="en-US" dirty="0"/>
              <a:t>Field conditions</a:t>
            </a:r>
          </a:p>
        </p:txBody>
      </p:sp>
    </p:spTree>
    <p:extLst>
      <p:ext uri="{BB962C8B-B14F-4D97-AF65-F5344CB8AC3E}">
        <p14:creationId xmlns:p14="http://schemas.microsoft.com/office/powerpoint/2010/main" val="34774411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Speed</a:t>
            </a:r>
          </a:p>
        </p:txBody>
      </p:sp>
      <p:sp>
        <p:nvSpPr>
          <p:cNvPr id="3" name="Content Placeholder 2"/>
          <p:cNvSpPr>
            <a:spLocks noGrp="1"/>
          </p:cNvSpPr>
          <p:nvPr>
            <p:ph sz="quarter" idx="13"/>
          </p:nvPr>
        </p:nvSpPr>
        <p:spPr/>
        <p:txBody>
          <a:bodyPr/>
          <a:lstStyle/>
          <a:p>
            <a:r>
              <a:rPr lang="en-US" dirty="0"/>
              <a:t>(mph) = </a:t>
            </a:r>
            <a:r>
              <a:rPr lang="en-US" dirty="0" err="1"/>
              <a:t>ft</a:t>
            </a:r>
            <a:r>
              <a:rPr lang="en-US" dirty="0"/>
              <a:t>/min x 60 min/ </a:t>
            </a:r>
            <a:r>
              <a:rPr lang="en-US" dirty="0" err="1"/>
              <a:t>hr</a:t>
            </a:r>
            <a:r>
              <a:rPr lang="en-US" dirty="0"/>
              <a:t> x 1 mile/5280 </a:t>
            </a:r>
            <a:r>
              <a:rPr lang="en-US" dirty="0" err="1"/>
              <a:t>ft</a:t>
            </a:r>
            <a:endParaRPr lang="en-US" dirty="0"/>
          </a:p>
          <a:p>
            <a:r>
              <a:rPr lang="en-US" dirty="0"/>
              <a:t>(Mph) = </a:t>
            </a:r>
            <a:r>
              <a:rPr lang="en-US" u="sng" dirty="0"/>
              <a:t>distance, </a:t>
            </a:r>
            <a:r>
              <a:rPr lang="en-US" u="sng" dirty="0" err="1"/>
              <a:t>ft</a:t>
            </a:r>
            <a:r>
              <a:rPr lang="en-US" u="sng" dirty="0"/>
              <a:t> </a:t>
            </a:r>
            <a:endParaRPr lang="en-US" sz="1800" dirty="0"/>
          </a:p>
          <a:p>
            <a:pPr marL="0" indent="0">
              <a:buNone/>
            </a:pPr>
            <a:r>
              <a:rPr lang="en-US" sz="1800" dirty="0"/>
              <a:t>                  time, min X 88</a:t>
            </a:r>
          </a:p>
          <a:p>
            <a:r>
              <a:rPr lang="en-US" sz="1800" dirty="0"/>
              <a:t>88 </a:t>
            </a:r>
            <a:r>
              <a:rPr lang="en-US" sz="1800" dirty="0" err="1"/>
              <a:t>ft</a:t>
            </a:r>
            <a:r>
              <a:rPr lang="en-US" sz="1800" dirty="0"/>
              <a:t> in 1 min = 1mph</a:t>
            </a:r>
          </a:p>
          <a:p>
            <a:r>
              <a:rPr lang="en-US" sz="1800" dirty="0" err="1"/>
              <a:t>Swather</a:t>
            </a:r>
            <a:r>
              <a:rPr lang="en-US" sz="1800" dirty="0"/>
              <a:t> with a 18’ head that take 334 seconds to go 2800 </a:t>
            </a:r>
            <a:r>
              <a:rPr lang="en-US" sz="1800" dirty="0" err="1"/>
              <a:t>ft</a:t>
            </a:r>
            <a:r>
              <a:rPr lang="en-US" sz="1800" dirty="0"/>
              <a:t>, what is the mph?</a:t>
            </a:r>
            <a:endParaRPr lang="en-US" dirty="0"/>
          </a:p>
        </p:txBody>
      </p:sp>
    </p:spTree>
    <p:extLst>
      <p:ext uri="{BB962C8B-B14F-4D97-AF65-F5344CB8AC3E}">
        <p14:creationId xmlns:p14="http://schemas.microsoft.com/office/powerpoint/2010/main" val="42271285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Speed</a:t>
            </a:r>
          </a:p>
        </p:txBody>
      </p:sp>
      <p:sp>
        <p:nvSpPr>
          <p:cNvPr id="3" name="Content Placeholder 2"/>
          <p:cNvSpPr>
            <a:spLocks noGrp="1"/>
          </p:cNvSpPr>
          <p:nvPr>
            <p:ph sz="quarter" idx="13"/>
          </p:nvPr>
        </p:nvSpPr>
        <p:spPr/>
        <p:txBody>
          <a:bodyPr/>
          <a:lstStyle/>
          <a:p>
            <a:r>
              <a:rPr lang="en-US" dirty="0"/>
              <a:t>With an increase in speed, greater emphasis is needed on safety </a:t>
            </a:r>
          </a:p>
          <a:p>
            <a:pPr lvl="1"/>
            <a:r>
              <a:rPr lang="en-US" dirty="0"/>
              <a:t>Operator</a:t>
            </a:r>
          </a:p>
          <a:p>
            <a:pPr lvl="1"/>
            <a:r>
              <a:rPr lang="en-US" dirty="0"/>
              <a:t>Equipment</a:t>
            </a:r>
          </a:p>
          <a:p>
            <a:endParaRPr lang="en-US" dirty="0"/>
          </a:p>
        </p:txBody>
      </p:sp>
    </p:spTree>
    <p:extLst>
      <p:ext uri="{BB962C8B-B14F-4D97-AF65-F5344CB8AC3E}">
        <p14:creationId xmlns:p14="http://schemas.microsoft.com/office/powerpoint/2010/main" val="23928143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Practice</a:t>
            </a:r>
          </a:p>
        </p:txBody>
      </p:sp>
      <p:sp>
        <p:nvSpPr>
          <p:cNvPr id="3" name="Content Placeholder 2"/>
          <p:cNvSpPr>
            <a:spLocks noGrp="1"/>
          </p:cNvSpPr>
          <p:nvPr>
            <p:ph sz="quarter" idx="13"/>
          </p:nvPr>
        </p:nvSpPr>
        <p:spPr/>
        <p:txBody>
          <a:bodyPr/>
          <a:lstStyle/>
          <a:p>
            <a:r>
              <a:rPr lang="en-US" dirty="0"/>
              <a:t>A tractor pulling a disk 1500 feet in 1 min 45 seconds, what is the mph?</a:t>
            </a:r>
          </a:p>
        </p:txBody>
      </p:sp>
    </p:spTree>
    <p:extLst>
      <p:ext uri="{BB962C8B-B14F-4D97-AF65-F5344CB8AC3E}">
        <p14:creationId xmlns:p14="http://schemas.microsoft.com/office/powerpoint/2010/main" val="32392362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Field Capacity &amp; efficiency</a:t>
            </a:r>
          </a:p>
        </p:txBody>
      </p:sp>
      <p:sp>
        <p:nvSpPr>
          <p:cNvPr id="3" name="Content Placeholder 2"/>
          <p:cNvSpPr>
            <a:spLocks noGrp="1"/>
          </p:cNvSpPr>
          <p:nvPr>
            <p:ph sz="quarter" idx="13"/>
          </p:nvPr>
        </p:nvSpPr>
        <p:spPr/>
        <p:txBody>
          <a:bodyPr/>
          <a:lstStyle/>
          <a:p>
            <a:r>
              <a:rPr lang="en-US" dirty="0"/>
              <a:t>Theoretical field capacity- maximum possible capacity at a given speed.</a:t>
            </a:r>
          </a:p>
          <a:p>
            <a:pPr lvl="1"/>
            <a:r>
              <a:rPr lang="en-US" dirty="0"/>
              <a:t>Assuming machine is using full width</a:t>
            </a:r>
          </a:p>
          <a:p>
            <a:r>
              <a:rPr lang="en-US" dirty="0"/>
              <a:t>Effective field capacity- accurate check of the area actually covered over a period of time</a:t>
            </a:r>
          </a:p>
          <a:p>
            <a:pPr lvl="1"/>
            <a:r>
              <a:rPr lang="en-US" dirty="0"/>
              <a:t>Total acres/total hours</a:t>
            </a:r>
          </a:p>
          <a:p>
            <a:r>
              <a:rPr lang="en-US" dirty="0"/>
              <a:t>Efficiency</a:t>
            </a:r>
          </a:p>
          <a:p>
            <a:pPr lvl="1"/>
            <a:r>
              <a:rPr lang="en-US" dirty="0"/>
              <a:t>EFC/TFC X 100</a:t>
            </a:r>
          </a:p>
        </p:txBody>
      </p:sp>
    </p:spTree>
    <p:extLst>
      <p:ext uri="{BB962C8B-B14F-4D97-AF65-F5344CB8AC3E}">
        <p14:creationId xmlns:p14="http://schemas.microsoft.com/office/powerpoint/2010/main" val="32823026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Practice</a:t>
            </a:r>
          </a:p>
        </p:txBody>
      </p:sp>
      <p:sp>
        <p:nvSpPr>
          <p:cNvPr id="3" name="Content Placeholder 2"/>
          <p:cNvSpPr>
            <a:spLocks noGrp="1"/>
          </p:cNvSpPr>
          <p:nvPr>
            <p:ph sz="quarter" idx="13"/>
          </p:nvPr>
        </p:nvSpPr>
        <p:spPr/>
        <p:txBody>
          <a:bodyPr/>
          <a:lstStyle/>
          <a:p>
            <a:r>
              <a:rPr lang="en-US" dirty="0"/>
              <a:t>If the </a:t>
            </a:r>
            <a:r>
              <a:rPr lang="en-US" dirty="0" err="1"/>
              <a:t>tfc</a:t>
            </a:r>
            <a:r>
              <a:rPr lang="en-US" dirty="0"/>
              <a:t> of a 14 foot self-propelled windrower us 7 acres per hour, and it cuts 63.7 acres in 13 hours, with is the field efficiency?</a:t>
            </a:r>
          </a:p>
          <a:p>
            <a:r>
              <a:rPr lang="en-US" dirty="0"/>
              <a:t>What is the effective field capacity of a 6-row, 30 inch header equipped corn combine traveling 3.33 mph, assuming A FIELD EFFICENCY OF 60%?</a:t>
            </a:r>
          </a:p>
          <a:p>
            <a:r>
              <a:rPr lang="en-US" dirty="0"/>
              <a:t>What is the field efficiency of a 16 </a:t>
            </a:r>
            <a:r>
              <a:rPr lang="en-US" dirty="0" err="1"/>
              <a:t>ft</a:t>
            </a:r>
            <a:r>
              <a:rPr lang="en-US" dirty="0"/>
              <a:t> chisel plow traveling 4.5 mph if it averages 65 acres in a 10 </a:t>
            </a:r>
            <a:r>
              <a:rPr lang="en-US" dirty="0" err="1"/>
              <a:t>hr</a:t>
            </a:r>
            <a:r>
              <a:rPr lang="en-US" dirty="0"/>
              <a:t> day?</a:t>
            </a:r>
          </a:p>
        </p:txBody>
      </p:sp>
    </p:spTree>
    <p:extLst>
      <p:ext uri="{BB962C8B-B14F-4D97-AF65-F5344CB8AC3E}">
        <p14:creationId xmlns:p14="http://schemas.microsoft.com/office/powerpoint/2010/main" val="9972110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Capacity of a machine</a:t>
            </a:r>
          </a:p>
        </p:txBody>
      </p:sp>
      <p:sp>
        <p:nvSpPr>
          <p:cNvPr id="3" name="Content Placeholder 2"/>
          <p:cNvSpPr>
            <a:spLocks noGrp="1"/>
          </p:cNvSpPr>
          <p:nvPr>
            <p:ph sz="quarter" idx="13"/>
          </p:nvPr>
        </p:nvSpPr>
        <p:spPr/>
        <p:txBody>
          <a:bodyPr>
            <a:normAutofit lnSpcReduction="10000"/>
          </a:bodyPr>
          <a:lstStyle/>
          <a:p>
            <a:r>
              <a:rPr lang="en-US" dirty="0"/>
              <a:t>Rate of performance</a:t>
            </a:r>
          </a:p>
          <a:p>
            <a:pPr lvl="1"/>
            <a:r>
              <a:rPr lang="en-US" dirty="0"/>
              <a:t>Depending on type, performance or capacity will be measured by:</a:t>
            </a:r>
          </a:p>
          <a:p>
            <a:pPr lvl="2"/>
            <a:r>
              <a:rPr lang="en-US" dirty="0"/>
              <a:t>Acres per hour</a:t>
            </a:r>
          </a:p>
          <a:p>
            <a:pPr lvl="2"/>
            <a:r>
              <a:rPr lang="en-US" dirty="0"/>
              <a:t>Tons per hour</a:t>
            </a:r>
          </a:p>
          <a:p>
            <a:pPr lvl="2"/>
            <a:r>
              <a:rPr lang="en-US" dirty="0"/>
              <a:t>Hundred weight per hour</a:t>
            </a:r>
          </a:p>
          <a:p>
            <a:r>
              <a:rPr lang="en-US" dirty="0"/>
              <a:t>As a manager it is important to understand how to estimate capacities they plan to buy for future use.</a:t>
            </a:r>
          </a:p>
          <a:p>
            <a:pPr lvl="1"/>
            <a:r>
              <a:rPr lang="en-US" dirty="0"/>
              <a:t>Be able to complete field work on time</a:t>
            </a:r>
          </a:p>
          <a:p>
            <a:pPr lvl="1"/>
            <a:r>
              <a:rPr lang="en-US" dirty="0"/>
              <a:t>Avoid added expenses </a:t>
            </a:r>
          </a:p>
        </p:txBody>
      </p:sp>
    </p:spTree>
    <p:extLst>
      <p:ext uri="{BB962C8B-B14F-4D97-AF65-F5344CB8AC3E}">
        <p14:creationId xmlns:p14="http://schemas.microsoft.com/office/powerpoint/2010/main" val="14909430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Measuring methods</a:t>
            </a:r>
          </a:p>
        </p:txBody>
      </p:sp>
      <p:sp>
        <p:nvSpPr>
          <p:cNvPr id="3" name="Content Placeholder 2"/>
          <p:cNvSpPr>
            <a:spLocks noGrp="1"/>
          </p:cNvSpPr>
          <p:nvPr>
            <p:ph sz="quarter" idx="13"/>
          </p:nvPr>
        </p:nvSpPr>
        <p:spPr/>
        <p:txBody>
          <a:bodyPr/>
          <a:lstStyle/>
          <a:p>
            <a:r>
              <a:rPr lang="en-US" dirty="0"/>
              <a:t>Acres per hour is the most common measure of machine capacity</a:t>
            </a:r>
          </a:p>
          <a:p>
            <a:r>
              <a:rPr lang="en-US" dirty="0"/>
              <a:t>3 possible measurers</a:t>
            </a:r>
          </a:p>
          <a:p>
            <a:pPr lvl="1"/>
            <a:r>
              <a:rPr lang="en-US" dirty="0"/>
              <a:t>Field capacity (Acre/Hour)</a:t>
            </a:r>
          </a:p>
          <a:p>
            <a:pPr lvl="1"/>
            <a:r>
              <a:rPr lang="en-US" dirty="0"/>
              <a:t>Material Capacity (Hundredweight/hour)</a:t>
            </a:r>
          </a:p>
          <a:p>
            <a:pPr lvl="1"/>
            <a:r>
              <a:rPr lang="en-US" dirty="0"/>
              <a:t>Throughput capacity (</a:t>
            </a:r>
            <a:r>
              <a:rPr lang="en-US" dirty="0" err="1"/>
              <a:t>lbs,Tons</a:t>
            </a:r>
            <a:r>
              <a:rPr lang="en-US" dirty="0"/>
              <a:t>/hour)</a:t>
            </a:r>
          </a:p>
        </p:txBody>
      </p:sp>
    </p:spTree>
    <p:extLst>
      <p:ext uri="{BB962C8B-B14F-4D97-AF65-F5344CB8AC3E}">
        <p14:creationId xmlns:p14="http://schemas.microsoft.com/office/powerpoint/2010/main" val="25444128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Field Capacity</a:t>
            </a:r>
          </a:p>
        </p:txBody>
      </p:sp>
      <p:sp>
        <p:nvSpPr>
          <p:cNvPr id="3" name="Content Placeholder 2"/>
          <p:cNvSpPr>
            <a:spLocks noGrp="1"/>
          </p:cNvSpPr>
          <p:nvPr>
            <p:ph sz="quarter" idx="13"/>
          </p:nvPr>
        </p:nvSpPr>
        <p:spPr/>
        <p:txBody>
          <a:bodyPr/>
          <a:lstStyle/>
          <a:p>
            <a:r>
              <a:rPr lang="en-US" dirty="0"/>
              <a:t>Most commonly used measurement of machine capacity </a:t>
            </a:r>
          </a:p>
          <a:p>
            <a:pPr lvl="1"/>
            <a:r>
              <a:rPr lang="en-US" dirty="0"/>
              <a:t>ac/</a:t>
            </a:r>
            <a:r>
              <a:rPr lang="en-US" dirty="0" err="1"/>
              <a:t>hr</a:t>
            </a:r>
            <a:r>
              <a:rPr lang="en-US" dirty="0"/>
              <a:t> = feet/min x 60 min/1 </a:t>
            </a:r>
            <a:r>
              <a:rPr lang="en-US" dirty="0" err="1"/>
              <a:t>hr</a:t>
            </a:r>
            <a:r>
              <a:rPr lang="en-US" dirty="0"/>
              <a:t> x implement width feet x 1 acre/43560 </a:t>
            </a:r>
            <a:r>
              <a:rPr lang="en-US" dirty="0" err="1"/>
              <a:t>sq</a:t>
            </a:r>
            <a:r>
              <a:rPr lang="en-US" dirty="0"/>
              <a:t> </a:t>
            </a:r>
            <a:r>
              <a:rPr lang="en-US" dirty="0" err="1"/>
              <a:t>ft</a:t>
            </a:r>
            <a:endParaRPr lang="en-US" dirty="0"/>
          </a:p>
          <a:p>
            <a:pPr lvl="1">
              <a:lnSpc>
                <a:spcPct val="100000"/>
              </a:lnSpc>
            </a:pPr>
            <a:r>
              <a:rPr lang="en-US" dirty="0"/>
              <a:t>ac/</a:t>
            </a:r>
            <a:r>
              <a:rPr lang="en-US" dirty="0" err="1"/>
              <a:t>hr</a:t>
            </a:r>
            <a:r>
              <a:rPr lang="en-US" dirty="0"/>
              <a:t> = </a:t>
            </a:r>
            <a:r>
              <a:rPr lang="en-US" u="sng" dirty="0"/>
              <a:t>speed, mph x implement width, </a:t>
            </a:r>
            <a:r>
              <a:rPr lang="en-US" u="sng" dirty="0" err="1"/>
              <a:t>ft</a:t>
            </a:r>
            <a:endParaRPr lang="en-US" sz="3000" dirty="0"/>
          </a:p>
          <a:p>
            <a:pPr marL="0" indent="0">
              <a:lnSpc>
                <a:spcPct val="100000"/>
              </a:lnSpc>
              <a:buNone/>
            </a:pPr>
            <a:r>
              <a:rPr lang="en-US" sz="1800" dirty="0"/>
              <a:t>                                          8.25</a:t>
            </a:r>
          </a:p>
          <a:p>
            <a:pPr>
              <a:lnSpc>
                <a:spcPct val="100000"/>
              </a:lnSpc>
            </a:pPr>
            <a:r>
              <a:rPr lang="en-US" sz="1800" dirty="0"/>
              <a:t>3 Factors</a:t>
            </a:r>
          </a:p>
          <a:p>
            <a:pPr lvl="1">
              <a:lnSpc>
                <a:spcPct val="100000"/>
              </a:lnSpc>
            </a:pPr>
            <a:r>
              <a:rPr lang="en-US" sz="1600" dirty="0"/>
              <a:t>Speed</a:t>
            </a:r>
          </a:p>
          <a:p>
            <a:pPr lvl="1">
              <a:lnSpc>
                <a:spcPct val="100000"/>
              </a:lnSpc>
            </a:pPr>
            <a:r>
              <a:rPr lang="en-US" sz="1600" dirty="0"/>
              <a:t>Width</a:t>
            </a:r>
          </a:p>
          <a:p>
            <a:pPr lvl="1">
              <a:lnSpc>
                <a:spcPct val="100000"/>
              </a:lnSpc>
            </a:pPr>
            <a:r>
              <a:rPr lang="en-US" sz="1600" dirty="0"/>
              <a:t>Efficiency </a:t>
            </a:r>
          </a:p>
          <a:p>
            <a:pPr marL="0" indent="0">
              <a:buNone/>
            </a:pPr>
            <a:r>
              <a:rPr lang="en-US" dirty="0"/>
              <a:t> </a:t>
            </a:r>
            <a:endParaRPr lang="en-US" sz="3200" dirty="0"/>
          </a:p>
          <a:p>
            <a:pPr lvl="1"/>
            <a:endParaRPr lang="en-US" dirty="0"/>
          </a:p>
        </p:txBody>
      </p:sp>
    </p:spTree>
    <p:extLst>
      <p:ext uri="{BB962C8B-B14F-4D97-AF65-F5344CB8AC3E}">
        <p14:creationId xmlns:p14="http://schemas.microsoft.com/office/powerpoint/2010/main" val="25099323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Field Capacity</a:t>
            </a:r>
          </a:p>
        </p:txBody>
      </p:sp>
      <p:sp>
        <p:nvSpPr>
          <p:cNvPr id="3" name="Content Placeholder 2"/>
          <p:cNvSpPr>
            <a:spLocks noGrp="1"/>
          </p:cNvSpPr>
          <p:nvPr>
            <p:ph sz="quarter" idx="13"/>
          </p:nvPr>
        </p:nvSpPr>
        <p:spPr/>
        <p:txBody>
          <a:bodyPr>
            <a:normAutofit/>
          </a:bodyPr>
          <a:lstStyle/>
          <a:p>
            <a:r>
              <a:rPr lang="en-US" dirty="0"/>
              <a:t>Speed-Average rate of travel expressed in MPH or Feet per minute</a:t>
            </a:r>
          </a:p>
          <a:p>
            <a:r>
              <a:rPr lang="en-US" dirty="0"/>
              <a:t>Width- Distance in feet across processing portion of the machine</a:t>
            </a:r>
          </a:p>
          <a:p>
            <a:r>
              <a:rPr lang="en-US" dirty="0"/>
              <a:t>Efficiency- Ratio of effective field capacity to its theoretical field capacity</a:t>
            </a:r>
          </a:p>
          <a:p>
            <a:pPr lvl="1"/>
            <a:r>
              <a:rPr lang="en-US" dirty="0"/>
              <a:t>Ratio of how much time is spent working and total time in field</a:t>
            </a:r>
          </a:p>
          <a:p>
            <a:r>
              <a:rPr lang="en-US" dirty="0"/>
              <a:t>Effective field capacity</a:t>
            </a:r>
          </a:p>
          <a:p>
            <a:pPr lvl="1"/>
            <a:r>
              <a:rPr lang="en-US" sz="1600" dirty="0"/>
              <a:t>ac/</a:t>
            </a:r>
            <a:r>
              <a:rPr lang="en-US" sz="1600" dirty="0" err="1"/>
              <a:t>hr</a:t>
            </a:r>
            <a:r>
              <a:rPr lang="en-US" sz="1600" dirty="0"/>
              <a:t> = </a:t>
            </a:r>
            <a:r>
              <a:rPr lang="en-US" sz="1600" u="sng" dirty="0"/>
              <a:t>total acres </a:t>
            </a:r>
            <a:endParaRPr lang="en-US" dirty="0"/>
          </a:p>
          <a:p>
            <a:pPr marL="457200" lvl="1" indent="0">
              <a:buNone/>
            </a:pPr>
            <a:r>
              <a:rPr lang="en-US" sz="1600" dirty="0"/>
              <a:t>                   Total hours</a:t>
            </a:r>
          </a:p>
        </p:txBody>
      </p:sp>
    </p:spTree>
    <p:extLst>
      <p:ext uri="{BB962C8B-B14F-4D97-AF65-F5344CB8AC3E}">
        <p14:creationId xmlns:p14="http://schemas.microsoft.com/office/powerpoint/2010/main" val="37596249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Material capacity</a:t>
            </a:r>
          </a:p>
        </p:txBody>
      </p:sp>
      <p:sp>
        <p:nvSpPr>
          <p:cNvPr id="3" name="Content Placeholder 2"/>
          <p:cNvSpPr>
            <a:spLocks noGrp="1"/>
          </p:cNvSpPr>
          <p:nvPr>
            <p:ph sz="quarter" idx="13"/>
          </p:nvPr>
        </p:nvSpPr>
        <p:spPr/>
        <p:txBody>
          <a:bodyPr/>
          <a:lstStyle/>
          <a:p>
            <a:r>
              <a:rPr lang="en-US" dirty="0"/>
              <a:t>Once known as bushels per hour, now counted as hundredweight(cwt) per hour</a:t>
            </a:r>
          </a:p>
          <a:p>
            <a:r>
              <a:rPr lang="en-US" dirty="0"/>
              <a:t>Measure of material such as silage or grain, harvested by a machine</a:t>
            </a:r>
          </a:p>
          <a:p>
            <a:r>
              <a:rPr lang="en-US" dirty="0"/>
              <a:t>Not completely accurate as it measures the amount of grain or forage harvested, not the total amount or material passing through the machine.</a:t>
            </a:r>
          </a:p>
          <a:p>
            <a:pPr lvl="1"/>
            <a:r>
              <a:rPr lang="en-US" dirty="0"/>
              <a:t>Example: Wheat, corn, oats…</a:t>
            </a:r>
            <a:r>
              <a:rPr lang="en-US" dirty="0" err="1"/>
              <a:t>etc</a:t>
            </a:r>
            <a:endParaRPr lang="en-US" dirty="0"/>
          </a:p>
        </p:txBody>
      </p:sp>
    </p:spTree>
    <p:extLst>
      <p:ext uri="{BB962C8B-B14F-4D97-AF65-F5344CB8AC3E}">
        <p14:creationId xmlns:p14="http://schemas.microsoft.com/office/powerpoint/2010/main" val="5381721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Material Capacity</a:t>
            </a:r>
          </a:p>
        </p:txBody>
      </p:sp>
      <p:sp>
        <p:nvSpPr>
          <p:cNvPr id="3" name="Content Placeholder 2"/>
          <p:cNvSpPr>
            <a:spLocks noGrp="1"/>
          </p:cNvSpPr>
          <p:nvPr>
            <p:ph sz="quarter" idx="13"/>
          </p:nvPr>
        </p:nvSpPr>
        <p:spPr/>
        <p:txBody>
          <a:bodyPr>
            <a:normAutofit/>
          </a:bodyPr>
          <a:lstStyle/>
          <a:p>
            <a:r>
              <a:rPr lang="en-US" sz="1800" dirty="0"/>
              <a:t>(tons / </a:t>
            </a:r>
            <a:r>
              <a:rPr lang="en-US" sz="1800" dirty="0" err="1"/>
              <a:t>hr</a:t>
            </a:r>
            <a:r>
              <a:rPr lang="en-US" sz="1800" dirty="0"/>
              <a:t>) = cwt/</a:t>
            </a:r>
            <a:r>
              <a:rPr lang="en-US" sz="1800" dirty="0" err="1"/>
              <a:t>hr</a:t>
            </a:r>
            <a:r>
              <a:rPr lang="en-US" sz="1800" dirty="0"/>
              <a:t> x 100 </a:t>
            </a:r>
            <a:r>
              <a:rPr lang="en-US" sz="1800" dirty="0" err="1"/>
              <a:t>lbs</a:t>
            </a:r>
            <a:r>
              <a:rPr lang="en-US" sz="1800" dirty="0"/>
              <a:t>/1 cwt x 1 ton/2000 </a:t>
            </a:r>
            <a:r>
              <a:rPr lang="en-US" sz="1800" dirty="0" err="1"/>
              <a:t>lbs</a:t>
            </a:r>
            <a:endParaRPr lang="en-US" sz="1800" dirty="0"/>
          </a:p>
          <a:p>
            <a:r>
              <a:rPr lang="en-US" sz="1800" dirty="0"/>
              <a:t>(</a:t>
            </a:r>
            <a:r>
              <a:rPr lang="en-US" sz="1800" dirty="0" err="1"/>
              <a:t>lbs</a:t>
            </a:r>
            <a:r>
              <a:rPr lang="en-US" sz="1800" dirty="0"/>
              <a:t>/</a:t>
            </a:r>
            <a:r>
              <a:rPr lang="en-US" sz="1800" dirty="0" err="1"/>
              <a:t>Hr</a:t>
            </a:r>
            <a:r>
              <a:rPr lang="en-US" sz="1800" dirty="0"/>
              <a:t>) = pounds/1 min X 60 min/1hr x 1 cwt/100 </a:t>
            </a:r>
            <a:r>
              <a:rPr lang="en-US" sz="1800" dirty="0" err="1"/>
              <a:t>lbs</a:t>
            </a:r>
            <a:endParaRPr lang="en-US" sz="1800" dirty="0"/>
          </a:p>
          <a:p>
            <a:r>
              <a:rPr lang="en-US" sz="1800" dirty="0"/>
              <a:t>Use of weight as a unit of work instead of an area</a:t>
            </a:r>
          </a:p>
        </p:txBody>
      </p:sp>
    </p:spTree>
    <p:extLst>
      <p:ext uri="{BB962C8B-B14F-4D97-AF65-F5344CB8AC3E}">
        <p14:creationId xmlns:p14="http://schemas.microsoft.com/office/powerpoint/2010/main" val="28548058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Throughput capacity</a:t>
            </a:r>
          </a:p>
        </p:txBody>
      </p:sp>
      <p:sp>
        <p:nvSpPr>
          <p:cNvPr id="3" name="Content Placeholder 2"/>
          <p:cNvSpPr>
            <a:spLocks noGrp="1"/>
          </p:cNvSpPr>
          <p:nvPr>
            <p:ph sz="quarter" idx="13"/>
          </p:nvPr>
        </p:nvSpPr>
        <p:spPr/>
        <p:txBody>
          <a:bodyPr/>
          <a:lstStyle/>
          <a:p>
            <a:r>
              <a:rPr lang="en-US" dirty="0"/>
              <a:t>Total amount of material per hour</a:t>
            </a:r>
          </a:p>
          <a:p>
            <a:r>
              <a:rPr lang="en-US" dirty="0" err="1"/>
              <a:t>Lbs</a:t>
            </a:r>
            <a:r>
              <a:rPr lang="en-US" dirty="0"/>
              <a:t>/min x 60 min/1hour</a:t>
            </a:r>
          </a:p>
          <a:p>
            <a:pPr marL="0" indent="0">
              <a:buNone/>
            </a:pPr>
            <a:endParaRPr lang="en-US" dirty="0"/>
          </a:p>
        </p:txBody>
      </p:sp>
    </p:spTree>
    <p:extLst>
      <p:ext uri="{BB962C8B-B14F-4D97-AF65-F5344CB8AC3E}">
        <p14:creationId xmlns:p14="http://schemas.microsoft.com/office/powerpoint/2010/main" val="38495734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Capacities</a:t>
            </a:r>
          </a:p>
        </p:txBody>
      </p:sp>
      <p:sp>
        <p:nvSpPr>
          <p:cNvPr id="3" name="Content Placeholder 2"/>
          <p:cNvSpPr>
            <a:spLocks noGrp="1"/>
          </p:cNvSpPr>
          <p:nvPr>
            <p:ph sz="quarter" idx="13"/>
          </p:nvPr>
        </p:nvSpPr>
        <p:spPr/>
        <p:txBody>
          <a:bodyPr/>
          <a:lstStyle/>
          <a:p>
            <a:r>
              <a:rPr lang="en-US" dirty="0"/>
              <a:t>All examples are “theoretical” in nature</a:t>
            </a:r>
          </a:p>
          <a:p>
            <a:r>
              <a:rPr lang="en-US" dirty="0"/>
              <a:t>Effective capacity brings in efficiency </a:t>
            </a:r>
          </a:p>
          <a:p>
            <a:r>
              <a:rPr lang="en-US" dirty="0"/>
              <a:t>In theory, you can estimate how long or how much you can produce which can help in determining your needs.</a:t>
            </a:r>
          </a:p>
        </p:txBody>
      </p:sp>
    </p:spTree>
    <p:extLst>
      <p:ext uri="{BB962C8B-B14F-4D97-AF65-F5344CB8AC3E}">
        <p14:creationId xmlns:p14="http://schemas.microsoft.com/office/powerpoint/2010/main" val="785776089"/>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TM04033925[[fn=Droplet]]</Template>
  <TotalTime>336</TotalTime>
  <Words>854</Words>
  <Application>Microsoft Office PowerPoint</Application>
  <PresentationFormat>Widescreen</PresentationFormat>
  <Paragraphs>94</Paragraphs>
  <Slides>19</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19</vt:i4>
      </vt:variant>
    </vt:vector>
  </HeadingPairs>
  <TitlesOfParts>
    <vt:vector size="22" baseType="lpstr">
      <vt:lpstr>Arial</vt:lpstr>
      <vt:lpstr>Tw Cen MT</vt:lpstr>
      <vt:lpstr>Droplet</vt:lpstr>
      <vt:lpstr>Measuring Capacity</vt:lpstr>
      <vt:lpstr>Capacity of a machine</vt:lpstr>
      <vt:lpstr>Measuring methods</vt:lpstr>
      <vt:lpstr>Field Capacity</vt:lpstr>
      <vt:lpstr>Field Capacity</vt:lpstr>
      <vt:lpstr>Material capacity</vt:lpstr>
      <vt:lpstr>Material Capacity</vt:lpstr>
      <vt:lpstr>Throughput capacity</vt:lpstr>
      <vt:lpstr>Capacities</vt:lpstr>
      <vt:lpstr>Practice</vt:lpstr>
      <vt:lpstr>Practice</vt:lpstr>
      <vt:lpstr>Practice</vt:lpstr>
      <vt:lpstr>Best operating speed</vt:lpstr>
      <vt:lpstr>speed</vt:lpstr>
      <vt:lpstr>Speed</vt:lpstr>
      <vt:lpstr>Speed</vt:lpstr>
      <vt:lpstr>Practice</vt:lpstr>
      <vt:lpstr>Field Capacity &amp; efficiency</vt:lpstr>
      <vt:lpstr>Practice</vt:lpstr>
    </vt:vector>
  </TitlesOfParts>
  <Company>CSU, Fresno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Measuring Capacity</dc:title>
  <dc:creator>John Williams</dc:creator>
  <cp:lastModifiedBy>John Williams</cp:lastModifiedBy>
  <cp:revision>14</cp:revision>
  <dcterms:created xsi:type="dcterms:W3CDTF">2019-09-24T17:47:56Z</dcterms:created>
  <dcterms:modified xsi:type="dcterms:W3CDTF">2022-10-12T09:27:43Z</dcterms:modified>
</cp:coreProperties>
</file>