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3" r:id="rId3"/>
    <p:sldId id="262" r:id="rId4"/>
    <p:sldId id="261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09E330A-6271-470B-AE73-96EA18B82D31}">
          <p14:sldIdLst>
            <p14:sldId id="256"/>
            <p14:sldId id="263"/>
            <p14:sldId id="262"/>
            <p14:sldId id="261"/>
            <p14:sldId id="258"/>
            <p14:sldId id="259"/>
            <p14:sldId id="260"/>
            <p14:sldId id="264"/>
            <p14:sldId id="265"/>
            <p14:sldId id="266"/>
            <p14:sldId id="26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08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07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8468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13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4334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40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19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2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6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28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89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221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41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5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87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7181A-E837-4497-83DF-B185419223DA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549DDB2-396A-479E-A3E5-A0985F0FE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Machinery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565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Elements of Trading in: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Average cost per unit of use</a:t>
            </a:r>
          </a:p>
          <a:p>
            <a:r>
              <a:rPr lang="en-US" dirty="0" smtClean="0"/>
              <a:t>Cost to trade compared to making repairs</a:t>
            </a:r>
          </a:p>
          <a:p>
            <a:r>
              <a:rPr lang="en-US" dirty="0" smtClean="0"/>
              <a:t>Reliability of machine</a:t>
            </a:r>
          </a:p>
          <a:p>
            <a:r>
              <a:rPr lang="en-US" dirty="0" smtClean="0"/>
              <a:t>Net effect on profit of total farming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78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Repaired or Traded?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a difficult decision.</a:t>
            </a:r>
          </a:p>
          <a:p>
            <a:r>
              <a:rPr lang="en-US" dirty="0" smtClean="0"/>
              <a:t>Age of current machine and reliability of machine are important factors</a:t>
            </a:r>
          </a:p>
          <a:p>
            <a:pPr lvl="1"/>
            <a:r>
              <a:rPr lang="en-US" dirty="0" smtClean="0"/>
              <a:t>Constant breakdowns or down time may indicate its ready to be traded</a:t>
            </a:r>
          </a:p>
          <a:p>
            <a:pPr lvl="1"/>
            <a:r>
              <a:rPr lang="en-US" dirty="0" smtClean="0"/>
              <a:t>Having reliable equipment is the best way to hold down costs of production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070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Labor</a:t>
            </a:r>
          </a:p>
          <a:p>
            <a:r>
              <a:rPr lang="en-US" dirty="0" smtClean="0"/>
              <a:t>Fuel</a:t>
            </a:r>
          </a:p>
          <a:p>
            <a:r>
              <a:rPr lang="en-US" dirty="0" smtClean="0"/>
              <a:t>Lubricants</a:t>
            </a:r>
          </a:p>
          <a:p>
            <a:r>
              <a:rPr lang="en-US" dirty="0" smtClean="0"/>
              <a:t>Repairs</a:t>
            </a:r>
          </a:p>
          <a:p>
            <a:r>
              <a:rPr lang="en-US" dirty="0" smtClean="0"/>
              <a:t>Operating costs are typically lower than Fixed or Overhead costs</a:t>
            </a:r>
          </a:p>
          <a:p>
            <a:pPr lvl="1"/>
            <a:r>
              <a:rPr lang="en-US" dirty="0" smtClean="0"/>
              <a:t>Typically something you can control</a:t>
            </a:r>
          </a:p>
          <a:p>
            <a:r>
              <a:rPr lang="en-US" dirty="0" smtClean="0"/>
              <a:t>Reducing operation costs by 10-15% can save up to $5.00 per acre</a:t>
            </a:r>
          </a:p>
          <a:p>
            <a:r>
              <a:rPr lang="en-US" dirty="0" smtClean="0"/>
              <a:t>Improperly matching equipment can increase operating costs by up to 20%.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065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Beginning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Machinery Management has increased in importance on today’s farms</a:t>
            </a:r>
          </a:p>
          <a:p>
            <a:pPr lvl="1"/>
            <a:r>
              <a:rPr lang="en-US" dirty="0" smtClean="0"/>
              <a:t>Direct Relationship to success through:</a:t>
            </a:r>
          </a:p>
          <a:p>
            <a:pPr lvl="2"/>
            <a:r>
              <a:rPr lang="en-US" dirty="0" smtClean="0"/>
              <a:t>Mixing land, labor and capital to return a profit</a:t>
            </a:r>
          </a:p>
          <a:p>
            <a:r>
              <a:rPr lang="en-US" dirty="0" smtClean="0"/>
              <a:t>Machinery costs overshadow all other crop production costs</a:t>
            </a:r>
          </a:p>
          <a:p>
            <a:pPr lvl="1"/>
            <a:r>
              <a:rPr lang="en-US" dirty="0" smtClean="0"/>
              <a:t>Except land</a:t>
            </a:r>
          </a:p>
          <a:p>
            <a:r>
              <a:rPr lang="en-US" dirty="0" smtClean="0"/>
              <a:t>Machinery costs account for 50 percent of total production costs</a:t>
            </a:r>
          </a:p>
          <a:p>
            <a:pPr lvl="1"/>
            <a:r>
              <a:rPr lang="en-US" dirty="0" smtClean="0"/>
              <a:t>Can be as high as $200.00 per acre or more</a:t>
            </a:r>
          </a:p>
        </p:txBody>
      </p:sp>
    </p:spTree>
    <p:extLst>
      <p:ext uri="{BB962C8B-B14F-4D97-AF65-F5344CB8AC3E}">
        <p14:creationId xmlns:p14="http://schemas.microsoft.com/office/powerpoint/2010/main" val="456580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Problems of management are varied</a:t>
            </a:r>
          </a:p>
          <a:p>
            <a:r>
              <a:rPr lang="en-US" dirty="0" smtClean="0"/>
              <a:t>Each problem could be the difference between a profit or loss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How much machinery should be owned?</a:t>
            </a:r>
          </a:p>
          <a:p>
            <a:pPr lvl="1"/>
            <a:r>
              <a:rPr lang="en-US" dirty="0" smtClean="0"/>
              <a:t>What size equipment is needed?</a:t>
            </a:r>
          </a:p>
          <a:p>
            <a:pPr lvl="1"/>
            <a:r>
              <a:rPr lang="en-US" dirty="0" smtClean="0"/>
              <a:t>Should custom operation be used?</a:t>
            </a:r>
          </a:p>
          <a:p>
            <a:pPr lvl="1"/>
            <a:r>
              <a:rPr lang="en-US" dirty="0" smtClean="0"/>
              <a:t>How often should equipment be traded?</a:t>
            </a:r>
          </a:p>
          <a:p>
            <a:pPr lvl="1"/>
            <a:r>
              <a:rPr lang="en-US" dirty="0" smtClean="0"/>
              <a:t>Should a machine be repaired or traded?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3230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Typical farms have needs for</a:t>
            </a:r>
          </a:p>
          <a:p>
            <a:pPr lvl="1"/>
            <a:r>
              <a:rPr lang="en-US" dirty="0" smtClean="0"/>
              <a:t>Tillage</a:t>
            </a:r>
          </a:p>
          <a:p>
            <a:pPr lvl="1"/>
            <a:r>
              <a:rPr lang="en-US" dirty="0" smtClean="0"/>
              <a:t>Planting</a:t>
            </a:r>
          </a:p>
          <a:p>
            <a:pPr lvl="1"/>
            <a:r>
              <a:rPr lang="en-US" dirty="0" smtClean="0"/>
              <a:t>Harvesting</a:t>
            </a:r>
          </a:p>
          <a:p>
            <a:r>
              <a:rPr lang="en-US" dirty="0" smtClean="0"/>
              <a:t>Each area has “fixed costs” which could eat up profits quickly</a:t>
            </a:r>
          </a:p>
          <a:p>
            <a:pPr lvl="1"/>
            <a:r>
              <a:rPr lang="en-US" dirty="0" smtClean="0"/>
              <a:t>Depreciation</a:t>
            </a:r>
          </a:p>
          <a:p>
            <a:pPr lvl="1"/>
            <a:r>
              <a:rPr lang="en-US" dirty="0" smtClean="0"/>
              <a:t>Taxes</a:t>
            </a:r>
          </a:p>
          <a:p>
            <a:pPr lvl="1"/>
            <a:r>
              <a:rPr lang="en-US" dirty="0" smtClean="0"/>
              <a:t>Shelter</a:t>
            </a:r>
          </a:p>
          <a:p>
            <a:pPr lvl="1"/>
            <a:r>
              <a:rPr lang="en-US" dirty="0" smtClean="0"/>
              <a:t>Insurance</a:t>
            </a:r>
          </a:p>
          <a:p>
            <a:pPr lvl="1"/>
            <a:r>
              <a:rPr lang="en-US" dirty="0" smtClean="0"/>
              <a:t>Interest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774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Lack of equipment may mean not getting crops planted or harvested on time.</a:t>
            </a:r>
          </a:p>
          <a:p>
            <a:r>
              <a:rPr lang="en-US" dirty="0" smtClean="0"/>
              <a:t>Costs associated with farming other than land:</a:t>
            </a:r>
          </a:p>
          <a:p>
            <a:pPr lvl="1"/>
            <a:r>
              <a:rPr lang="en-US" dirty="0" smtClean="0"/>
              <a:t>Machinery-50%</a:t>
            </a:r>
          </a:p>
          <a:p>
            <a:pPr lvl="1"/>
            <a:r>
              <a:rPr lang="en-US" dirty="0" smtClean="0"/>
              <a:t>Labor-11%</a:t>
            </a:r>
          </a:p>
          <a:p>
            <a:pPr lvl="1"/>
            <a:r>
              <a:rPr lang="en-US" dirty="0" smtClean="0"/>
              <a:t>Fertilizer- 10%</a:t>
            </a:r>
          </a:p>
          <a:p>
            <a:pPr lvl="1"/>
            <a:r>
              <a:rPr lang="en-US" dirty="0" smtClean="0"/>
              <a:t>Seed- 10%</a:t>
            </a:r>
          </a:p>
          <a:p>
            <a:pPr lvl="1"/>
            <a:r>
              <a:rPr lang="en-US" dirty="0" smtClean="0"/>
              <a:t>Chemicals- 6%</a:t>
            </a:r>
          </a:p>
          <a:p>
            <a:pPr lvl="1"/>
            <a:r>
              <a:rPr lang="en-US" dirty="0" smtClean="0"/>
              <a:t>Other- 13%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791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size?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Larger vs Smaller?</a:t>
            </a:r>
          </a:p>
          <a:p>
            <a:pPr lvl="1"/>
            <a:r>
              <a:rPr lang="en-US" dirty="0" smtClean="0"/>
              <a:t>Larger equipment lowers labor costs</a:t>
            </a:r>
          </a:p>
          <a:p>
            <a:pPr lvl="2"/>
            <a:r>
              <a:rPr lang="en-US" dirty="0" smtClean="0"/>
              <a:t>Can complete big acreage in a hurry</a:t>
            </a:r>
          </a:p>
          <a:p>
            <a:pPr lvl="2"/>
            <a:r>
              <a:rPr lang="en-US" dirty="0" smtClean="0"/>
              <a:t>Unless there is high annual use, the equipment can cost more than labor</a:t>
            </a:r>
          </a:p>
          <a:p>
            <a:pPr lvl="2"/>
            <a:r>
              <a:rPr lang="en-US" dirty="0" smtClean="0"/>
              <a:t>Need to own 10-12 years if not used regularly </a:t>
            </a:r>
          </a:p>
          <a:p>
            <a:pPr lvl="1"/>
            <a:r>
              <a:rPr lang="en-US" dirty="0" smtClean="0"/>
              <a:t>Smaller tractors cost less per hour</a:t>
            </a:r>
          </a:p>
          <a:p>
            <a:pPr lvl="2"/>
            <a:r>
              <a:rPr lang="en-US" dirty="0" smtClean="0"/>
              <a:t>High annual use, may be ready to trade in 6-8 years</a:t>
            </a:r>
          </a:p>
          <a:p>
            <a:pPr lvl="2"/>
            <a:r>
              <a:rPr lang="en-US" dirty="0" smtClean="0"/>
              <a:t>Less capacity </a:t>
            </a:r>
          </a:p>
          <a:p>
            <a:pPr lvl="2"/>
            <a:r>
              <a:rPr lang="en-US" dirty="0" smtClean="0"/>
              <a:t>Can take longer to get the job done</a:t>
            </a:r>
          </a:p>
        </p:txBody>
      </p:sp>
    </p:spTree>
    <p:extLst>
      <p:ext uri="{BB962C8B-B14F-4D97-AF65-F5344CB8AC3E}">
        <p14:creationId xmlns:p14="http://schemas.microsoft.com/office/powerpoint/2010/main" val="3571124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Size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Combination of expected performance and expected costs</a:t>
            </a:r>
          </a:p>
          <a:p>
            <a:r>
              <a:rPr lang="en-US" dirty="0" smtClean="0"/>
              <a:t>Both capacity and capital costs increase with size</a:t>
            </a:r>
          </a:p>
          <a:p>
            <a:pPr lvl="1"/>
            <a:r>
              <a:rPr lang="en-US" dirty="0" smtClean="0"/>
              <a:t>At the same time, performance improves, especially in critical operations.</a:t>
            </a:r>
          </a:p>
          <a:p>
            <a:r>
              <a:rPr lang="en-US" dirty="0" smtClean="0"/>
              <a:t>Delays in planting or harvesting can take a toll on yields</a:t>
            </a:r>
          </a:p>
          <a:p>
            <a:pPr lvl="1"/>
            <a:r>
              <a:rPr lang="en-US" dirty="0" smtClean="0"/>
              <a:t>These losses are called “Timeliness Losses”</a:t>
            </a:r>
          </a:p>
          <a:p>
            <a:pPr lvl="2"/>
            <a:r>
              <a:rPr lang="en-US" dirty="0" smtClean="0"/>
              <a:t>Timeliness Loss- crop yields and quality are affected by the dates of planting and harvesting.  Too soon or too late can have an effect on your profit margin.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169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some situations it may be practical or less expensive to use custom operations.</a:t>
            </a:r>
          </a:p>
          <a:p>
            <a:pPr lvl="1"/>
            <a:r>
              <a:rPr lang="en-US" dirty="0" smtClean="0"/>
              <a:t>Specialty crop on small acreage</a:t>
            </a:r>
          </a:p>
          <a:p>
            <a:pPr lvl="1"/>
            <a:r>
              <a:rPr lang="en-US" dirty="0" smtClean="0"/>
              <a:t>Using custom may be cheaper than purchasing equipment needed</a:t>
            </a:r>
          </a:p>
          <a:p>
            <a:pPr lvl="1"/>
            <a:r>
              <a:rPr lang="en-US" dirty="0" smtClean="0"/>
              <a:t>Custom operations may have a larger capacity</a:t>
            </a:r>
          </a:p>
          <a:p>
            <a:pPr lvl="1"/>
            <a:r>
              <a:rPr lang="en-US" dirty="0" smtClean="0"/>
              <a:t>Cost benefit needs to be weighed between ownership.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907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 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do you trade in?</a:t>
            </a:r>
          </a:p>
          <a:p>
            <a:pPr lvl="1"/>
            <a:r>
              <a:rPr lang="en-US" dirty="0" smtClean="0"/>
              <a:t>Frequent may lead to reduced cost of maintenance but may be more expensive per acre to run</a:t>
            </a:r>
          </a:p>
          <a:p>
            <a:pPr lvl="1"/>
            <a:r>
              <a:rPr lang="en-US" dirty="0" smtClean="0"/>
              <a:t>“Pride of Ownership”- having the latest, greatest, newest…etc. </a:t>
            </a:r>
          </a:p>
          <a:p>
            <a:pPr lvl="1"/>
            <a:r>
              <a:rPr lang="en-US" dirty="0" smtClean="0"/>
              <a:t>May need to trade in due to neglect of equipment</a:t>
            </a:r>
          </a:p>
          <a:p>
            <a:pPr lvl="1"/>
            <a:r>
              <a:rPr lang="en-US" dirty="0" smtClean="0"/>
              <a:t>Average costs may be higher to trade in frequently</a:t>
            </a:r>
          </a:p>
          <a:p>
            <a:pPr lvl="1"/>
            <a:r>
              <a:rPr lang="en-US" dirty="0" smtClean="0"/>
              <a:t>With good maintenance, average tractors will last 8-10 years (produces lowest cost per hour)</a:t>
            </a:r>
          </a:p>
          <a:p>
            <a:pPr lvl="1"/>
            <a:r>
              <a:rPr lang="en-US" dirty="0" smtClean="0"/>
              <a:t>Older machines have more downtime, typically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35084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80</TotalTime>
  <Words>586</Words>
  <Application>Microsoft Office PowerPoint</Application>
  <PresentationFormat>Widescreen</PresentationFormat>
  <Paragraphs>89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Wisp</vt:lpstr>
      <vt:lpstr>Machinery Management</vt:lpstr>
      <vt:lpstr>The Beginning</vt:lpstr>
      <vt:lpstr>Problems</vt:lpstr>
      <vt:lpstr>How much?</vt:lpstr>
      <vt:lpstr>How much?</vt:lpstr>
      <vt:lpstr>What size?</vt:lpstr>
      <vt:lpstr>Size cont.</vt:lpstr>
      <vt:lpstr>Custom?</vt:lpstr>
      <vt:lpstr>Trade in?</vt:lpstr>
      <vt:lpstr>4 Elements of Trading in:</vt:lpstr>
      <vt:lpstr>Repaired or Traded?</vt:lpstr>
      <vt:lpstr>Operating Costs</vt:lpstr>
    </vt:vector>
  </TitlesOfParts>
  <Company>CSU, Fresno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Machinery Managment</dc:title>
  <dc:creator>John Williams</dc:creator>
  <cp:lastModifiedBy>John Williams</cp:lastModifiedBy>
  <cp:revision>6</cp:revision>
  <dcterms:created xsi:type="dcterms:W3CDTF">2019-09-17T18:07:31Z</dcterms:created>
  <dcterms:modified xsi:type="dcterms:W3CDTF">2019-09-17T19:27:32Z</dcterms:modified>
</cp:coreProperties>
</file>