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1"/>
  </p:notesMasterIdLst>
  <p:sldIdLst>
    <p:sldId id="299" r:id="rId2"/>
    <p:sldId id="300" r:id="rId3"/>
    <p:sldId id="305" r:id="rId4"/>
    <p:sldId id="306" r:id="rId5"/>
    <p:sldId id="307" r:id="rId6"/>
    <p:sldId id="308" r:id="rId7"/>
    <p:sldId id="309" r:id="rId8"/>
    <p:sldId id="310" r:id="rId9"/>
    <p:sldId id="311" r:id="rId10"/>
    <p:sldId id="312" r:id="rId11"/>
    <p:sldId id="313" r:id="rId12"/>
    <p:sldId id="314" r:id="rId13"/>
    <p:sldId id="315" r:id="rId14"/>
    <p:sldId id="316" r:id="rId15"/>
    <p:sldId id="317" r:id="rId16"/>
    <p:sldId id="318" r:id="rId17"/>
    <p:sldId id="320" r:id="rId18"/>
    <p:sldId id="321" r:id="rId19"/>
    <p:sldId id="322"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1657" autoAdjust="0"/>
  </p:normalViewPr>
  <p:slideViewPr>
    <p:cSldViewPr snapToGrid="0">
      <p:cViewPr varScale="1">
        <p:scale>
          <a:sx n="61" d="100"/>
          <a:sy n="61" d="100"/>
        </p:scale>
        <p:origin x="1464" y="40"/>
      </p:cViewPr>
      <p:guideLst/>
    </p:cSldViewPr>
  </p:slideViewPr>
  <p:outlineViewPr>
    <p:cViewPr>
      <p:scale>
        <a:sx n="33" d="100"/>
        <a:sy n="33" d="100"/>
      </p:scale>
      <p:origin x="0" y="-269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ECA1D3-F495-4EA8-B0B2-FF6303B21683}" type="datetimeFigureOut">
              <a:rPr lang="en-US" smtClean="0"/>
              <a:t>10/12/2022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DB3297-3172-4D21-AB8A-5C4EC4EA8E2A}" type="slidenum">
              <a:rPr lang="en-US" smtClean="0"/>
              <a:t>‹#›</a:t>
            </a:fld>
            <a:endParaRPr lang="en-US"/>
          </a:p>
        </p:txBody>
      </p:sp>
    </p:spTree>
    <p:extLst>
      <p:ext uri="{BB962C8B-B14F-4D97-AF65-F5344CB8AC3E}">
        <p14:creationId xmlns:p14="http://schemas.microsoft.com/office/powerpoint/2010/main" val="18274180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Tractors are classified in multiple ways, “Power” is the most used classification.  Power is referred to as Engine or PTO Horsepower.</a:t>
            </a:r>
          </a:p>
        </p:txBody>
      </p:sp>
      <p:sp>
        <p:nvSpPr>
          <p:cNvPr id="4" name="Slide Number Placeholder 3"/>
          <p:cNvSpPr>
            <a:spLocks noGrp="1"/>
          </p:cNvSpPr>
          <p:nvPr>
            <p:ph type="sldNum" sz="quarter" idx="5"/>
          </p:nvPr>
        </p:nvSpPr>
        <p:spPr/>
        <p:txBody>
          <a:bodyPr/>
          <a:lstStyle/>
          <a:p>
            <a:fld id="{D9DB3297-3172-4D21-AB8A-5C4EC4EA8E2A}" type="slidenum">
              <a:rPr lang="en-US" smtClean="0"/>
              <a:t>3</a:t>
            </a:fld>
            <a:endParaRPr lang="en-US"/>
          </a:p>
        </p:txBody>
      </p:sp>
    </p:spTree>
    <p:extLst>
      <p:ext uri="{BB962C8B-B14F-4D97-AF65-F5344CB8AC3E}">
        <p14:creationId xmlns:p14="http://schemas.microsoft.com/office/powerpoint/2010/main" val="12587969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the most common types of tractors; this list does not include all types of tractors.   MFWD is used when needed, MFWD stands for “Mechanical Front Wheel Drive” essentially giving the operator the option to use the front wheels as needed to increase pulling power or prevent getting the equipment stuck in the field.  Front tires on a tractor with MFWD will match the same tread pattern as the rear wheels but will be smaller in diameter.  Four-wheel drive tractors will have the same size tires for front and rear wheels and will have the same tread design.  Tractors that are classified at two-wheel drive will have aggressive rear tires and float type, nonaggressive tires on the front axle. </a:t>
            </a:r>
          </a:p>
        </p:txBody>
      </p:sp>
      <p:sp>
        <p:nvSpPr>
          <p:cNvPr id="4" name="Slide Number Placeholder 3"/>
          <p:cNvSpPr>
            <a:spLocks noGrp="1"/>
          </p:cNvSpPr>
          <p:nvPr>
            <p:ph type="sldNum" sz="quarter" idx="5"/>
          </p:nvPr>
        </p:nvSpPr>
        <p:spPr/>
        <p:txBody>
          <a:bodyPr/>
          <a:lstStyle/>
          <a:p>
            <a:fld id="{D9DB3297-3172-4D21-AB8A-5C4EC4EA8E2A}" type="slidenum">
              <a:rPr lang="en-US" smtClean="0"/>
              <a:t>4</a:t>
            </a:fld>
            <a:endParaRPr lang="en-US"/>
          </a:p>
        </p:txBody>
      </p:sp>
    </p:spTree>
    <p:extLst>
      <p:ext uri="{BB962C8B-B14F-4D97-AF65-F5344CB8AC3E}">
        <p14:creationId xmlns:p14="http://schemas.microsoft.com/office/powerpoint/2010/main" val="1388013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DB3297-3172-4D21-AB8A-5C4EC4EA8E2A}" type="slidenum">
              <a:rPr lang="en-US" smtClean="0"/>
              <a:t>5</a:t>
            </a:fld>
            <a:endParaRPr lang="en-US"/>
          </a:p>
        </p:txBody>
      </p:sp>
    </p:spTree>
    <p:extLst>
      <p:ext uri="{BB962C8B-B14F-4D97-AF65-F5344CB8AC3E}">
        <p14:creationId xmlns:p14="http://schemas.microsoft.com/office/powerpoint/2010/main" val="42421199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wheel drive classification is when the tractor is powering all wheels when in operation.  The front or rear axle cannot be turned off when not needed.  This is different from MFWD or front wheel assist tractors.  </a:t>
            </a:r>
          </a:p>
        </p:txBody>
      </p:sp>
      <p:sp>
        <p:nvSpPr>
          <p:cNvPr id="4" name="Slide Number Placeholder 3"/>
          <p:cNvSpPr>
            <a:spLocks noGrp="1"/>
          </p:cNvSpPr>
          <p:nvPr>
            <p:ph type="sldNum" sz="quarter" idx="5"/>
          </p:nvPr>
        </p:nvSpPr>
        <p:spPr/>
        <p:txBody>
          <a:bodyPr/>
          <a:lstStyle/>
          <a:p>
            <a:fld id="{D9DB3297-3172-4D21-AB8A-5C4EC4EA8E2A}" type="slidenum">
              <a:rPr lang="en-US" smtClean="0"/>
              <a:t>12</a:t>
            </a:fld>
            <a:endParaRPr lang="en-US"/>
          </a:p>
        </p:txBody>
      </p:sp>
    </p:spTree>
    <p:extLst>
      <p:ext uri="{BB962C8B-B14F-4D97-AF65-F5344CB8AC3E}">
        <p14:creationId xmlns:p14="http://schemas.microsoft.com/office/powerpoint/2010/main" val="3450560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Dual wheels aid in </a:t>
            </a:r>
          </a:p>
        </p:txBody>
      </p:sp>
      <p:sp>
        <p:nvSpPr>
          <p:cNvPr id="4" name="Slide Number Placeholder 3"/>
          <p:cNvSpPr>
            <a:spLocks noGrp="1"/>
          </p:cNvSpPr>
          <p:nvPr>
            <p:ph type="sldNum" sz="quarter" idx="5"/>
          </p:nvPr>
        </p:nvSpPr>
        <p:spPr/>
        <p:txBody>
          <a:bodyPr/>
          <a:lstStyle/>
          <a:p>
            <a:fld id="{D9DB3297-3172-4D21-AB8A-5C4EC4EA8E2A}" type="slidenum">
              <a:rPr lang="en-US" smtClean="0"/>
              <a:t>13</a:t>
            </a:fld>
            <a:endParaRPr lang="en-US"/>
          </a:p>
        </p:txBody>
      </p:sp>
    </p:spTree>
    <p:extLst>
      <p:ext uri="{BB962C8B-B14F-4D97-AF65-F5344CB8AC3E}">
        <p14:creationId xmlns:p14="http://schemas.microsoft.com/office/powerpoint/2010/main" val="2618784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Single pass tillage equipment requires a high horsepower. </a:t>
            </a:r>
          </a:p>
        </p:txBody>
      </p:sp>
      <p:sp>
        <p:nvSpPr>
          <p:cNvPr id="4" name="Slide Number Placeholder 3"/>
          <p:cNvSpPr>
            <a:spLocks noGrp="1"/>
          </p:cNvSpPr>
          <p:nvPr>
            <p:ph type="sldNum" sz="quarter" idx="5"/>
          </p:nvPr>
        </p:nvSpPr>
        <p:spPr/>
        <p:txBody>
          <a:bodyPr/>
          <a:lstStyle/>
          <a:p>
            <a:fld id="{D9DB3297-3172-4D21-AB8A-5C4EC4EA8E2A}" type="slidenum">
              <a:rPr lang="en-US" smtClean="0"/>
              <a:t>15</a:t>
            </a:fld>
            <a:endParaRPr lang="en-US"/>
          </a:p>
        </p:txBody>
      </p:sp>
    </p:spTree>
    <p:extLst>
      <p:ext uri="{BB962C8B-B14F-4D97-AF65-F5344CB8AC3E}">
        <p14:creationId xmlns:p14="http://schemas.microsoft.com/office/powerpoint/2010/main" val="22462532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“Quad Track” tractors allow for better pulling ability, but also aids in preventing compaction.  This is an example of a rubber track tractor.  </a:t>
            </a:r>
          </a:p>
        </p:txBody>
      </p:sp>
      <p:sp>
        <p:nvSpPr>
          <p:cNvPr id="4" name="Slide Number Placeholder 3"/>
          <p:cNvSpPr>
            <a:spLocks noGrp="1"/>
          </p:cNvSpPr>
          <p:nvPr>
            <p:ph type="sldNum" sz="quarter" idx="5"/>
          </p:nvPr>
        </p:nvSpPr>
        <p:spPr/>
        <p:txBody>
          <a:bodyPr/>
          <a:lstStyle/>
          <a:p>
            <a:fld id="{D9DB3297-3172-4D21-AB8A-5C4EC4EA8E2A}" type="slidenum">
              <a:rPr lang="en-US" smtClean="0"/>
              <a:t>16</a:t>
            </a:fld>
            <a:endParaRPr lang="en-US"/>
          </a:p>
        </p:txBody>
      </p:sp>
    </p:spTree>
    <p:extLst>
      <p:ext uri="{BB962C8B-B14F-4D97-AF65-F5344CB8AC3E}">
        <p14:creationId xmlns:p14="http://schemas.microsoft.com/office/powerpoint/2010/main" val="39588874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Steel track example</a:t>
            </a:r>
          </a:p>
        </p:txBody>
      </p:sp>
      <p:sp>
        <p:nvSpPr>
          <p:cNvPr id="4" name="Slide Number Placeholder 3"/>
          <p:cNvSpPr>
            <a:spLocks noGrp="1"/>
          </p:cNvSpPr>
          <p:nvPr>
            <p:ph type="sldNum" sz="quarter" idx="5"/>
          </p:nvPr>
        </p:nvSpPr>
        <p:spPr/>
        <p:txBody>
          <a:bodyPr/>
          <a:lstStyle/>
          <a:p>
            <a:fld id="{D9DB3297-3172-4D21-AB8A-5C4EC4EA8E2A}" type="slidenum">
              <a:rPr lang="en-US" smtClean="0"/>
              <a:t>17</a:t>
            </a:fld>
            <a:endParaRPr lang="en-US"/>
          </a:p>
        </p:txBody>
      </p:sp>
    </p:spTree>
    <p:extLst>
      <p:ext uri="{BB962C8B-B14F-4D97-AF65-F5344CB8AC3E}">
        <p14:creationId xmlns:p14="http://schemas.microsoft.com/office/powerpoint/2010/main" val="2559774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1_Tool ID - Animate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221081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4">
            <a:extLst>
              <a:ext uri="{FF2B5EF4-FFF2-40B4-BE49-F238E27FC236}">
                <a16:creationId xmlns:a16="http://schemas.microsoft.com/office/drawing/2014/main" id="{D66598F5-C273-4FA8-B151-0F4527229011}"/>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D1869FFD-46B0-43A2-9A6A-D8486FA4E321}"/>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553067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E9F63E7-1D5B-40F1-B791-2681AE7F9FCA}"/>
              </a:ext>
            </a:extLst>
          </p:cNvPr>
          <p:cNvSpPr/>
          <p:nvPr/>
        </p:nvSpPr>
        <p:spPr>
          <a:xfrm>
            <a:off x="1092" y="6558664"/>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4" name="Rectangle 13">
            <a:extLst>
              <a:ext uri="{FF2B5EF4-FFF2-40B4-BE49-F238E27FC236}">
                <a16:creationId xmlns:a16="http://schemas.microsoft.com/office/drawing/2014/main" id="{4CAB6EB9-EB08-4444-BDF9-15D0AE31303E}"/>
              </a:ext>
            </a:extLst>
          </p:cNvPr>
          <p:cNvSpPr/>
          <p:nvPr/>
        </p:nvSpPr>
        <p:spPr>
          <a:xfrm>
            <a:off x="0" y="6313375"/>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BD1CBF56-964C-4E70-BA6F-F81710D40A3B}"/>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p:cNvSpPr>
            <a:spLocks noGrp="1"/>
          </p:cNvSpPr>
          <p:nvPr>
            <p:ph type="sldNum" sz="quarter" idx="12"/>
          </p:nvPr>
        </p:nvSpPr>
        <p:spPr>
          <a:xfrm>
            <a:off x="7086600" y="6474305"/>
            <a:ext cx="2057400" cy="365125"/>
          </a:xfrm>
          <a:prstGeom prst="rect">
            <a:avLst/>
          </a:prstGeom>
        </p:spPr>
        <p:txBody>
          <a:bodyPr/>
          <a:lstStyle>
            <a:lvl1pPr>
              <a:defRPr>
                <a:solidFill>
                  <a:schemeClr val="bg1">
                    <a:lumMod val="85000"/>
                  </a:schemeClr>
                </a:solidFill>
              </a:defRPr>
            </a:lvl1pPr>
          </a:lstStyle>
          <a:p>
            <a:fld id="{5EB68B22-939C-4CB8-9475-5C7A063AE711}" type="slidenum">
              <a:rPr lang="en-US" smtClean="0"/>
              <a:t>‹#›</a:t>
            </a:fld>
            <a:endParaRPr lang="en-US"/>
          </a:p>
        </p:txBody>
      </p:sp>
      <p:pic>
        <p:nvPicPr>
          <p:cNvPr id="7" name="Picture 6" descr="NationalFFA_Emblem_R_3C_RGB.png">
            <a:extLst>
              <a:ext uri="{FF2B5EF4-FFF2-40B4-BE49-F238E27FC236}">
                <a16:creationId xmlns:a16="http://schemas.microsoft.com/office/drawing/2014/main" id="{23C8238D-4726-482F-A7B7-1C8D30C9CEC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74001" y="78163"/>
            <a:ext cx="1095621" cy="1315989"/>
          </a:xfrm>
          <a:prstGeom prst="rect">
            <a:avLst/>
          </a:prstGeom>
        </p:spPr>
      </p:pic>
      <p:pic>
        <p:nvPicPr>
          <p:cNvPr id="8" name="Picture 7">
            <a:extLst>
              <a:ext uri="{FF2B5EF4-FFF2-40B4-BE49-F238E27FC236}">
                <a16:creationId xmlns:a16="http://schemas.microsoft.com/office/drawing/2014/main" id="{70038BA5-0A21-4FA2-8D8C-6CE01110E2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29629" y="907059"/>
            <a:ext cx="2067111" cy="169039"/>
          </a:xfrm>
          <a:prstGeom prst="rect">
            <a:avLst/>
          </a:prstGeom>
        </p:spPr>
      </p:pic>
      <p:pic>
        <p:nvPicPr>
          <p:cNvPr id="9" name="Picture 8">
            <a:extLst>
              <a:ext uri="{FF2B5EF4-FFF2-40B4-BE49-F238E27FC236}">
                <a16:creationId xmlns:a16="http://schemas.microsoft.com/office/drawing/2014/main" id="{DE11F512-F570-4993-9BDF-88CC814FB1E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08678" y="481013"/>
            <a:ext cx="2133556" cy="355157"/>
          </a:xfrm>
          <a:prstGeom prst="rect">
            <a:avLst/>
          </a:prstGeom>
        </p:spPr>
      </p:pic>
    </p:spTree>
    <p:extLst>
      <p:ext uri="{BB962C8B-B14F-4D97-AF65-F5344CB8AC3E}">
        <p14:creationId xmlns:p14="http://schemas.microsoft.com/office/powerpoint/2010/main" val="2460575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4">
            <a:extLst>
              <a:ext uri="{FF2B5EF4-FFF2-40B4-BE49-F238E27FC236}">
                <a16:creationId xmlns:a16="http://schemas.microsoft.com/office/drawing/2014/main" id="{70D288F8-0E4C-44AB-A8DE-AC16F0700E22}"/>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8" name="Slide Number Placeholder 5">
            <a:extLst>
              <a:ext uri="{FF2B5EF4-FFF2-40B4-BE49-F238E27FC236}">
                <a16:creationId xmlns:a16="http://schemas.microsoft.com/office/drawing/2014/main" id="{AA202127-6E23-437D-B12B-C3A9CF6C625D}"/>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279713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A23F876A-3CC0-4BC5-AF3F-84F2312C3D47}"/>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9" name="Slide Number Placeholder 5">
            <a:extLst>
              <a:ext uri="{FF2B5EF4-FFF2-40B4-BE49-F238E27FC236}">
                <a16:creationId xmlns:a16="http://schemas.microsoft.com/office/drawing/2014/main" id="{D780B6C9-E977-4593-AF85-301C121B92D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25951498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4">
            <a:extLst>
              <a:ext uri="{FF2B5EF4-FFF2-40B4-BE49-F238E27FC236}">
                <a16:creationId xmlns:a16="http://schemas.microsoft.com/office/drawing/2014/main" id="{0CF96EB7-8876-43AA-B4FC-AD043A3D3A34}"/>
              </a:ext>
            </a:extLst>
          </p:cNvPr>
          <p:cNvSpPr>
            <a:spLocks noGrp="1"/>
          </p:cNvSpPr>
          <p:nvPr>
            <p:ph type="ftr" sz="quarter" idx="10"/>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1" name="Slide Number Placeholder 5">
            <a:extLst>
              <a:ext uri="{FF2B5EF4-FFF2-40B4-BE49-F238E27FC236}">
                <a16:creationId xmlns:a16="http://schemas.microsoft.com/office/drawing/2014/main" id="{00D5CDF1-A90B-4D77-8120-A818D799F156}"/>
              </a:ext>
            </a:extLst>
          </p:cNvPr>
          <p:cNvSpPr>
            <a:spLocks noGrp="1"/>
          </p:cNvSpPr>
          <p:nvPr>
            <p:ph type="sldNum" sz="quarter" idx="11"/>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984786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353445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ool ID">
    <p:spTree>
      <p:nvGrpSpPr>
        <p:cNvPr id="1" name=""/>
        <p:cNvGrpSpPr/>
        <p:nvPr/>
      </p:nvGrpSpPr>
      <p:grpSpPr>
        <a:xfrm>
          <a:off x="0" y="0"/>
          <a:ext cx="0" cy="0"/>
          <a:chOff x="0" y="0"/>
          <a:chExt cx="0" cy="0"/>
        </a:xfrm>
      </p:grpSpPr>
      <p:sp>
        <p:nvSpPr>
          <p:cNvPr id="2" name="Title 1"/>
          <p:cNvSpPr>
            <a:spLocks noGrp="1"/>
          </p:cNvSpPr>
          <p:nvPr>
            <p:ph type="title"/>
          </p:nvPr>
        </p:nvSpPr>
        <p:spPr>
          <a:xfrm>
            <a:off x="628650" y="5613131"/>
            <a:ext cx="7886700" cy="675437"/>
          </a:xfrm>
        </p:spPr>
        <p:txBody>
          <a:bodyPr>
            <a:normAutofit/>
          </a:bodyPr>
          <a:lstStyle>
            <a:lvl1pPr algn="ctr">
              <a:defRPr sz="2000"/>
            </a:lvl1p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83F81957-23D8-4010-A336-D02ACCF1E69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7" name="Slide Number Placeholder 5">
            <a:extLst>
              <a:ext uri="{FF2B5EF4-FFF2-40B4-BE49-F238E27FC236}">
                <a16:creationId xmlns:a16="http://schemas.microsoft.com/office/drawing/2014/main" id="{1A243FF7-B6D2-4869-A3F2-9F6F5E9246C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954866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7C83E20D-C0C5-42F5-85FB-584F8395FE36}"/>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6" name="Slide Number Placeholder 5">
            <a:extLst>
              <a:ext uri="{FF2B5EF4-FFF2-40B4-BE49-F238E27FC236}">
                <a16:creationId xmlns:a16="http://schemas.microsoft.com/office/drawing/2014/main" id="{B2C3A191-8A29-4F8B-97A9-15D8093C8E4F}"/>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132326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015252"/>
            <a:ext cx="7886700" cy="67543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F947555-E225-45F7-A9EE-5F77AEA7F9BD}"/>
              </a:ext>
            </a:extLst>
          </p:cNvPr>
          <p:cNvSpPr/>
          <p:nvPr/>
        </p:nvSpPr>
        <p:spPr>
          <a:xfrm>
            <a:off x="0" y="0"/>
            <a:ext cx="9150865" cy="844379"/>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004C97"/>
              </a:solidFill>
            </a:endParaRPr>
          </a:p>
        </p:txBody>
      </p:sp>
      <p:pic>
        <p:nvPicPr>
          <p:cNvPr id="8" name="Picture 7" descr="NationalFFA_Emblem_R_3C_RGB.png">
            <a:extLst>
              <a:ext uri="{FF2B5EF4-FFF2-40B4-BE49-F238E27FC236}">
                <a16:creationId xmlns:a16="http://schemas.microsoft.com/office/drawing/2014/main" id="{391D5194-E869-42BB-B15B-77F71ED2BCBB}"/>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874001" y="78163"/>
            <a:ext cx="1095621" cy="1315989"/>
          </a:xfrm>
          <a:prstGeom prst="rect">
            <a:avLst/>
          </a:prstGeom>
        </p:spPr>
      </p:pic>
      <p:pic>
        <p:nvPicPr>
          <p:cNvPr id="9" name="Picture 8">
            <a:extLst>
              <a:ext uri="{FF2B5EF4-FFF2-40B4-BE49-F238E27FC236}">
                <a16:creationId xmlns:a16="http://schemas.microsoft.com/office/drawing/2014/main" id="{91CBCA79-0A1F-400A-A430-54F634F955B2}"/>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829629" y="907059"/>
            <a:ext cx="2067111" cy="169039"/>
          </a:xfrm>
          <a:prstGeom prst="rect">
            <a:avLst/>
          </a:prstGeom>
        </p:spPr>
      </p:pic>
      <p:pic>
        <p:nvPicPr>
          <p:cNvPr id="10" name="Picture 9">
            <a:extLst>
              <a:ext uri="{FF2B5EF4-FFF2-40B4-BE49-F238E27FC236}">
                <a16:creationId xmlns:a16="http://schemas.microsoft.com/office/drawing/2014/main" id="{1A50C4B0-EF51-4CD4-B574-F380E5212DAE}"/>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5808678" y="481013"/>
            <a:ext cx="2133556" cy="355157"/>
          </a:xfrm>
          <a:prstGeom prst="rect">
            <a:avLst/>
          </a:prstGeom>
        </p:spPr>
      </p:pic>
      <p:sp>
        <p:nvSpPr>
          <p:cNvPr id="15" name="Rectangle 14">
            <a:extLst>
              <a:ext uri="{FF2B5EF4-FFF2-40B4-BE49-F238E27FC236}">
                <a16:creationId xmlns:a16="http://schemas.microsoft.com/office/drawing/2014/main" id="{BC3FE216-1926-4747-9E89-7EF8ACB9834E}"/>
              </a:ext>
            </a:extLst>
          </p:cNvPr>
          <p:cNvSpPr/>
          <p:nvPr/>
        </p:nvSpPr>
        <p:spPr>
          <a:xfrm>
            <a:off x="0" y="6322001"/>
            <a:ext cx="9150866" cy="267448"/>
          </a:xfrm>
          <a:prstGeom prst="rect">
            <a:avLst/>
          </a:prstGeom>
          <a:solidFill>
            <a:srgbClr val="FFCD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8B081E06-E967-475B-9722-66D1AB49C960}"/>
              </a:ext>
            </a:extLst>
          </p:cNvPr>
          <p:cNvSpPr/>
          <p:nvPr/>
        </p:nvSpPr>
        <p:spPr>
          <a:xfrm>
            <a:off x="1092" y="6552197"/>
            <a:ext cx="9149773" cy="287233"/>
          </a:xfrm>
          <a:prstGeom prst="rect">
            <a:avLst/>
          </a:prstGeom>
          <a:solidFill>
            <a:srgbClr val="004C97"/>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rgbClr val="0033CC"/>
              </a:solidFill>
            </a:endParaRPr>
          </a:p>
        </p:txBody>
      </p:sp>
      <p:sp>
        <p:nvSpPr>
          <p:cNvPr id="17" name="Footer Placeholder 4">
            <a:extLst>
              <a:ext uri="{FF2B5EF4-FFF2-40B4-BE49-F238E27FC236}">
                <a16:creationId xmlns:a16="http://schemas.microsoft.com/office/drawing/2014/main" id="{02E17FFC-51D6-4844-B4D2-4BA352D361DE}"/>
              </a:ext>
            </a:extLst>
          </p:cNvPr>
          <p:cNvSpPr>
            <a:spLocks noGrp="1"/>
          </p:cNvSpPr>
          <p:nvPr>
            <p:ph type="ftr" sz="quarter" idx="3"/>
          </p:nvPr>
        </p:nvSpPr>
        <p:spPr>
          <a:xfrm>
            <a:off x="0" y="6492875"/>
            <a:ext cx="4830792" cy="365125"/>
          </a:xfrm>
          <a:prstGeom prst="rect">
            <a:avLst/>
          </a:prstGeom>
        </p:spPr>
        <p:txBody>
          <a:bodyPr/>
          <a:lstStyle>
            <a:lvl1pPr>
              <a:defRPr>
                <a:solidFill>
                  <a:schemeClr val="bg1">
                    <a:lumMod val="85000"/>
                  </a:schemeClr>
                </a:solidFill>
              </a:defRPr>
            </a:lvl1pPr>
          </a:lstStyle>
          <a:p>
            <a:r>
              <a:rPr lang="en-US"/>
              <a:t>Agricultural Mechanics</a:t>
            </a:r>
          </a:p>
        </p:txBody>
      </p:sp>
      <p:sp>
        <p:nvSpPr>
          <p:cNvPr id="18" name="Slide Number Placeholder 5">
            <a:extLst>
              <a:ext uri="{FF2B5EF4-FFF2-40B4-BE49-F238E27FC236}">
                <a16:creationId xmlns:a16="http://schemas.microsoft.com/office/drawing/2014/main" id="{2EAB219D-51E1-4681-9B9D-D8A4BA342A04}"/>
              </a:ext>
            </a:extLst>
          </p:cNvPr>
          <p:cNvSpPr>
            <a:spLocks noGrp="1"/>
          </p:cNvSpPr>
          <p:nvPr>
            <p:ph type="sldNum" sz="quarter" idx="4"/>
          </p:nvPr>
        </p:nvSpPr>
        <p:spPr>
          <a:xfrm>
            <a:off x="7086600" y="6474305"/>
            <a:ext cx="2057400" cy="365125"/>
          </a:xfrm>
          <a:prstGeom prst="rect">
            <a:avLst/>
          </a:prstGeom>
        </p:spPr>
        <p:txBody>
          <a:bodyPr/>
          <a:lstStyle>
            <a:lvl1pPr algn="r">
              <a:defRPr>
                <a:solidFill>
                  <a:schemeClr val="bg1">
                    <a:lumMod val="85000"/>
                  </a:schemeClr>
                </a:solidFill>
              </a:defRPr>
            </a:lvl1pPr>
          </a:lstStyle>
          <a:p>
            <a:fld id="{5EB68B22-939C-4CB8-9475-5C7A063AE711}" type="slidenum">
              <a:rPr lang="en-US" smtClean="0"/>
              <a:t>‹#›</a:t>
            </a:fld>
            <a:endParaRPr lang="en-US"/>
          </a:p>
        </p:txBody>
      </p:sp>
    </p:spTree>
    <p:extLst>
      <p:ext uri="{BB962C8B-B14F-4D97-AF65-F5344CB8AC3E}">
        <p14:creationId xmlns:p14="http://schemas.microsoft.com/office/powerpoint/2010/main" val="357285882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tmplLst>
          <p:tmpl lvl="1">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2">
            <p:tnLst>
              <p:par>
                <p:cTn presetID="2" presetClass="entr" presetSubtype="2"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3">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4">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 lvl="5">
            <p:tnLst>
              <p:par>
                <p:cTn presetID="2" presetClass="entr" presetSubtype="2"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www.deere.com/en_US/docs/html/campaigns/ag_turf/9rx_tractor/index.html" TargetMode="External"/><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F4BF2-B750-4B1F-B9B5-5995332CA4E0}"/>
              </a:ext>
            </a:extLst>
          </p:cNvPr>
          <p:cNvSpPr>
            <a:spLocks noGrp="1"/>
          </p:cNvSpPr>
          <p:nvPr>
            <p:ph type="ctrTitle"/>
          </p:nvPr>
        </p:nvSpPr>
        <p:spPr/>
        <p:txBody>
          <a:bodyPr>
            <a:normAutofit/>
          </a:bodyPr>
          <a:lstStyle/>
          <a:p>
            <a:r>
              <a:rPr lang="en-US" dirty="0"/>
              <a:t>Machinery Skills</a:t>
            </a:r>
          </a:p>
        </p:txBody>
      </p:sp>
      <p:sp>
        <p:nvSpPr>
          <p:cNvPr id="8" name="Subtitle 7">
            <a:extLst>
              <a:ext uri="{FF2B5EF4-FFF2-40B4-BE49-F238E27FC236}">
                <a16:creationId xmlns:a16="http://schemas.microsoft.com/office/drawing/2014/main" id="{D93D5BCB-C178-4CBC-99A8-FAA4848D8024}"/>
              </a:ext>
            </a:extLst>
          </p:cNvPr>
          <p:cNvSpPr>
            <a:spLocks noGrp="1"/>
          </p:cNvSpPr>
          <p:nvPr>
            <p:ph type="subTitle" idx="1"/>
          </p:nvPr>
        </p:nvSpPr>
        <p:spPr/>
        <p:txBody>
          <a:bodyPr/>
          <a:lstStyle/>
          <a:p>
            <a:r>
              <a:rPr lang="en-US" dirty="0"/>
              <a:t>Lesson 3</a:t>
            </a:r>
          </a:p>
          <a:p>
            <a:r>
              <a:rPr lang="en-US" dirty="0"/>
              <a:t>Agricultural Tractors</a:t>
            </a:r>
          </a:p>
          <a:p>
            <a:endParaRPr lang="en-US" dirty="0"/>
          </a:p>
        </p:txBody>
      </p:sp>
      <p:sp>
        <p:nvSpPr>
          <p:cNvPr id="3" name="Footer Placeholder 2">
            <a:extLst>
              <a:ext uri="{FF2B5EF4-FFF2-40B4-BE49-F238E27FC236}">
                <a16:creationId xmlns:a16="http://schemas.microsoft.com/office/drawing/2014/main" id="{98E684B7-EEC5-4726-9732-78100D6A4DFF}"/>
              </a:ext>
            </a:extLst>
          </p:cNvPr>
          <p:cNvSpPr>
            <a:spLocks noGrp="1"/>
          </p:cNvSpPr>
          <p:nvPr>
            <p:ph type="ftr" sz="quarter" idx="11"/>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862211FE-D04F-40CF-A76A-EB7134868D4B}"/>
              </a:ext>
            </a:extLst>
          </p:cNvPr>
          <p:cNvSpPr>
            <a:spLocks noGrp="1"/>
          </p:cNvSpPr>
          <p:nvPr>
            <p:ph type="sldNum" sz="quarter" idx="12"/>
          </p:nvPr>
        </p:nvSpPr>
        <p:spPr/>
        <p:txBody>
          <a:bodyPr/>
          <a:lstStyle/>
          <a:p>
            <a:fld id="{3812B06D-486B-4B1A-AFB8-52DAFFEF9BA0}" type="slidenum">
              <a:rPr lang="en-US" altLang="en-US" smtClean="0"/>
              <a:pPr/>
              <a:t>1</a:t>
            </a:fld>
            <a:endParaRPr lang="en-US" altLang="en-US"/>
          </a:p>
        </p:txBody>
      </p:sp>
    </p:spTree>
    <p:extLst>
      <p:ext uri="{BB962C8B-B14F-4D97-AF65-F5344CB8AC3E}">
        <p14:creationId xmlns:p14="http://schemas.microsoft.com/office/powerpoint/2010/main" val="3230425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 descr="disks">
            <a:extLst>
              <a:ext uri="{FF2B5EF4-FFF2-40B4-BE49-F238E27FC236}">
                <a16:creationId xmlns:a16="http://schemas.microsoft.com/office/drawing/2014/main" id="{A5891603-4CA2-5C95-A177-E799DB353AE1}"/>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958108" y="2104923"/>
            <a:ext cx="5715231" cy="4090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A04CE1E6-8982-815C-45C8-7F22C4298951}"/>
              </a:ext>
            </a:extLst>
          </p:cNvPr>
          <p:cNvSpPr>
            <a:spLocks noGrp="1"/>
          </p:cNvSpPr>
          <p:nvPr>
            <p:ph type="title"/>
          </p:nvPr>
        </p:nvSpPr>
        <p:spPr>
          <a:xfrm>
            <a:off x="628650" y="1015252"/>
            <a:ext cx="7886700" cy="675437"/>
          </a:xfrm>
        </p:spPr>
        <p:txBody>
          <a:bodyPr rtlCol="0">
            <a:noAutofit/>
          </a:bodyPr>
          <a:lstStyle/>
          <a:p>
            <a:pPr defTabSz="457207" eaLnBrk="1" fontAlgn="auto" hangingPunct="1">
              <a:spcAft>
                <a:spcPts val="0"/>
              </a:spcAft>
              <a:defRPr/>
            </a:pPr>
            <a:r>
              <a:rPr lang="en-US" sz="2800" dirty="0"/>
              <a:t>Case tractor with Dual Rear Wheels</a:t>
            </a:r>
          </a:p>
        </p:txBody>
      </p:sp>
    </p:spTree>
    <p:extLst>
      <p:ext uri="{BB962C8B-B14F-4D97-AF65-F5344CB8AC3E}">
        <p14:creationId xmlns:p14="http://schemas.microsoft.com/office/powerpoint/2010/main" val="13065427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1DBCB4E-094F-DABF-CD55-F07A7224F9FC}"/>
              </a:ext>
            </a:extLst>
          </p:cNvPr>
          <p:cNvSpPr>
            <a:spLocks noGrp="1"/>
          </p:cNvSpPr>
          <p:nvPr>
            <p:ph type="title"/>
          </p:nvPr>
        </p:nvSpPr>
        <p:spPr/>
        <p:txBody>
          <a:bodyPr>
            <a:normAutofit fontScale="90000"/>
          </a:bodyPr>
          <a:lstStyle/>
          <a:p>
            <a:pPr eaLnBrk="1" hangingPunct="1"/>
            <a:r>
              <a:rPr lang="en-US" altLang="en-US" sz="2800" dirty="0"/>
              <a:t>CASE IH Magnum, MFWD,  </a:t>
            </a:r>
            <a:br>
              <a:rPr lang="en-US" altLang="en-US" sz="2800" dirty="0"/>
            </a:br>
            <a:r>
              <a:rPr lang="en-US" altLang="en-US" sz="2800" dirty="0"/>
              <a:t>230-383 HP, Duals front and rear</a:t>
            </a:r>
          </a:p>
        </p:txBody>
      </p:sp>
      <p:pic>
        <p:nvPicPr>
          <p:cNvPr id="15363" name="Picture 2" descr="Next Generation Mangum Series Tier 4 Tractors">
            <a:extLst>
              <a:ext uri="{FF2B5EF4-FFF2-40B4-BE49-F238E27FC236}">
                <a16:creationId xmlns:a16="http://schemas.microsoft.com/office/drawing/2014/main" id="{F7B7F4DD-D029-F610-83D2-E2FB308144F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67740" y="1767840"/>
            <a:ext cx="7208520" cy="4479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54113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465E9CB5-CBBB-D727-17A2-C8A67EC7BD07}"/>
              </a:ext>
            </a:extLst>
          </p:cNvPr>
          <p:cNvSpPr>
            <a:spLocks noGrp="1" noChangeArrowheads="1"/>
          </p:cNvSpPr>
          <p:nvPr>
            <p:ph type="title"/>
          </p:nvPr>
        </p:nvSpPr>
        <p:spPr/>
        <p:txBody>
          <a:bodyPr rtlCol="0">
            <a:normAutofit fontScale="90000"/>
          </a:bodyPr>
          <a:lstStyle/>
          <a:p>
            <a:pPr algn="ctr" defTabSz="457207" eaLnBrk="1" fontAlgn="auto" hangingPunct="1">
              <a:spcAft>
                <a:spcPts val="0"/>
              </a:spcAft>
              <a:defRPr/>
            </a:pPr>
            <a:r>
              <a:rPr lang="en-US" dirty="0"/>
              <a:t>Ag Tractor Steering</a:t>
            </a:r>
          </a:p>
        </p:txBody>
      </p:sp>
      <p:sp>
        <p:nvSpPr>
          <p:cNvPr id="16387" name="Rectangle 3">
            <a:extLst>
              <a:ext uri="{FF2B5EF4-FFF2-40B4-BE49-F238E27FC236}">
                <a16:creationId xmlns:a16="http://schemas.microsoft.com/office/drawing/2014/main" id="{A92C8E1B-35E9-1A2F-C21F-F714948784DD}"/>
              </a:ext>
            </a:extLst>
          </p:cNvPr>
          <p:cNvSpPr>
            <a:spLocks noGrp="1" noChangeArrowheads="1"/>
          </p:cNvSpPr>
          <p:nvPr>
            <p:ph idx="1"/>
          </p:nvPr>
        </p:nvSpPr>
        <p:spPr/>
        <p:txBody>
          <a:bodyPr/>
          <a:lstStyle/>
          <a:p>
            <a:pPr marL="514350" indent="-514350" eaLnBrk="1" hangingPunct="1">
              <a:buFont typeface="+mj-lt"/>
              <a:buAutoNum type="alphaUcPeriod"/>
            </a:pPr>
            <a:r>
              <a:rPr lang="en-US" altLang="en-US" dirty="0"/>
              <a:t>Large Four-Wheel Drive Tractors</a:t>
            </a:r>
          </a:p>
          <a:p>
            <a:pPr marL="914400" lvl="1" indent="-457200">
              <a:buFont typeface="+mj-lt"/>
              <a:buAutoNum type="arabicPeriod"/>
            </a:pPr>
            <a:r>
              <a:rPr lang="en-US" altLang="en-US" dirty="0"/>
              <a:t>Steering</a:t>
            </a:r>
          </a:p>
          <a:p>
            <a:pPr marL="1371600" lvl="2" indent="-457200" eaLnBrk="1" hangingPunct="1">
              <a:buFont typeface="+mj-lt"/>
              <a:buAutoNum type="alphaUcPeriod"/>
            </a:pPr>
            <a:r>
              <a:rPr lang="en-US" altLang="en-US" dirty="0"/>
              <a:t>Front</a:t>
            </a:r>
          </a:p>
          <a:p>
            <a:pPr marL="1371600" lvl="2" indent="-457200" eaLnBrk="1" hangingPunct="1">
              <a:buFont typeface="+mj-lt"/>
              <a:buAutoNum type="alphaUcPeriod"/>
            </a:pPr>
            <a:r>
              <a:rPr lang="en-US" altLang="en-US" dirty="0"/>
              <a:t>Rear</a:t>
            </a:r>
          </a:p>
          <a:p>
            <a:pPr marL="1371600" lvl="2" indent="-457200" eaLnBrk="1" hangingPunct="1">
              <a:buFont typeface="+mj-lt"/>
              <a:buAutoNum type="alphaUcPeriod"/>
            </a:pPr>
            <a:r>
              <a:rPr lang="en-US" altLang="en-US" dirty="0"/>
              <a:t>Crab – Both</a:t>
            </a:r>
          </a:p>
          <a:p>
            <a:pPr marL="1371600" lvl="2" indent="-457200" eaLnBrk="1" hangingPunct="1">
              <a:buFont typeface="+mj-lt"/>
              <a:buAutoNum type="alphaUcPeriod"/>
            </a:pPr>
            <a:r>
              <a:rPr lang="en-US" altLang="en-US" dirty="0"/>
              <a:t>Articulated</a:t>
            </a:r>
          </a:p>
          <a:p>
            <a:pPr marL="514350" indent="-514350">
              <a:buFont typeface="+mj-lt"/>
              <a:buAutoNum type="alphaUcPeriod"/>
            </a:pPr>
            <a:r>
              <a:rPr lang="en-US" altLang="en-US" dirty="0"/>
              <a:t>Two Wheel Drive Tractors</a:t>
            </a:r>
          </a:p>
          <a:p>
            <a:pPr marL="457200" lvl="1" indent="0">
              <a:buNone/>
            </a:pPr>
            <a:r>
              <a:rPr lang="en-US" altLang="en-US" dirty="0"/>
              <a:t>2.   Steering</a:t>
            </a:r>
          </a:p>
          <a:p>
            <a:pPr marL="1371600" lvl="2" indent="-457200">
              <a:buFont typeface="+mj-lt"/>
              <a:buAutoNum type="alphaUcPeriod"/>
            </a:pPr>
            <a:r>
              <a:rPr lang="en-US" altLang="en-US" dirty="0"/>
              <a:t>Front</a:t>
            </a:r>
          </a:p>
          <a:p>
            <a:pPr marL="1371600" lvl="2" indent="-457200">
              <a:buFont typeface="+mj-lt"/>
              <a:buAutoNum type="alphaUcPeriod"/>
            </a:pPr>
            <a:r>
              <a:rPr lang="en-US" altLang="en-US" dirty="0"/>
              <a:t>Rear</a:t>
            </a:r>
          </a:p>
          <a:p>
            <a:pPr marL="0" indent="0" eaLnBrk="1" hangingPunct="1">
              <a:buNone/>
            </a:pPr>
            <a:endParaRPr lang="en-US" altLang="en-US" dirty="0"/>
          </a:p>
        </p:txBody>
      </p:sp>
    </p:spTree>
    <p:extLst>
      <p:ext uri="{BB962C8B-B14F-4D97-AF65-F5344CB8AC3E}">
        <p14:creationId xmlns:p14="http://schemas.microsoft.com/office/powerpoint/2010/main" val="1859083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hidden="1">
            <a:extLst>
              <a:ext uri="{FF2B5EF4-FFF2-40B4-BE49-F238E27FC236}">
                <a16:creationId xmlns:a16="http://schemas.microsoft.com/office/drawing/2014/main" id="{269C3132-F6B5-0FBA-CB7E-5A0801357F38}"/>
              </a:ext>
            </a:extLst>
          </p:cNvPr>
          <p:cNvSpPr>
            <a:spLocks noGrp="1" noRot="1" noChangeArrowheads="1"/>
          </p:cNvSpPr>
          <p:nvPr>
            <p:ph type="title"/>
          </p:nvPr>
        </p:nvSpPr>
        <p:spPr/>
        <p:txBody>
          <a:bodyPr>
            <a:normAutofit fontScale="90000"/>
          </a:bodyPr>
          <a:lstStyle/>
          <a:p>
            <a:pPr eaLnBrk="1" hangingPunct="1"/>
            <a:endParaRPr lang="en-US" altLang="en-US" dirty="0"/>
          </a:p>
        </p:txBody>
      </p:sp>
      <p:sp>
        <p:nvSpPr>
          <p:cNvPr id="20483" name="Rectangle 3">
            <a:extLst>
              <a:ext uri="{FF2B5EF4-FFF2-40B4-BE49-F238E27FC236}">
                <a16:creationId xmlns:a16="http://schemas.microsoft.com/office/drawing/2014/main" id="{1C8308E9-7A1B-3140-4BFA-1501B5D29742}"/>
              </a:ext>
            </a:extLst>
          </p:cNvPr>
          <p:cNvSpPr>
            <a:spLocks noGrp="1" noChangeAspect="1" noChangeArrowheads="1"/>
          </p:cNvSpPr>
          <p:nvPr isPhoto="1"/>
        </p:nvSpPr>
        <p:spPr bwMode="auto">
          <a:xfrm>
            <a:off x="1268730" y="1969579"/>
            <a:ext cx="6606540" cy="3798761"/>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9525">
            <a:solidFill>
              <a:schemeClr val="tx1"/>
            </a:solidFill>
            <a:miter lim="800000"/>
            <a:headEnd/>
            <a:tailEnd/>
          </a:ln>
          <a:effectLst/>
        </p:spPr>
        <p:txBody>
          <a:bodyPr/>
          <a:lstStyle/>
          <a:p>
            <a:pPr eaLnBrk="1" fontAlgn="auto" hangingPunct="1">
              <a:spcBef>
                <a:spcPts val="0"/>
              </a:spcBef>
              <a:spcAft>
                <a:spcPts val="0"/>
              </a:spcAft>
              <a:defRPr/>
            </a:pPr>
            <a:endParaRPr lang="en-US" dirty="0">
              <a:latin typeface="Arial" charset="0"/>
            </a:endParaRPr>
          </a:p>
        </p:txBody>
      </p:sp>
      <p:sp>
        <p:nvSpPr>
          <p:cNvPr id="17414" name="Text Box 4">
            <a:extLst>
              <a:ext uri="{FF2B5EF4-FFF2-40B4-BE49-F238E27FC236}">
                <a16:creationId xmlns:a16="http://schemas.microsoft.com/office/drawing/2014/main" id="{7A3FEE1B-BFE9-641B-303A-58E82DC91B79}"/>
              </a:ext>
            </a:extLst>
          </p:cNvPr>
          <p:cNvSpPr txBox="1">
            <a:spLocks noChangeArrowheads="1"/>
          </p:cNvSpPr>
          <p:nvPr/>
        </p:nvSpPr>
        <p:spPr bwMode="auto">
          <a:xfrm>
            <a:off x="0" y="1158240"/>
            <a:ext cx="8839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rgbClr val="8AD0D6"/>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8AD0D6"/>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8AD0D6"/>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defTabSz="457200" eaLnBrk="0" fontAlgn="base" hangingPunct="0">
              <a:spcBef>
                <a:spcPts val="1000"/>
              </a:spcBef>
              <a:spcAft>
                <a:spcPct val="0"/>
              </a:spcAft>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defTabSz="457200" eaLnBrk="0" fontAlgn="base" hangingPunct="0">
              <a:spcBef>
                <a:spcPts val="1000"/>
              </a:spcBef>
              <a:spcAft>
                <a:spcPct val="0"/>
              </a:spcAft>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defTabSz="457200" eaLnBrk="0" fontAlgn="base" hangingPunct="0">
              <a:spcBef>
                <a:spcPts val="1000"/>
              </a:spcBef>
              <a:spcAft>
                <a:spcPct val="0"/>
              </a:spcAft>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defTabSz="457200" eaLnBrk="0" fontAlgn="base" hangingPunct="0">
              <a:spcBef>
                <a:spcPts val="1000"/>
              </a:spcBef>
              <a:spcAft>
                <a:spcPct val="0"/>
              </a:spcAft>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eaLnBrk="1" hangingPunct="1">
              <a:spcBef>
                <a:spcPct val="50000"/>
              </a:spcBef>
              <a:buClrTx/>
              <a:buSzTx/>
              <a:buFontTx/>
              <a:buNone/>
            </a:pPr>
            <a:r>
              <a:rPr lang="en-US" altLang="en-US" sz="1800" dirty="0">
                <a:latin typeface="Arial" panose="020B0604020202020204" pitchFamily="34" charset="0"/>
              </a:rPr>
              <a:t>Early 1980’s </a:t>
            </a:r>
            <a:r>
              <a:rPr lang="en-US" altLang="en-US" sz="1800" dirty="0" err="1">
                <a:latin typeface="Arial" panose="020B0604020202020204" pitchFamily="34" charset="0"/>
              </a:rPr>
              <a:t>Steiger</a:t>
            </a:r>
            <a:r>
              <a:rPr lang="en-US" altLang="en-US" sz="1800" dirty="0">
                <a:latin typeface="Arial" panose="020B0604020202020204" pitchFamily="34" charset="0"/>
              </a:rPr>
              <a:t> 4-wheel drive, dual front and rear wheel tractor to cover large acreages with large drawbar horsepower – big discs and deep chiseling </a:t>
            </a:r>
          </a:p>
        </p:txBody>
      </p:sp>
    </p:spTree>
    <p:extLst>
      <p:ext uri="{BB962C8B-B14F-4D97-AF65-F5344CB8AC3E}">
        <p14:creationId xmlns:p14="http://schemas.microsoft.com/office/powerpoint/2010/main" val="42872603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88A145D5-8FA8-8BC3-C92D-5EA271CC8E03}"/>
              </a:ext>
            </a:extLst>
          </p:cNvPr>
          <p:cNvSpPr>
            <a:spLocks noGrp="1" noChangeArrowheads="1"/>
          </p:cNvSpPr>
          <p:nvPr>
            <p:ph type="title"/>
          </p:nvPr>
        </p:nvSpPr>
        <p:spPr/>
        <p:txBody>
          <a:bodyPr rtlCol="0">
            <a:normAutofit fontScale="90000"/>
          </a:bodyPr>
          <a:lstStyle/>
          <a:p>
            <a:pPr algn="ctr" defTabSz="457207" eaLnBrk="1" fontAlgn="auto" hangingPunct="1">
              <a:spcAft>
                <a:spcPts val="0"/>
              </a:spcAft>
              <a:defRPr/>
            </a:pPr>
            <a:r>
              <a:rPr lang="en-US" dirty="0"/>
              <a:t>Ag Track Tractors Types </a:t>
            </a:r>
          </a:p>
        </p:txBody>
      </p:sp>
      <p:sp>
        <p:nvSpPr>
          <p:cNvPr id="18435" name="Rectangle 3">
            <a:extLst>
              <a:ext uri="{FF2B5EF4-FFF2-40B4-BE49-F238E27FC236}">
                <a16:creationId xmlns:a16="http://schemas.microsoft.com/office/drawing/2014/main" id="{4B81D013-611E-16DC-478F-017DF7D1B456}"/>
              </a:ext>
            </a:extLst>
          </p:cNvPr>
          <p:cNvSpPr>
            <a:spLocks noGrp="1" noChangeArrowheads="1"/>
          </p:cNvSpPr>
          <p:nvPr>
            <p:ph idx="1"/>
          </p:nvPr>
        </p:nvSpPr>
        <p:spPr/>
        <p:txBody>
          <a:bodyPr/>
          <a:lstStyle/>
          <a:p>
            <a:pPr marL="514350" indent="-514350" eaLnBrk="1" hangingPunct="1">
              <a:buFont typeface="+mj-lt"/>
              <a:buAutoNum type="alphaUcPeriod"/>
            </a:pPr>
            <a:r>
              <a:rPr lang="en-US" altLang="en-US" dirty="0"/>
              <a:t>Belted Rubber Track</a:t>
            </a:r>
          </a:p>
          <a:p>
            <a:pPr marL="914400" lvl="1" indent="-457200">
              <a:buFont typeface="+mj-lt"/>
              <a:buAutoNum type="arabicPeriod"/>
            </a:pPr>
            <a:r>
              <a:rPr lang="en-US" altLang="en-US" dirty="0"/>
              <a:t>Used in both agricultural and industrial equipment</a:t>
            </a:r>
          </a:p>
          <a:p>
            <a:pPr marL="514350" indent="-514350" eaLnBrk="1" hangingPunct="1">
              <a:buFont typeface="+mj-lt"/>
              <a:buAutoNum type="alphaUcPeriod"/>
            </a:pPr>
            <a:r>
              <a:rPr lang="en-US" altLang="en-US" dirty="0"/>
              <a:t>Tracklayers (Steel track)</a:t>
            </a:r>
          </a:p>
          <a:p>
            <a:pPr marL="457200" lvl="1" indent="0">
              <a:buNone/>
            </a:pPr>
            <a:r>
              <a:rPr lang="en-US" altLang="en-US" dirty="0"/>
              <a:t>2. Primary used on industrial equipment like bulldozers and excavators.  Some deep ripping requires industrial type dozers. </a:t>
            </a:r>
          </a:p>
        </p:txBody>
      </p:sp>
    </p:spTree>
    <p:extLst>
      <p:ext uri="{BB962C8B-B14F-4D97-AF65-F5344CB8AC3E}">
        <p14:creationId xmlns:p14="http://schemas.microsoft.com/office/powerpoint/2010/main" val="27833591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hidden="1">
            <a:extLst>
              <a:ext uri="{FF2B5EF4-FFF2-40B4-BE49-F238E27FC236}">
                <a16:creationId xmlns:a16="http://schemas.microsoft.com/office/drawing/2014/main" id="{174F1994-6DFC-5423-CBA1-2FD352990F00}"/>
              </a:ext>
            </a:extLst>
          </p:cNvPr>
          <p:cNvSpPr>
            <a:spLocks noGrp="1" noRot="1" noChangeArrowheads="1"/>
          </p:cNvSpPr>
          <p:nvPr>
            <p:ph type="title"/>
          </p:nvPr>
        </p:nvSpPr>
        <p:spPr/>
        <p:txBody>
          <a:bodyPr>
            <a:normAutofit fontScale="90000"/>
          </a:bodyPr>
          <a:lstStyle/>
          <a:p>
            <a:pPr eaLnBrk="1" hangingPunct="1"/>
            <a:endParaRPr lang="en-US" altLang="en-US" dirty="0"/>
          </a:p>
        </p:txBody>
      </p:sp>
      <p:sp>
        <p:nvSpPr>
          <p:cNvPr id="19459" name="Rectangle 3" descr="020819RdMag70">
            <a:extLst>
              <a:ext uri="{FF2B5EF4-FFF2-40B4-BE49-F238E27FC236}">
                <a16:creationId xmlns:a16="http://schemas.microsoft.com/office/drawing/2014/main" id="{70CB3CC5-F5DE-5651-9F98-C2E1C0EBE178}"/>
              </a:ext>
            </a:extLst>
          </p:cNvPr>
          <p:cNvSpPr>
            <a:spLocks noGrp="1" noChangeAspect="1" noChangeArrowheads="1"/>
          </p:cNvSpPr>
          <p:nvPr isPhoto="1"/>
        </p:nvSpPr>
        <p:spPr bwMode="auto">
          <a:xfrm>
            <a:off x="1786235" y="1843089"/>
            <a:ext cx="5571530" cy="4178647"/>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9525">
            <a:solidFill>
              <a:schemeClr val="tx1"/>
            </a:solidFill>
            <a:miter lim="800000"/>
            <a:headEnd/>
            <a:tailEnd/>
          </a:ln>
        </p:spPr>
        <p:txBody>
          <a:bodyPr/>
          <a:lstStyle>
            <a:lvl1pPr>
              <a:spcBef>
                <a:spcPts val="1000"/>
              </a:spcBef>
              <a:buClr>
                <a:srgbClr val="8AD0D6"/>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8AD0D6"/>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8AD0D6"/>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defTabSz="457200" eaLnBrk="0" fontAlgn="base" hangingPunct="0">
              <a:spcBef>
                <a:spcPts val="1000"/>
              </a:spcBef>
              <a:spcAft>
                <a:spcPct val="0"/>
              </a:spcAft>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defTabSz="457200" eaLnBrk="0" fontAlgn="base" hangingPunct="0">
              <a:spcBef>
                <a:spcPts val="1000"/>
              </a:spcBef>
              <a:spcAft>
                <a:spcPct val="0"/>
              </a:spcAft>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defTabSz="457200" eaLnBrk="0" fontAlgn="base" hangingPunct="0">
              <a:spcBef>
                <a:spcPts val="1000"/>
              </a:spcBef>
              <a:spcAft>
                <a:spcPct val="0"/>
              </a:spcAft>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defTabSz="457200" eaLnBrk="0" fontAlgn="base" hangingPunct="0">
              <a:spcBef>
                <a:spcPts val="1000"/>
              </a:spcBef>
              <a:spcAft>
                <a:spcPct val="0"/>
              </a:spcAft>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eaLnBrk="1" hangingPunct="1">
              <a:spcBef>
                <a:spcPct val="0"/>
              </a:spcBef>
              <a:buClrTx/>
              <a:buSzTx/>
              <a:buFontTx/>
              <a:buNone/>
            </a:pPr>
            <a:endParaRPr lang="en-US" altLang="en-US" sz="1800" dirty="0">
              <a:latin typeface="Arial" panose="020B0604020202020204" pitchFamily="34" charset="0"/>
            </a:endParaRPr>
          </a:p>
          <a:p>
            <a:pPr algn="ctr" eaLnBrk="1" hangingPunct="1">
              <a:spcBef>
                <a:spcPct val="0"/>
              </a:spcBef>
              <a:buClrTx/>
              <a:buSzTx/>
              <a:buFont typeface="Arial" panose="020B0604020202020204" pitchFamily="34" charset="0"/>
              <a:buNone/>
            </a:pPr>
            <a:r>
              <a:rPr lang="en-US" altLang="en-US" sz="1800" dirty="0">
                <a:latin typeface="Arial" panose="020B0604020202020204" pitchFamily="34" charset="0"/>
              </a:rPr>
              <a:t>	</a:t>
            </a:r>
          </a:p>
        </p:txBody>
      </p:sp>
      <p:sp>
        <p:nvSpPr>
          <p:cNvPr id="2" name="Title 1">
            <a:extLst>
              <a:ext uri="{FF2B5EF4-FFF2-40B4-BE49-F238E27FC236}">
                <a16:creationId xmlns:a16="http://schemas.microsoft.com/office/drawing/2014/main" id="{EB547FE7-D248-979F-CAF7-7569E4C0AE6D}"/>
              </a:ext>
            </a:extLst>
          </p:cNvPr>
          <p:cNvSpPr txBox="1">
            <a:spLocks/>
          </p:cNvSpPr>
          <p:nvPr/>
        </p:nvSpPr>
        <p:spPr>
          <a:xfrm>
            <a:off x="781050" y="1167652"/>
            <a:ext cx="7886700" cy="67543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457207">
              <a:defRPr/>
            </a:pPr>
            <a:endParaRPr lang="en-US" sz="2800" dirty="0"/>
          </a:p>
        </p:txBody>
      </p:sp>
      <p:sp>
        <p:nvSpPr>
          <p:cNvPr id="3" name="TextBox 2">
            <a:extLst>
              <a:ext uri="{FF2B5EF4-FFF2-40B4-BE49-F238E27FC236}">
                <a16:creationId xmlns:a16="http://schemas.microsoft.com/office/drawing/2014/main" id="{02500F7B-EC60-A227-85C0-23EBA8DE8D53}"/>
              </a:ext>
            </a:extLst>
          </p:cNvPr>
          <p:cNvSpPr txBox="1"/>
          <p:nvPr/>
        </p:nvSpPr>
        <p:spPr>
          <a:xfrm>
            <a:off x="679450" y="974884"/>
            <a:ext cx="7263823" cy="954107"/>
          </a:xfrm>
          <a:prstGeom prst="rect">
            <a:avLst/>
          </a:prstGeom>
          <a:noFill/>
        </p:spPr>
        <p:txBody>
          <a:bodyPr wrap="square" rtlCol="0">
            <a:spAutoFit/>
          </a:bodyPr>
          <a:lstStyle/>
          <a:p>
            <a:r>
              <a:rPr lang="en-US" altLang="en-US" sz="2800" dirty="0">
                <a:latin typeface="+mj-lt"/>
              </a:rPr>
              <a:t>Caterpillar high horsepower rubber track tractor pulling Wilcox single pass tillage equipment</a:t>
            </a:r>
            <a:endParaRPr lang="en-US" sz="2800" dirty="0">
              <a:latin typeface="+mj-lt"/>
            </a:endParaRPr>
          </a:p>
        </p:txBody>
      </p:sp>
    </p:spTree>
    <p:extLst>
      <p:ext uri="{BB962C8B-B14F-4D97-AF65-F5344CB8AC3E}">
        <p14:creationId xmlns:p14="http://schemas.microsoft.com/office/powerpoint/2010/main" val="26168518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Follow link to 9RX experience.">
            <a:hlinkClick r:id="rId3"/>
            <a:extLst>
              <a:ext uri="{FF2B5EF4-FFF2-40B4-BE49-F238E27FC236}">
                <a16:creationId xmlns:a16="http://schemas.microsoft.com/office/drawing/2014/main" id="{9C3B2B17-BA50-E8AE-1F64-2E61C99749C1}"/>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306830" y="1828536"/>
            <a:ext cx="6530340" cy="4503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4">
            <a:extLst>
              <a:ext uri="{FF2B5EF4-FFF2-40B4-BE49-F238E27FC236}">
                <a16:creationId xmlns:a16="http://schemas.microsoft.com/office/drawing/2014/main" id="{DC917CB7-80C1-D319-3084-164FBA8FF8A2}"/>
              </a:ext>
            </a:extLst>
          </p:cNvPr>
          <p:cNvSpPr txBox="1">
            <a:spLocks noChangeArrowheads="1"/>
          </p:cNvSpPr>
          <p:nvPr/>
        </p:nvSpPr>
        <p:spPr bwMode="auto">
          <a:xfrm>
            <a:off x="0" y="1158240"/>
            <a:ext cx="8839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rgbClr val="8AD0D6"/>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8AD0D6"/>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8AD0D6"/>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defTabSz="457200" eaLnBrk="0" fontAlgn="base" hangingPunct="0">
              <a:spcBef>
                <a:spcPts val="1000"/>
              </a:spcBef>
              <a:spcAft>
                <a:spcPct val="0"/>
              </a:spcAft>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defTabSz="457200" eaLnBrk="0" fontAlgn="base" hangingPunct="0">
              <a:spcBef>
                <a:spcPts val="1000"/>
              </a:spcBef>
              <a:spcAft>
                <a:spcPct val="0"/>
              </a:spcAft>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defTabSz="457200" eaLnBrk="0" fontAlgn="base" hangingPunct="0">
              <a:spcBef>
                <a:spcPts val="1000"/>
              </a:spcBef>
              <a:spcAft>
                <a:spcPct val="0"/>
              </a:spcAft>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defTabSz="457200" eaLnBrk="0" fontAlgn="base" hangingPunct="0">
              <a:spcBef>
                <a:spcPts val="1000"/>
              </a:spcBef>
              <a:spcAft>
                <a:spcPct val="0"/>
              </a:spcAft>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50000"/>
              </a:spcBef>
              <a:buClrTx/>
              <a:buSzTx/>
              <a:buFontTx/>
              <a:buNone/>
            </a:pPr>
            <a:r>
              <a:rPr lang="en-US" altLang="en-US" sz="3200" dirty="0">
                <a:latin typeface="+mj-lt"/>
              </a:rPr>
              <a:t>John Deere Quad Track Articulating Tractor</a:t>
            </a:r>
          </a:p>
        </p:txBody>
      </p:sp>
    </p:spTree>
    <p:extLst>
      <p:ext uri="{BB962C8B-B14F-4D97-AF65-F5344CB8AC3E}">
        <p14:creationId xmlns:p14="http://schemas.microsoft.com/office/powerpoint/2010/main" val="3616382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hidden="1">
            <a:extLst>
              <a:ext uri="{FF2B5EF4-FFF2-40B4-BE49-F238E27FC236}">
                <a16:creationId xmlns:a16="http://schemas.microsoft.com/office/drawing/2014/main" id="{CF1C09CD-2046-3FD3-C421-96F73941E387}"/>
              </a:ext>
            </a:extLst>
          </p:cNvPr>
          <p:cNvSpPr>
            <a:spLocks noGrp="1" noRot="1" noChangeArrowheads="1"/>
          </p:cNvSpPr>
          <p:nvPr>
            <p:ph type="title"/>
          </p:nvPr>
        </p:nvSpPr>
        <p:spPr/>
        <p:txBody>
          <a:bodyPr>
            <a:normAutofit fontScale="90000"/>
          </a:bodyPr>
          <a:lstStyle/>
          <a:p>
            <a:pPr eaLnBrk="1" hangingPunct="1"/>
            <a:endParaRPr lang="en-US" altLang="en-US" dirty="0"/>
          </a:p>
        </p:txBody>
      </p:sp>
      <p:sp>
        <p:nvSpPr>
          <p:cNvPr id="26627" name="Rectangle 3">
            <a:extLst>
              <a:ext uri="{FF2B5EF4-FFF2-40B4-BE49-F238E27FC236}">
                <a16:creationId xmlns:a16="http://schemas.microsoft.com/office/drawing/2014/main" id="{5DB63F46-CA6E-3FDC-CDD6-802AE2BEC78A}"/>
              </a:ext>
            </a:extLst>
          </p:cNvPr>
          <p:cNvSpPr>
            <a:spLocks noGrp="1" noChangeAspect="1" noChangeArrowheads="1"/>
          </p:cNvSpPr>
          <p:nvPr isPhoto="1"/>
        </p:nvSpPr>
        <p:spPr bwMode="auto">
          <a:xfrm>
            <a:off x="1341120" y="2180336"/>
            <a:ext cx="6461760" cy="3930904"/>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9525">
            <a:solidFill>
              <a:schemeClr val="tx1"/>
            </a:solidFill>
            <a:miter lim="800000"/>
            <a:headEnd/>
            <a:tailEnd/>
          </a:ln>
          <a:effectLst/>
        </p:spPr>
        <p:txBody>
          <a:bodyPr/>
          <a:lstStyle/>
          <a:p>
            <a:pPr eaLnBrk="1" fontAlgn="auto" hangingPunct="1">
              <a:spcBef>
                <a:spcPts val="0"/>
              </a:spcBef>
              <a:spcAft>
                <a:spcPts val="0"/>
              </a:spcAft>
              <a:defRPr/>
            </a:pPr>
            <a:endParaRPr lang="en-US" dirty="0">
              <a:latin typeface="Arial" charset="0"/>
            </a:endParaRPr>
          </a:p>
        </p:txBody>
      </p:sp>
      <p:sp>
        <p:nvSpPr>
          <p:cNvPr id="22534" name="Text Box 4">
            <a:extLst>
              <a:ext uri="{FF2B5EF4-FFF2-40B4-BE49-F238E27FC236}">
                <a16:creationId xmlns:a16="http://schemas.microsoft.com/office/drawing/2014/main" id="{D752BA37-A29C-A769-3DD9-FBA5AB0FE156}"/>
              </a:ext>
            </a:extLst>
          </p:cNvPr>
          <p:cNvSpPr txBox="1">
            <a:spLocks noChangeArrowheads="1"/>
          </p:cNvSpPr>
          <p:nvPr/>
        </p:nvSpPr>
        <p:spPr bwMode="auto">
          <a:xfrm>
            <a:off x="-121920" y="1261456"/>
            <a:ext cx="9144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rgbClr val="8AD0D6"/>
              </a:buClr>
              <a:buSzPct val="80000"/>
              <a:buFont typeface="Wingdings 3" panose="05040102010807070707" pitchFamily="18" charset="2"/>
              <a:buChar char=""/>
              <a:defRPr sz="2000">
                <a:solidFill>
                  <a:schemeClr val="tx1"/>
                </a:solidFill>
                <a:latin typeface="Century Gothic" panose="020B0502020202020204" pitchFamily="34" charset="0"/>
              </a:defRPr>
            </a:lvl1pPr>
            <a:lvl2pPr marL="742950" indent="-285750">
              <a:spcBef>
                <a:spcPts val="1000"/>
              </a:spcBef>
              <a:buClr>
                <a:srgbClr val="8AD0D6"/>
              </a:buClr>
              <a:buSzPct val="80000"/>
              <a:buFont typeface="Wingdings 3" panose="05040102010807070707" pitchFamily="18" charset="2"/>
              <a:buChar char=""/>
              <a:defRPr>
                <a:solidFill>
                  <a:schemeClr val="tx1"/>
                </a:solidFill>
                <a:latin typeface="Century Gothic" panose="020B0502020202020204" pitchFamily="34" charset="0"/>
              </a:defRPr>
            </a:lvl2pPr>
            <a:lvl3pPr marL="1143000" indent="-228600">
              <a:spcBef>
                <a:spcPts val="1000"/>
              </a:spcBef>
              <a:buClr>
                <a:srgbClr val="8AD0D6"/>
              </a:buClr>
              <a:buSzPct val="80000"/>
              <a:buFont typeface="Wingdings 3" panose="05040102010807070707" pitchFamily="18" charset="2"/>
              <a:buChar char=""/>
              <a:defRPr sz="1600">
                <a:solidFill>
                  <a:schemeClr val="tx1"/>
                </a:solidFill>
                <a:latin typeface="Century Gothic" panose="020B0502020202020204" pitchFamily="34" charset="0"/>
              </a:defRPr>
            </a:lvl3pPr>
            <a:lvl4pPr marL="1600200" indent="-228600">
              <a:spcBef>
                <a:spcPts val="1000"/>
              </a:spcBef>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4pPr>
            <a:lvl5pPr marL="2057400" indent="-228600">
              <a:spcBef>
                <a:spcPts val="1000"/>
              </a:spcBef>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5pPr>
            <a:lvl6pPr marL="2514600" indent="-228600" defTabSz="457200" eaLnBrk="0" fontAlgn="base" hangingPunct="0">
              <a:spcBef>
                <a:spcPts val="1000"/>
              </a:spcBef>
              <a:spcAft>
                <a:spcPct val="0"/>
              </a:spcAft>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6pPr>
            <a:lvl7pPr marL="2971800" indent="-228600" defTabSz="457200" eaLnBrk="0" fontAlgn="base" hangingPunct="0">
              <a:spcBef>
                <a:spcPts val="1000"/>
              </a:spcBef>
              <a:spcAft>
                <a:spcPct val="0"/>
              </a:spcAft>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7pPr>
            <a:lvl8pPr marL="3429000" indent="-228600" defTabSz="457200" eaLnBrk="0" fontAlgn="base" hangingPunct="0">
              <a:spcBef>
                <a:spcPts val="1000"/>
              </a:spcBef>
              <a:spcAft>
                <a:spcPct val="0"/>
              </a:spcAft>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8pPr>
            <a:lvl9pPr marL="3886200" indent="-228600" defTabSz="457200" eaLnBrk="0" fontAlgn="base" hangingPunct="0">
              <a:spcBef>
                <a:spcPts val="1000"/>
              </a:spcBef>
              <a:spcAft>
                <a:spcPct val="0"/>
              </a:spcAft>
              <a:buClr>
                <a:srgbClr val="8AD0D6"/>
              </a:buClr>
              <a:buSzPct val="80000"/>
              <a:buFont typeface="Wingdings 3" panose="05040102010807070707" pitchFamily="18" charset="2"/>
              <a:buChar char=""/>
              <a:defRPr sz="1400">
                <a:solidFill>
                  <a:schemeClr val="tx1"/>
                </a:solidFill>
                <a:latin typeface="Century Gothic" panose="020B0502020202020204" pitchFamily="34" charset="0"/>
              </a:defRPr>
            </a:lvl9pPr>
          </a:lstStyle>
          <a:p>
            <a:pPr algn="ctr" eaLnBrk="1" hangingPunct="1">
              <a:spcBef>
                <a:spcPct val="50000"/>
              </a:spcBef>
              <a:buClrTx/>
              <a:buSzTx/>
              <a:buFontTx/>
              <a:buNone/>
            </a:pPr>
            <a:r>
              <a:rPr lang="en-US" altLang="en-US" sz="3200" dirty="0">
                <a:latin typeface="+mj-lt"/>
              </a:rPr>
              <a:t>CAT D8L-Designed for Deep Ripping</a:t>
            </a:r>
          </a:p>
        </p:txBody>
      </p:sp>
    </p:spTree>
    <p:extLst>
      <p:ext uri="{BB962C8B-B14F-4D97-AF65-F5344CB8AC3E}">
        <p14:creationId xmlns:p14="http://schemas.microsoft.com/office/powerpoint/2010/main" val="38732556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86010-C751-91C3-CBC1-911DBFE3522F}"/>
              </a:ext>
            </a:extLst>
          </p:cNvPr>
          <p:cNvSpPr>
            <a:spLocks noGrp="1"/>
          </p:cNvSpPr>
          <p:nvPr>
            <p:ph type="title"/>
          </p:nvPr>
        </p:nvSpPr>
        <p:spPr/>
        <p:txBody>
          <a:bodyPr>
            <a:normAutofit fontScale="90000"/>
          </a:bodyPr>
          <a:lstStyle/>
          <a:p>
            <a:pPr algn="ctr"/>
            <a:r>
              <a:rPr lang="en-US" dirty="0"/>
              <a:t>Operation/Types</a:t>
            </a:r>
          </a:p>
        </p:txBody>
      </p:sp>
      <p:sp>
        <p:nvSpPr>
          <p:cNvPr id="3" name="Footer Placeholder 2">
            <a:extLst>
              <a:ext uri="{FF2B5EF4-FFF2-40B4-BE49-F238E27FC236}">
                <a16:creationId xmlns:a16="http://schemas.microsoft.com/office/drawing/2014/main" id="{003FC499-5FD9-8762-7DD3-E2D7875E085F}"/>
              </a:ext>
            </a:extLst>
          </p:cNvPr>
          <p:cNvSpPr>
            <a:spLocks noGrp="1"/>
          </p:cNvSpPr>
          <p:nvPr>
            <p:ph type="ftr" sz="quarter" idx="3"/>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46A2D3B9-590B-5CB2-1FD9-4D789DFC360E}"/>
              </a:ext>
            </a:extLst>
          </p:cNvPr>
          <p:cNvSpPr>
            <a:spLocks noGrp="1"/>
          </p:cNvSpPr>
          <p:nvPr>
            <p:ph type="sldNum" sz="quarter" idx="4"/>
          </p:nvPr>
        </p:nvSpPr>
        <p:spPr/>
        <p:txBody>
          <a:bodyPr/>
          <a:lstStyle/>
          <a:p>
            <a:fld id="{5EB68B22-939C-4CB8-9475-5C7A063AE711}" type="slidenum">
              <a:rPr lang="en-US" smtClean="0"/>
              <a:t>18</a:t>
            </a:fld>
            <a:endParaRPr lang="en-US"/>
          </a:p>
        </p:txBody>
      </p:sp>
      <p:sp>
        <p:nvSpPr>
          <p:cNvPr id="5" name="TextBox 4">
            <a:extLst>
              <a:ext uri="{FF2B5EF4-FFF2-40B4-BE49-F238E27FC236}">
                <a16:creationId xmlns:a16="http://schemas.microsoft.com/office/drawing/2014/main" id="{0804637F-546F-212F-17A5-93BB1E4A4817}"/>
              </a:ext>
            </a:extLst>
          </p:cNvPr>
          <p:cNvSpPr txBox="1"/>
          <p:nvPr/>
        </p:nvSpPr>
        <p:spPr>
          <a:xfrm>
            <a:off x="628650" y="2057400"/>
            <a:ext cx="7886700" cy="2677656"/>
          </a:xfrm>
          <a:prstGeom prst="rect">
            <a:avLst/>
          </a:prstGeom>
          <a:noFill/>
        </p:spPr>
        <p:txBody>
          <a:bodyPr wrap="square" rtlCol="0">
            <a:spAutoFit/>
          </a:bodyPr>
          <a:lstStyle/>
          <a:p>
            <a:pPr marL="457200" indent="-457200">
              <a:buFont typeface="+mj-lt"/>
              <a:buAutoNum type="alphaUcPeriod"/>
            </a:pPr>
            <a:r>
              <a:rPr lang="en-US" sz="2400" dirty="0"/>
              <a:t>Operators must learn how to properly operate/control each specific piece of equipment.</a:t>
            </a:r>
          </a:p>
          <a:p>
            <a:pPr marL="457200" indent="-457200">
              <a:buFont typeface="+mj-lt"/>
              <a:buAutoNum type="alphaUcPeriod"/>
            </a:pPr>
            <a:r>
              <a:rPr lang="en-US" sz="2400" dirty="0"/>
              <a:t>Although the equipment may look alike, certain functions require specialized training. </a:t>
            </a:r>
          </a:p>
          <a:p>
            <a:pPr marL="457200" indent="-457200">
              <a:buFont typeface="+mj-lt"/>
              <a:buAutoNum type="alphaUcPeriod"/>
            </a:pPr>
            <a:r>
              <a:rPr lang="en-US" sz="2400" dirty="0"/>
              <a:t>Read the owners manual prior to operating equipment. </a:t>
            </a:r>
          </a:p>
          <a:p>
            <a:pPr marL="457200" indent="-457200">
              <a:buFont typeface="+mj-lt"/>
              <a:buAutoNum type="alphaUcPeriod"/>
            </a:pPr>
            <a:r>
              <a:rPr lang="en-US" sz="2400" dirty="0"/>
              <a:t>Safety is the most important aspect to understanding and using agriculture equipment. </a:t>
            </a:r>
          </a:p>
        </p:txBody>
      </p:sp>
    </p:spTree>
    <p:extLst>
      <p:ext uri="{BB962C8B-B14F-4D97-AF65-F5344CB8AC3E}">
        <p14:creationId xmlns:p14="http://schemas.microsoft.com/office/powerpoint/2010/main" val="18558223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B15FC-C4D1-D67D-D3BA-8ECD5FE82C58}"/>
              </a:ext>
            </a:extLst>
          </p:cNvPr>
          <p:cNvSpPr>
            <a:spLocks noGrp="1"/>
          </p:cNvSpPr>
          <p:nvPr>
            <p:ph type="title"/>
          </p:nvPr>
        </p:nvSpPr>
        <p:spPr/>
        <p:txBody>
          <a:bodyPr>
            <a:normAutofit fontScale="90000"/>
          </a:bodyPr>
          <a:lstStyle/>
          <a:p>
            <a:pPr algn="ctr"/>
            <a:r>
              <a:rPr lang="en-US" dirty="0"/>
              <a:t>Conclusion</a:t>
            </a:r>
          </a:p>
        </p:txBody>
      </p:sp>
      <p:sp>
        <p:nvSpPr>
          <p:cNvPr id="3" name="Footer Placeholder 2">
            <a:extLst>
              <a:ext uri="{FF2B5EF4-FFF2-40B4-BE49-F238E27FC236}">
                <a16:creationId xmlns:a16="http://schemas.microsoft.com/office/drawing/2014/main" id="{92E09486-8A37-6A7C-AFDB-4765C9F1EF9E}"/>
              </a:ext>
            </a:extLst>
          </p:cNvPr>
          <p:cNvSpPr>
            <a:spLocks noGrp="1"/>
          </p:cNvSpPr>
          <p:nvPr>
            <p:ph type="ftr" sz="quarter" idx="3"/>
          </p:nvPr>
        </p:nvSpPr>
        <p:spPr/>
        <p:txBody>
          <a:bodyPr/>
          <a:lstStyle/>
          <a:p>
            <a:r>
              <a:rPr lang="en-US"/>
              <a:t>Agricultural Mechanics</a:t>
            </a:r>
          </a:p>
        </p:txBody>
      </p:sp>
      <p:sp>
        <p:nvSpPr>
          <p:cNvPr id="4" name="Slide Number Placeholder 3">
            <a:extLst>
              <a:ext uri="{FF2B5EF4-FFF2-40B4-BE49-F238E27FC236}">
                <a16:creationId xmlns:a16="http://schemas.microsoft.com/office/drawing/2014/main" id="{50D3D948-9064-1583-1B66-31FB313F434F}"/>
              </a:ext>
            </a:extLst>
          </p:cNvPr>
          <p:cNvSpPr>
            <a:spLocks noGrp="1"/>
          </p:cNvSpPr>
          <p:nvPr>
            <p:ph type="sldNum" sz="quarter" idx="4"/>
          </p:nvPr>
        </p:nvSpPr>
        <p:spPr/>
        <p:txBody>
          <a:bodyPr/>
          <a:lstStyle/>
          <a:p>
            <a:fld id="{5EB68B22-939C-4CB8-9475-5C7A063AE711}" type="slidenum">
              <a:rPr lang="en-US" smtClean="0"/>
              <a:t>19</a:t>
            </a:fld>
            <a:endParaRPr lang="en-US"/>
          </a:p>
        </p:txBody>
      </p:sp>
      <p:sp>
        <p:nvSpPr>
          <p:cNvPr id="5" name="Content Placeholder 4">
            <a:extLst>
              <a:ext uri="{FF2B5EF4-FFF2-40B4-BE49-F238E27FC236}">
                <a16:creationId xmlns:a16="http://schemas.microsoft.com/office/drawing/2014/main" id="{E9F9C0EC-69F7-F6A4-B444-2414961A8814}"/>
              </a:ext>
            </a:extLst>
          </p:cNvPr>
          <p:cNvSpPr txBox="1">
            <a:spLocks/>
          </p:cNvSpPr>
          <p:nvPr/>
        </p:nvSpPr>
        <p:spPr>
          <a:xfrm>
            <a:off x="628650" y="1825625"/>
            <a:ext cx="7886700" cy="43513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lphaUcPeriod"/>
            </a:pPr>
            <a:endParaRPr lang="en-US" dirty="0"/>
          </a:p>
        </p:txBody>
      </p:sp>
      <p:sp>
        <p:nvSpPr>
          <p:cNvPr id="6" name="Content Placeholder 4">
            <a:extLst>
              <a:ext uri="{FF2B5EF4-FFF2-40B4-BE49-F238E27FC236}">
                <a16:creationId xmlns:a16="http://schemas.microsoft.com/office/drawing/2014/main" id="{24C65F5C-ACA8-5657-BD2E-F132D383C505}"/>
              </a:ext>
            </a:extLst>
          </p:cNvPr>
          <p:cNvSpPr txBox="1">
            <a:spLocks/>
          </p:cNvSpPr>
          <p:nvPr/>
        </p:nvSpPr>
        <p:spPr>
          <a:xfrm>
            <a:off x="781050" y="1978025"/>
            <a:ext cx="7886700" cy="43513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lphaUcPeriod"/>
            </a:pPr>
            <a:r>
              <a:rPr lang="en-US" dirty="0"/>
              <a:t>Agriculture tractors have many uses</a:t>
            </a:r>
          </a:p>
          <a:p>
            <a:pPr marL="514350" indent="-514350">
              <a:buFont typeface="+mj-lt"/>
              <a:buAutoNum type="alphaUcPeriod"/>
            </a:pPr>
            <a:r>
              <a:rPr lang="en-US" dirty="0"/>
              <a:t>Agriculture tractors can have different steering, tires, powertrain.</a:t>
            </a:r>
          </a:p>
          <a:p>
            <a:pPr marL="514350" indent="-514350">
              <a:buFont typeface="+mj-lt"/>
              <a:buAutoNum type="alphaUcPeriod"/>
            </a:pPr>
            <a:r>
              <a:rPr lang="en-US" dirty="0"/>
              <a:t>Agriculture tractors can be designed to meet specific industry needs based upon cultural practices. </a:t>
            </a:r>
          </a:p>
          <a:p>
            <a:pPr marL="0" indent="0">
              <a:buNone/>
            </a:pPr>
            <a:endParaRPr lang="en-US" dirty="0"/>
          </a:p>
        </p:txBody>
      </p:sp>
    </p:spTree>
    <p:extLst>
      <p:ext uri="{BB962C8B-B14F-4D97-AF65-F5344CB8AC3E}">
        <p14:creationId xmlns:p14="http://schemas.microsoft.com/office/powerpoint/2010/main" val="37525318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49F0F64-F56A-472A-AACF-83E94550CCDB}"/>
              </a:ext>
            </a:extLst>
          </p:cNvPr>
          <p:cNvSpPr>
            <a:spLocks noGrp="1"/>
          </p:cNvSpPr>
          <p:nvPr>
            <p:ph type="title"/>
          </p:nvPr>
        </p:nvSpPr>
        <p:spPr/>
        <p:txBody>
          <a:bodyPr>
            <a:normAutofit fontScale="90000"/>
          </a:bodyPr>
          <a:lstStyle/>
          <a:p>
            <a:pPr algn="ctr"/>
            <a:r>
              <a:rPr lang="en-US" dirty="0"/>
              <a:t>Uses</a:t>
            </a:r>
          </a:p>
        </p:txBody>
      </p:sp>
      <p:sp>
        <p:nvSpPr>
          <p:cNvPr id="5" name="Content Placeholder 4">
            <a:extLst>
              <a:ext uri="{FF2B5EF4-FFF2-40B4-BE49-F238E27FC236}">
                <a16:creationId xmlns:a16="http://schemas.microsoft.com/office/drawing/2014/main" id="{BB08F700-51C5-4316-BE17-B488DC17F96C}"/>
              </a:ext>
            </a:extLst>
          </p:cNvPr>
          <p:cNvSpPr>
            <a:spLocks noGrp="1"/>
          </p:cNvSpPr>
          <p:nvPr>
            <p:ph idx="1"/>
          </p:nvPr>
        </p:nvSpPr>
        <p:spPr/>
        <p:txBody>
          <a:bodyPr>
            <a:normAutofit/>
          </a:bodyPr>
          <a:lstStyle/>
          <a:p>
            <a:pPr marL="514350" indent="-514350">
              <a:buFont typeface="+mj-lt"/>
              <a:buAutoNum type="alphaUcPeriod"/>
            </a:pPr>
            <a:r>
              <a:rPr lang="en-US" dirty="0"/>
              <a:t>Agriculture tractors have many uses in industry. </a:t>
            </a:r>
          </a:p>
          <a:p>
            <a:pPr marL="514350" indent="-514350">
              <a:buFont typeface="+mj-lt"/>
              <a:buAutoNum type="alphaUcPeriod"/>
            </a:pPr>
            <a:r>
              <a:rPr lang="en-US" dirty="0"/>
              <a:t>The technology used in equipment has made farm more efficient and aid in decreasing costs of labor. </a:t>
            </a:r>
          </a:p>
          <a:p>
            <a:pPr marL="514350" indent="-514350">
              <a:buFont typeface="+mj-lt"/>
              <a:buAutoNum type="alphaUcPeriod"/>
            </a:pPr>
            <a:r>
              <a:rPr lang="en-US" dirty="0"/>
              <a:t>Tractors are designed for multiple farming applications and based upon cultural practices used in agricultural operations.</a:t>
            </a:r>
          </a:p>
          <a:p>
            <a:endParaRPr lang="en-US" dirty="0"/>
          </a:p>
        </p:txBody>
      </p:sp>
      <p:sp>
        <p:nvSpPr>
          <p:cNvPr id="6" name="Footer Placeholder 5">
            <a:extLst>
              <a:ext uri="{FF2B5EF4-FFF2-40B4-BE49-F238E27FC236}">
                <a16:creationId xmlns:a16="http://schemas.microsoft.com/office/drawing/2014/main" id="{1647B143-D265-4C82-8EE2-E78D0A36FF1F}"/>
              </a:ext>
            </a:extLst>
          </p:cNvPr>
          <p:cNvSpPr>
            <a:spLocks noGrp="1"/>
          </p:cNvSpPr>
          <p:nvPr>
            <p:ph type="ftr" sz="quarter" idx="3"/>
          </p:nvPr>
        </p:nvSpPr>
        <p:spPr/>
        <p:txBody>
          <a:bodyPr/>
          <a:lstStyle/>
          <a:p>
            <a:r>
              <a:rPr lang="en-US"/>
              <a:t>Agricultural Mechanics</a:t>
            </a:r>
          </a:p>
        </p:txBody>
      </p:sp>
      <p:sp>
        <p:nvSpPr>
          <p:cNvPr id="7" name="Slide Number Placeholder 6">
            <a:extLst>
              <a:ext uri="{FF2B5EF4-FFF2-40B4-BE49-F238E27FC236}">
                <a16:creationId xmlns:a16="http://schemas.microsoft.com/office/drawing/2014/main" id="{F029B9CE-278B-4CA6-B19F-8D3AAD4ECBCC}"/>
              </a:ext>
            </a:extLst>
          </p:cNvPr>
          <p:cNvSpPr>
            <a:spLocks noGrp="1"/>
          </p:cNvSpPr>
          <p:nvPr>
            <p:ph type="sldNum" sz="quarter" idx="4"/>
          </p:nvPr>
        </p:nvSpPr>
        <p:spPr/>
        <p:txBody>
          <a:bodyPr/>
          <a:lstStyle/>
          <a:p>
            <a:fld id="{5EB68B22-939C-4CB8-9475-5C7A063AE711}" type="slidenum">
              <a:rPr lang="en-US" smtClean="0"/>
              <a:t>2</a:t>
            </a:fld>
            <a:endParaRPr lang="en-US"/>
          </a:p>
        </p:txBody>
      </p:sp>
    </p:spTree>
    <p:extLst>
      <p:ext uri="{BB962C8B-B14F-4D97-AF65-F5344CB8AC3E}">
        <p14:creationId xmlns:p14="http://schemas.microsoft.com/office/powerpoint/2010/main" val="950255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42177824-F531-B1CB-B153-368E4A43433A}"/>
              </a:ext>
            </a:extLst>
          </p:cNvPr>
          <p:cNvSpPr>
            <a:spLocks noGrp="1" noChangeArrowheads="1"/>
          </p:cNvSpPr>
          <p:nvPr>
            <p:ph type="title"/>
          </p:nvPr>
        </p:nvSpPr>
        <p:spPr/>
        <p:txBody>
          <a:bodyPr rtlCol="0">
            <a:normAutofit fontScale="90000"/>
          </a:bodyPr>
          <a:lstStyle/>
          <a:p>
            <a:pPr algn="ctr" defTabSz="457207" eaLnBrk="1" fontAlgn="auto" hangingPunct="1">
              <a:spcAft>
                <a:spcPts val="0"/>
              </a:spcAft>
              <a:defRPr/>
            </a:pPr>
            <a:r>
              <a:rPr lang="en-US" dirty="0"/>
              <a:t>Tractor Classification</a:t>
            </a:r>
          </a:p>
        </p:txBody>
      </p:sp>
      <p:sp>
        <p:nvSpPr>
          <p:cNvPr id="2" name="Content Placeholder 4">
            <a:extLst>
              <a:ext uri="{FF2B5EF4-FFF2-40B4-BE49-F238E27FC236}">
                <a16:creationId xmlns:a16="http://schemas.microsoft.com/office/drawing/2014/main" id="{3F7ACA30-C4D5-DB27-A61E-BF7FDCA51233}"/>
              </a:ext>
            </a:extLst>
          </p:cNvPr>
          <p:cNvSpPr>
            <a:spLocks noGrp="1"/>
          </p:cNvSpPr>
          <p:nvPr>
            <p:ph idx="1"/>
          </p:nvPr>
        </p:nvSpPr>
        <p:spPr>
          <a:xfrm>
            <a:off x="628650" y="1825625"/>
            <a:ext cx="7886700" cy="4351338"/>
          </a:xfrm>
        </p:spPr>
        <p:txBody>
          <a:bodyPr>
            <a:normAutofit lnSpcReduction="10000"/>
          </a:bodyPr>
          <a:lstStyle/>
          <a:p>
            <a:pPr marL="514350" indent="-514350">
              <a:buFont typeface="+mj-lt"/>
              <a:buAutoNum type="alphaUcPeriod"/>
            </a:pPr>
            <a:r>
              <a:rPr lang="en-US" dirty="0"/>
              <a:t>By Power:</a:t>
            </a:r>
          </a:p>
          <a:p>
            <a:pPr marL="457200" lvl="1" indent="0">
              <a:buNone/>
            </a:pPr>
            <a:r>
              <a:rPr lang="en-US" dirty="0"/>
              <a:t>1. &lt;100 hp, 100-150 hp…</a:t>
            </a:r>
            <a:r>
              <a:rPr lang="en-US" dirty="0" err="1"/>
              <a:t>etc</a:t>
            </a:r>
            <a:r>
              <a:rPr lang="en-US" dirty="0"/>
              <a:t> </a:t>
            </a:r>
          </a:p>
          <a:p>
            <a:pPr marL="514350" indent="-514350">
              <a:buFont typeface="+mj-lt"/>
              <a:buAutoNum type="alphaUcPeriod"/>
            </a:pPr>
            <a:r>
              <a:rPr lang="en-US" dirty="0"/>
              <a:t>By Use:</a:t>
            </a:r>
          </a:p>
          <a:p>
            <a:pPr marL="457200" lvl="1" indent="0">
              <a:buNone/>
            </a:pPr>
            <a:r>
              <a:rPr lang="en-US" dirty="0"/>
              <a:t>2. Ag or Industrial</a:t>
            </a:r>
          </a:p>
          <a:p>
            <a:pPr marL="514350" indent="-514350">
              <a:buFont typeface="+mj-lt"/>
              <a:buAutoNum type="alphaUcPeriod"/>
            </a:pPr>
            <a:r>
              <a:rPr lang="en-US" dirty="0"/>
              <a:t>By Drive:</a:t>
            </a:r>
          </a:p>
          <a:p>
            <a:pPr marL="457200" lvl="1" indent="0">
              <a:buNone/>
            </a:pPr>
            <a:r>
              <a:rPr lang="en-US" dirty="0"/>
              <a:t>3. 2 vs. 4 Wheel Drive</a:t>
            </a:r>
          </a:p>
          <a:p>
            <a:pPr marL="457200" lvl="1" indent="0">
              <a:buNone/>
            </a:pPr>
            <a:r>
              <a:rPr lang="en-US" dirty="0"/>
              <a:t>4. Single or Dual Wheel</a:t>
            </a:r>
          </a:p>
          <a:p>
            <a:pPr marL="457200" lvl="1" indent="0">
              <a:buNone/>
            </a:pPr>
            <a:r>
              <a:rPr lang="en-US" dirty="0"/>
              <a:t>5. Wheeled or Track Layered</a:t>
            </a:r>
          </a:p>
          <a:p>
            <a:pPr marL="514350" indent="-514350">
              <a:buFont typeface="+mj-lt"/>
              <a:buAutoNum type="alphaUcPeriod"/>
            </a:pPr>
            <a:r>
              <a:rPr lang="en-US" dirty="0"/>
              <a:t>Each class of tractor has a specific use or range of uses. </a:t>
            </a:r>
          </a:p>
          <a:p>
            <a:endParaRPr lang="en-US" dirty="0"/>
          </a:p>
        </p:txBody>
      </p:sp>
    </p:spTree>
    <p:extLst>
      <p:ext uri="{BB962C8B-B14F-4D97-AF65-F5344CB8AC3E}">
        <p14:creationId xmlns:p14="http://schemas.microsoft.com/office/powerpoint/2010/main" val="37336758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1202"/>
                                        </p:tgtEl>
                                        <p:attrNameLst>
                                          <p:attrName>style.visibility</p:attrName>
                                        </p:attrNameLst>
                                      </p:cBhvr>
                                      <p:to>
                                        <p:strVal val="visible"/>
                                      </p:to>
                                    </p:set>
                                    <p:animEffect transition="in" filter="fade">
                                      <p:cBhvr>
                                        <p:cTn id="7" dur="2000"/>
                                        <p:tgtEl>
                                          <p:spTgt spid="51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6D6BB167-0E9D-DB6A-D926-7DC499D05BAD}"/>
              </a:ext>
            </a:extLst>
          </p:cNvPr>
          <p:cNvSpPr>
            <a:spLocks noGrp="1" noChangeArrowheads="1"/>
          </p:cNvSpPr>
          <p:nvPr>
            <p:ph type="title"/>
          </p:nvPr>
        </p:nvSpPr>
        <p:spPr/>
        <p:txBody>
          <a:bodyPr rtlCol="0">
            <a:normAutofit fontScale="90000"/>
          </a:bodyPr>
          <a:lstStyle/>
          <a:p>
            <a:pPr algn="ctr" defTabSz="457207" eaLnBrk="1" fontAlgn="auto" hangingPunct="1">
              <a:spcAft>
                <a:spcPts val="0"/>
              </a:spcAft>
              <a:defRPr/>
            </a:pPr>
            <a:r>
              <a:rPr lang="en-US" dirty="0"/>
              <a:t>Ag Tractor Types</a:t>
            </a:r>
            <a:endParaRPr lang="en-US" b="1" dirty="0">
              <a:solidFill>
                <a:schemeClr val="tx2">
                  <a:satMod val="200000"/>
                </a:schemeClr>
              </a:solidFill>
            </a:endParaRPr>
          </a:p>
        </p:txBody>
      </p:sp>
      <p:sp>
        <p:nvSpPr>
          <p:cNvPr id="52227" name="Rectangle 3">
            <a:extLst>
              <a:ext uri="{FF2B5EF4-FFF2-40B4-BE49-F238E27FC236}">
                <a16:creationId xmlns:a16="http://schemas.microsoft.com/office/drawing/2014/main" id="{14A6A0F1-72CA-56F6-9DC5-FF31058C32ED}"/>
              </a:ext>
            </a:extLst>
          </p:cNvPr>
          <p:cNvSpPr>
            <a:spLocks noGrp="1" noChangeArrowheads="1"/>
          </p:cNvSpPr>
          <p:nvPr>
            <p:ph idx="1"/>
          </p:nvPr>
        </p:nvSpPr>
        <p:spPr/>
        <p:txBody>
          <a:bodyPr/>
          <a:lstStyle/>
          <a:p>
            <a:pPr marL="514350" indent="-514350" eaLnBrk="1" hangingPunct="1">
              <a:buFont typeface="+mj-lt"/>
              <a:buAutoNum type="alphaUcPeriod"/>
            </a:pPr>
            <a:r>
              <a:rPr lang="en-US" altLang="en-US" dirty="0"/>
              <a:t>Two Wheel Drive and Two Wheel Drive with Front Assist  (MFWD)</a:t>
            </a:r>
          </a:p>
          <a:p>
            <a:pPr marL="914400" lvl="1" indent="-457200" eaLnBrk="1" hangingPunct="1">
              <a:buFont typeface="+mj-lt"/>
              <a:buAutoNum type="arabicPeriod"/>
            </a:pPr>
            <a:r>
              <a:rPr lang="en-US" altLang="en-US" dirty="0"/>
              <a:t>Standard – wheel can be adjusted</a:t>
            </a:r>
          </a:p>
          <a:p>
            <a:pPr marL="914400" lvl="1" indent="-457200" eaLnBrk="1" hangingPunct="1">
              <a:buFont typeface="+mj-lt"/>
              <a:buAutoNum type="arabicPeriod"/>
            </a:pPr>
            <a:r>
              <a:rPr lang="en-US" altLang="en-US" dirty="0"/>
              <a:t>Row Crop – Adjustable wheel spacing</a:t>
            </a:r>
          </a:p>
          <a:p>
            <a:pPr marL="914400" lvl="1" indent="-457200" eaLnBrk="1" hangingPunct="1">
              <a:buFont typeface="+mj-lt"/>
              <a:buAutoNum type="arabicPeriod"/>
            </a:pPr>
            <a:r>
              <a:rPr lang="en-US" altLang="en-US" dirty="0"/>
              <a:t>High Clearance</a:t>
            </a:r>
          </a:p>
          <a:p>
            <a:pPr marL="914400" lvl="1" indent="-457200" eaLnBrk="1" hangingPunct="1">
              <a:buFont typeface="+mj-lt"/>
              <a:buAutoNum type="arabicPeriod"/>
            </a:pPr>
            <a:r>
              <a:rPr lang="en-US" altLang="en-US" dirty="0"/>
              <a:t>Low Profile – rounded fenders, low clearance, vineyard and orchard tractors</a:t>
            </a:r>
          </a:p>
          <a:p>
            <a:pPr marL="914400" lvl="1" indent="-457200" eaLnBrk="1" hangingPunct="1">
              <a:buFont typeface="+mj-lt"/>
              <a:buAutoNum type="arabicPeriod"/>
            </a:pPr>
            <a:r>
              <a:rPr lang="en-US" altLang="en-US" dirty="0"/>
              <a:t>Narrow width, vineyard</a:t>
            </a:r>
          </a:p>
          <a:p>
            <a:pPr lvl="1" eaLnBrk="1" hangingPunct="1">
              <a:buFont typeface="Wingdings" panose="05000000000000000000" pitchFamily="2" charset="2"/>
              <a:buChar char="§"/>
            </a:pPr>
            <a:endParaRPr lang="en-US" altLang="en-US" dirty="0"/>
          </a:p>
          <a:p>
            <a:pPr lvl="1" eaLnBrk="1" hangingPunct="1"/>
            <a:endParaRPr lang="en-US" altLang="en-US" dirty="0"/>
          </a:p>
          <a:p>
            <a:pPr lvl="1" eaLnBrk="1" hangingPunct="1"/>
            <a:endParaRPr lang="en-US" altLang="en-US" dirty="0"/>
          </a:p>
          <a:p>
            <a:pPr eaLnBrk="1" hangingPunct="1"/>
            <a:endParaRPr lang="en-US" altLang="en-US" dirty="0"/>
          </a:p>
        </p:txBody>
      </p:sp>
    </p:spTree>
    <p:extLst>
      <p:ext uri="{BB962C8B-B14F-4D97-AF65-F5344CB8AC3E}">
        <p14:creationId xmlns:p14="http://schemas.microsoft.com/office/powerpoint/2010/main" val="3796414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fade">
                                      <p:cBhvr>
                                        <p:cTn id="7" dur="2000"/>
                                        <p:tgtEl>
                                          <p:spTgt spid="522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2227">
                                            <p:txEl>
                                              <p:pRg st="0" end="0"/>
                                            </p:txEl>
                                          </p:spTgt>
                                        </p:tgtEl>
                                        <p:attrNameLst>
                                          <p:attrName>style.visibility</p:attrName>
                                        </p:attrNameLst>
                                      </p:cBhvr>
                                      <p:to>
                                        <p:strVal val="visible"/>
                                      </p:to>
                                    </p:set>
                                    <p:animEffect transition="in" filter="fade">
                                      <p:cBhvr>
                                        <p:cTn id="12" dur="2000"/>
                                        <p:tgtEl>
                                          <p:spTgt spid="52227">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2227">
                                            <p:txEl>
                                              <p:pRg st="1" end="1"/>
                                            </p:txEl>
                                          </p:spTgt>
                                        </p:tgtEl>
                                        <p:attrNameLst>
                                          <p:attrName>style.visibility</p:attrName>
                                        </p:attrNameLst>
                                      </p:cBhvr>
                                      <p:to>
                                        <p:strVal val="visible"/>
                                      </p:to>
                                    </p:set>
                                    <p:animEffect transition="in" filter="fade">
                                      <p:cBhvr>
                                        <p:cTn id="15" dur="2000"/>
                                        <p:tgtEl>
                                          <p:spTgt spid="52227">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2227">
                                            <p:txEl>
                                              <p:pRg st="2" end="2"/>
                                            </p:txEl>
                                          </p:spTgt>
                                        </p:tgtEl>
                                        <p:attrNameLst>
                                          <p:attrName>style.visibility</p:attrName>
                                        </p:attrNameLst>
                                      </p:cBhvr>
                                      <p:to>
                                        <p:strVal val="visible"/>
                                      </p:to>
                                    </p:set>
                                    <p:animEffect transition="in" filter="fade">
                                      <p:cBhvr>
                                        <p:cTn id="18" dur="2000"/>
                                        <p:tgtEl>
                                          <p:spTgt spid="52227">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2227">
                                            <p:txEl>
                                              <p:pRg st="3" end="3"/>
                                            </p:txEl>
                                          </p:spTgt>
                                        </p:tgtEl>
                                        <p:attrNameLst>
                                          <p:attrName>style.visibility</p:attrName>
                                        </p:attrNameLst>
                                      </p:cBhvr>
                                      <p:to>
                                        <p:strVal val="visible"/>
                                      </p:to>
                                    </p:set>
                                    <p:animEffect transition="in" filter="fade">
                                      <p:cBhvr>
                                        <p:cTn id="21" dur="2000"/>
                                        <p:tgtEl>
                                          <p:spTgt spid="52227">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2227">
                                            <p:txEl>
                                              <p:pRg st="4" end="4"/>
                                            </p:txEl>
                                          </p:spTgt>
                                        </p:tgtEl>
                                        <p:attrNameLst>
                                          <p:attrName>style.visibility</p:attrName>
                                        </p:attrNameLst>
                                      </p:cBhvr>
                                      <p:to>
                                        <p:strVal val="visible"/>
                                      </p:to>
                                    </p:set>
                                    <p:animEffect transition="in" filter="fade">
                                      <p:cBhvr>
                                        <p:cTn id="24" dur="2000"/>
                                        <p:tgtEl>
                                          <p:spTgt spid="52227">
                                            <p:txEl>
                                              <p:pRg st="4" end="4"/>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2227">
                                            <p:txEl>
                                              <p:pRg st="5" end="5"/>
                                            </p:txEl>
                                          </p:spTgt>
                                        </p:tgtEl>
                                        <p:attrNameLst>
                                          <p:attrName>style.visibility</p:attrName>
                                        </p:attrNameLst>
                                      </p:cBhvr>
                                      <p:to>
                                        <p:strVal val="visible"/>
                                      </p:to>
                                    </p:set>
                                    <p:animEffect transition="in" filter="fade">
                                      <p:cBhvr>
                                        <p:cTn id="27" dur="2000"/>
                                        <p:tgtEl>
                                          <p:spTgt spid="5222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p:bldP spid="5222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0F5D6294-3B15-0958-B33F-0141C1F9D975}"/>
              </a:ext>
            </a:extLst>
          </p:cNvPr>
          <p:cNvSpPr>
            <a:spLocks noGrp="1"/>
          </p:cNvSpPr>
          <p:nvPr>
            <p:ph type="title"/>
          </p:nvPr>
        </p:nvSpPr>
        <p:spPr/>
        <p:txBody>
          <a:bodyPr/>
          <a:lstStyle/>
          <a:p>
            <a:pPr eaLnBrk="1" hangingPunct="1"/>
            <a:r>
              <a:rPr lang="en-US" altLang="en-US" sz="2400" dirty="0"/>
              <a:t>J D 5105ML 105 HP MFWD Low Profile</a:t>
            </a:r>
          </a:p>
        </p:txBody>
      </p:sp>
      <p:pic>
        <p:nvPicPr>
          <p:cNvPr id="9219" name="Picture 2" descr="http://www.deere.com/en_US/newsroom/media/images/2009/august/august20/5ML_Tractor_FNV.jpg">
            <a:extLst>
              <a:ext uri="{FF2B5EF4-FFF2-40B4-BE49-F238E27FC236}">
                <a16:creationId xmlns:a16="http://schemas.microsoft.com/office/drawing/2014/main" id="{55642F34-79B6-10C6-978F-54B2D0ECEF8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85850" y="1510496"/>
            <a:ext cx="7429500" cy="4825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54289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DF1F773-A40D-6F51-9E50-71AEA1A98B99}"/>
              </a:ext>
            </a:extLst>
          </p:cNvPr>
          <p:cNvSpPr>
            <a:spLocks noGrp="1"/>
          </p:cNvSpPr>
          <p:nvPr>
            <p:ph type="title"/>
          </p:nvPr>
        </p:nvSpPr>
        <p:spPr/>
        <p:txBody>
          <a:bodyPr/>
          <a:lstStyle/>
          <a:p>
            <a:pPr eaLnBrk="1" hangingPunct="1"/>
            <a:r>
              <a:rPr lang="en-US" altLang="en-US" sz="2800" dirty="0"/>
              <a:t>Low Profile With Cab</a:t>
            </a:r>
          </a:p>
        </p:txBody>
      </p:sp>
      <p:pic>
        <p:nvPicPr>
          <p:cNvPr id="10243" name="Content Placeholder 3">
            <a:extLst>
              <a:ext uri="{FF2B5EF4-FFF2-40B4-BE49-F238E27FC236}">
                <a16:creationId xmlns:a16="http://schemas.microsoft.com/office/drawing/2014/main" id="{613DA8C8-0712-E66F-AED9-1681BFD926B3}"/>
              </a:ext>
            </a:extLst>
          </p:cNvPr>
          <p:cNvPicPr>
            <a:picLocks noGrp="1" noChangeAspect="1"/>
          </p:cNvPicPr>
          <p:nvPr>
            <p:ph idx="1"/>
          </p:nvPr>
        </p:nvPicPr>
        <p:blipFill>
          <a:blip r:embed="rId2">
            <a:extLst>
              <a:ext uri="{28A0092B-C50C-407E-A947-70E740481C1C}">
                <a14:useLocalDpi xmlns:a14="http://schemas.microsoft.com/office/drawing/2010/main"/>
              </a:ext>
            </a:extLst>
          </a:blip>
          <a:srcRect/>
          <a:stretch>
            <a:fillRect/>
          </a:stretch>
        </p:blipFill>
        <p:spPr>
          <a:xfrm>
            <a:off x="1325563" y="2246313"/>
            <a:ext cx="5715000" cy="3810000"/>
          </a:xfrm>
        </p:spPr>
      </p:pic>
    </p:spTree>
    <p:extLst>
      <p:ext uri="{BB962C8B-B14F-4D97-AF65-F5344CB8AC3E}">
        <p14:creationId xmlns:p14="http://schemas.microsoft.com/office/powerpoint/2010/main" val="7978236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34E4BD23-4CA7-E998-4A2E-1E46B6AC4A09}"/>
              </a:ext>
            </a:extLst>
          </p:cNvPr>
          <p:cNvSpPr>
            <a:spLocks noGrp="1"/>
          </p:cNvSpPr>
          <p:nvPr>
            <p:ph type="title"/>
          </p:nvPr>
        </p:nvSpPr>
        <p:spPr/>
        <p:txBody>
          <a:bodyPr>
            <a:normAutofit fontScale="90000"/>
          </a:bodyPr>
          <a:lstStyle/>
          <a:p>
            <a:pPr eaLnBrk="1" hangingPunct="1"/>
            <a:r>
              <a:rPr lang="en-US" altLang="en-US" dirty="0"/>
              <a:t>Viticulture</a:t>
            </a:r>
            <a:br>
              <a:rPr lang="en-US" altLang="en-US" dirty="0"/>
            </a:br>
            <a:r>
              <a:rPr lang="en-US" altLang="en-US" dirty="0"/>
              <a:t>John Deere 5093EN</a:t>
            </a:r>
          </a:p>
        </p:txBody>
      </p:sp>
      <p:pic>
        <p:nvPicPr>
          <p:cNvPr id="11267" name="Content Placeholder 3">
            <a:extLst>
              <a:ext uri="{FF2B5EF4-FFF2-40B4-BE49-F238E27FC236}">
                <a16:creationId xmlns:a16="http://schemas.microsoft.com/office/drawing/2014/main" id="{701AEC20-7476-8321-7327-D0798B306550}"/>
              </a:ext>
            </a:extLst>
          </p:cNvPr>
          <p:cNvPicPr>
            <a:picLocks noGrp="1" noChangeAspect="1"/>
          </p:cNvPicPr>
          <p:nvPr>
            <p:ph idx="1"/>
          </p:nvPr>
        </p:nvPicPr>
        <p:blipFill>
          <a:blip r:embed="rId2">
            <a:extLst>
              <a:ext uri="{28A0092B-C50C-407E-A947-70E740481C1C}">
                <a14:useLocalDpi xmlns:a14="http://schemas.microsoft.com/office/drawing/2010/main"/>
              </a:ext>
            </a:extLst>
          </a:blip>
          <a:srcRect/>
          <a:stretch>
            <a:fillRect/>
          </a:stretch>
        </p:blipFill>
        <p:spPr>
          <a:xfrm>
            <a:off x="1268413" y="2052638"/>
            <a:ext cx="5829300" cy="4195762"/>
          </a:xfrm>
        </p:spPr>
      </p:pic>
    </p:spTree>
    <p:extLst>
      <p:ext uri="{BB962C8B-B14F-4D97-AF65-F5344CB8AC3E}">
        <p14:creationId xmlns:p14="http://schemas.microsoft.com/office/powerpoint/2010/main" val="917975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4C23CA89-B516-520F-7083-9A221BFF5966}"/>
              </a:ext>
            </a:extLst>
          </p:cNvPr>
          <p:cNvSpPr>
            <a:spLocks noGrp="1"/>
          </p:cNvSpPr>
          <p:nvPr>
            <p:ph type="title"/>
          </p:nvPr>
        </p:nvSpPr>
        <p:spPr>
          <a:xfrm>
            <a:off x="457200" y="755015"/>
            <a:ext cx="8385175" cy="1134745"/>
          </a:xfrm>
        </p:spPr>
        <p:txBody>
          <a:bodyPr/>
          <a:lstStyle/>
          <a:p>
            <a:pPr eaLnBrk="1" hangingPunct="1"/>
            <a:r>
              <a:rPr lang="en-US" altLang="en-US" sz="2800" dirty="0"/>
              <a:t>6030 John Deere 95-125 HP with MFWD </a:t>
            </a:r>
          </a:p>
        </p:txBody>
      </p:sp>
      <p:pic>
        <p:nvPicPr>
          <p:cNvPr id="12291" name="Picture 2" descr="6030 Series">
            <a:extLst>
              <a:ext uri="{FF2B5EF4-FFF2-40B4-BE49-F238E27FC236}">
                <a16:creationId xmlns:a16="http://schemas.microsoft.com/office/drawing/2014/main" id="{40CFD2B7-3A53-9336-EFA5-E415A92D1B94}"/>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90600" y="1447800"/>
            <a:ext cx="69342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90016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084F92-16D6-73B9-FF47-8DFC3D1E19F8}"/>
              </a:ext>
            </a:extLst>
          </p:cNvPr>
          <p:cNvSpPr>
            <a:spLocks noGrp="1"/>
          </p:cNvSpPr>
          <p:nvPr>
            <p:ph type="title"/>
          </p:nvPr>
        </p:nvSpPr>
        <p:spPr/>
        <p:txBody>
          <a:bodyPr rtlCol="0">
            <a:noAutofit/>
          </a:bodyPr>
          <a:lstStyle/>
          <a:p>
            <a:pPr defTabSz="457207" eaLnBrk="1" fontAlgn="auto" hangingPunct="1">
              <a:spcAft>
                <a:spcPts val="0"/>
              </a:spcAft>
              <a:defRPr/>
            </a:pPr>
            <a:r>
              <a:rPr lang="en-US" sz="2800" dirty="0"/>
              <a:t>John Deere 7820 with Duals, MFWD, </a:t>
            </a:r>
            <a:br>
              <a:rPr lang="en-US" sz="2800" dirty="0"/>
            </a:br>
            <a:r>
              <a:rPr lang="en-US" sz="2800" dirty="0"/>
              <a:t>GPS Finishing Scraper</a:t>
            </a:r>
          </a:p>
        </p:txBody>
      </p:sp>
      <p:pic>
        <p:nvPicPr>
          <p:cNvPr id="13315" name="Picture 2" descr="https://zimbra.csufresno.edu/service/home/~/IMG_1324.JPG?auth=co&amp;loc=en_US&amp;id=11350&amp;part=5">
            <a:extLst>
              <a:ext uri="{FF2B5EF4-FFF2-40B4-BE49-F238E27FC236}">
                <a16:creationId xmlns:a16="http://schemas.microsoft.com/office/drawing/2014/main" id="{17F6F2A4-BE0B-2183-9243-93681AB2D5A2}"/>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272540" y="1821180"/>
            <a:ext cx="73533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2030033"/>
      </p:ext>
    </p:extLst>
  </p:cSld>
  <p:clrMapOvr>
    <a:masterClrMapping/>
  </p:clrMapOvr>
</p:sld>
</file>

<file path=ppt/theme/theme1.xml><?xml version="1.0" encoding="utf-8"?>
<a:theme xmlns:a="http://schemas.openxmlformats.org/drawingml/2006/main" name="Template 2">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 2</Template>
  <TotalTime>548</TotalTime>
  <Words>669</Words>
  <Application>Microsoft Office PowerPoint</Application>
  <PresentationFormat>On-screen Show (4:3)</PresentationFormat>
  <Paragraphs>87</Paragraphs>
  <Slides>19</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Calibri Light</vt:lpstr>
      <vt:lpstr>Wingdings</vt:lpstr>
      <vt:lpstr>Template 2</vt:lpstr>
      <vt:lpstr>Machinery Skills</vt:lpstr>
      <vt:lpstr>Uses</vt:lpstr>
      <vt:lpstr>Tractor Classification</vt:lpstr>
      <vt:lpstr>Ag Tractor Types</vt:lpstr>
      <vt:lpstr>J D 5105ML 105 HP MFWD Low Profile</vt:lpstr>
      <vt:lpstr>Low Profile With Cab</vt:lpstr>
      <vt:lpstr>Viticulture John Deere 5093EN</vt:lpstr>
      <vt:lpstr>6030 John Deere 95-125 HP with MFWD </vt:lpstr>
      <vt:lpstr>John Deere 7820 with Duals, MFWD,  GPS Finishing Scraper</vt:lpstr>
      <vt:lpstr>Case tractor with Dual Rear Wheels</vt:lpstr>
      <vt:lpstr>CASE IH Magnum, MFWD,   230-383 HP, Duals front and rear</vt:lpstr>
      <vt:lpstr>Ag Tractor Steering</vt:lpstr>
      <vt:lpstr>PowerPoint Presentation</vt:lpstr>
      <vt:lpstr>Ag Track Tractors Types </vt:lpstr>
      <vt:lpstr>PowerPoint Presentation</vt:lpstr>
      <vt:lpstr>PowerPoint Presentation</vt:lpstr>
      <vt:lpstr>PowerPoint Presentation</vt:lpstr>
      <vt:lpstr>Operation/Types</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Michael Spiess</dc:creator>
  <cp:lastModifiedBy>John Williams</cp:lastModifiedBy>
  <cp:revision>19</cp:revision>
  <dcterms:created xsi:type="dcterms:W3CDTF">2022-03-25T18:02:55Z</dcterms:created>
  <dcterms:modified xsi:type="dcterms:W3CDTF">2022-10-12T08:41:49Z</dcterms:modified>
</cp:coreProperties>
</file>