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99" r:id="rId2"/>
    <p:sldId id="304" r:id="rId3"/>
    <p:sldId id="300" r:id="rId4"/>
    <p:sldId id="305" r:id="rId5"/>
    <p:sldId id="306" r:id="rId6"/>
    <p:sldId id="309" r:id="rId7"/>
    <p:sldId id="307" r:id="rId8"/>
    <p:sldId id="30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247" autoAdjust="0"/>
  </p:normalViewPr>
  <p:slideViewPr>
    <p:cSldViewPr snapToGrid="0">
      <p:cViewPr varScale="1">
        <p:scale>
          <a:sx n="110" d="100"/>
          <a:sy n="110" d="100"/>
        </p:scale>
        <p:origin x="1680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CA1D3-F495-4EA8-B0B2-FF6303B21683}" type="datetimeFigureOut">
              <a:rPr lang="en-US" smtClean="0"/>
              <a:t>10/6/2022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B3297-3172-4D21-AB8A-5C4EC4EA8E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418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ool ID -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8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66598F5-C273-4FA8-B151-0F4527229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869FFD-46B0-43A2-9A6A-D8486FA4E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067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E9F63E7-1D5B-40F1-B791-2681AE7F9FCA}"/>
              </a:ext>
            </a:extLst>
          </p:cNvPr>
          <p:cNvSpPr/>
          <p:nvPr/>
        </p:nvSpPr>
        <p:spPr>
          <a:xfrm>
            <a:off x="1092" y="6558664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AB6EB9-EB08-4444-BDF9-15D0AE31303E}"/>
              </a:ext>
            </a:extLst>
          </p:cNvPr>
          <p:cNvSpPr/>
          <p:nvPr/>
        </p:nvSpPr>
        <p:spPr>
          <a:xfrm>
            <a:off x="0" y="6313375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1CBF56-964C-4E70-BA6F-F81710D40A3B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NationalFFA_Emblem_R_3C_RGB.png">
            <a:extLst>
              <a:ext uri="{FF2B5EF4-FFF2-40B4-BE49-F238E27FC236}">
                <a16:creationId xmlns:a16="http://schemas.microsoft.com/office/drawing/2014/main" id="{23C8238D-4726-482F-A7B7-1C8D30C9C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038BA5-0A21-4FA2-8D8C-6CE01110E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1F512-F570-4993-9BDF-88CC814FB1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75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0D288F8-0E4C-44AB-A8DE-AC16F0700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A202127-6E23-437D-B12B-C3A9CF6C6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713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3F876A-3CC0-4BC5-AF3F-84F2312C3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80B6C9-E977-4593-AF85-301C121B92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149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CF96EB7-8876-43AA-B4FC-AD043A3D3A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0D5CDF1-A90B-4D77-8120-A818D799F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78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4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ool 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13131"/>
            <a:ext cx="7886700" cy="67543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F81957-23D8-4010-A336-D02ACCF1E6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243FF7-B6D2-4869-A3F2-9F6F5E924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66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3E20D-C0C5-42F5-85FB-584F8395FE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3A191-8A29-4F8B-97A9-15D8093C8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2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015252"/>
            <a:ext cx="7886700" cy="675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947555-E225-45F7-A9EE-5F77AEA7F9BD}"/>
              </a:ext>
            </a:extLst>
          </p:cNvPr>
          <p:cNvSpPr/>
          <p:nvPr/>
        </p:nvSpPr>
        <p:spPr>
          <a:xfrm>
            <a:off x="0" y="0"/>
            <a:ext cx="9150865" cy="844379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C97"/>
              </a:solidFill>
            </a:endParaRPr>
          </a:p>
        </p:txBody>
      </p:sp>
      <p:pic>
        <p:nvPicPr>
          <p:cNvPr id="8" name="Picture 7" descr="NationalFFA_Emblem_R_3C_RGB.png">
            <a:extLst>
              <a:ext uri="{FF2B5EF4-FFF2-40B4-BE49-F238E27FC236}">
                <a16:creationId xmlns:a16="http://schemas.microsoft.com/office/drawing/2014/main" id="{391D5194-E869-42BB-B15B-77F71ED2BCB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78163"/>
            <a:ext cx="1095621" cy="1315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BCA79-0A1F-400A-A430-54F634F955B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29" y="907059"/>
            <a:ext cx="2067111" cy="1690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50C4B0-EF51-4CD4-B574-F380E5212DA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78" y="481013"/>
            <a:ext cx="2133556" cy="35515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C3FE216-1926-4747-9E89-7EF8ACB9834E}"/>
              </a:ext>
            </a:extLst>
          </p:cNvPr>
          <p:cNvSpPr/>
          <p:nvPr/>
        </p:nvSpPr>
        <p:spPr>
          <a:xfrm>
            <a:off x="0" y="6322001"/>
            <a:ext cx="9150866" cy="267448"/>
          </a:xfrm>
          <a:prstGeom prst="rect">
            <a:avLst/>
          </a:prstGeom>
          <a:solidFill>
            <a:srgbClr val="FFCD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081E06-E967-475B-9722-66D1AB49C960}"/>
              </a:ext>
            </a:extLst>
          </p:cNvPr>
          <p:cNvSpPr/>
          <p:nvPr/>
        </p:nvSpPr>
        <p:spPr>
          <a:xfrm>
            <a:off x="1092" y="6552197"/>
            <a:ext cx="9149773" cy="287233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02E17FFC-51D6-4844-B4D2-4BA352D36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48307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Agricultural Mechanics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EAB219D-51E1-4681-9B9D-D8A4BA342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47430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EB68B22-939C-4CB8-9475-5C7A063AE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5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BF2-B750-4B1F-B9B5-5995332CA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Machinery Skills</a:t>
            </a:r>
            <a:br>
              <a:rPr lang="en-US"/>
            </a:br>
            <a:endParaRPr lang="en-US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93D5BCB-C178-4CBC-99A8-FAA4848D80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Lesson 4</a:t>
            </a:r>
            <a:endParaRPr lang="en-US" dirty="0"/>
          </a:p>
          <a:p>
            <a:r>
              <a:rPr lang="en-US" dirty="0"/>
              <a:t>Machinery Pre-Check Inspections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E684B7-EEC5-4726-9732-78100D6A4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2211FE-D04F-40CF-A76A-EB7134868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B06D-486B-4B1A-AFB8-52DAFFEF9BA0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0425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7642F-0BF3-4E74-B270-4F4BB7BCE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a Pre-Check Inspection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4516AF-3044-44AC-9450-1CF789515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Warm up Questions - </a:t>
            </a:r>
          </a:p>
          <a:p>
            <a:r>
              <a:rPr lang="en-US" dirty="0"/>
              <a:t>Recall what you know about pre-check inspection</a:t>
            </a:r>
          </a:p>
          <a:p>
            <a:r>
              <a:rPr lang="en-US" dirty="0"/>
              <a:t>Why is the step valuable to conduct?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What is a Pre-Check Inspection?</a:t>
            </a:r>
          </a:p>
          <a:p>
            <a:pPr marL="0" indent="0">
              <a:buNone/>
            </a:pPr>
            <a:r>
              <a:rPr lang="en-US" i="1" dirty="0"/>
              <a:t>The initial inspection of important components listed in the manual before the operator begins to use the tractor or implement.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EAFFFA-7306-47AC-9280-396F9A2C3A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2EE7AD-8ABB-4BEE-A445-CE0C970013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436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9F0F64-F56A-472A-AACF-83E94550C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Daily Pre-Check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7B143-D265-4C82-8EE2-E78D0A36F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29B9CE-278B-4CA6-B19F-8D3AAD4ECB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3</a:t>
            </a:fld>
            <a:endParaRPr lang="en-US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9916B116-DF60-4C91-AFBA-CF0A2DC78BD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 rtlCol="0">
            <a:normAutofit fontScale="92500" lnSpcReduction="20000"/>
          </a:bodyPr>
          <a:lstStyle/>
          <a:p>
            <a:pPr marL="182880" indent="-18288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buFontTx/>
              <a:buNone/>
              <a:defRPr/>
            </a:pPr>
            <a:r>
              <a:rPr lang="en-US" altLang="en-US" sz="2400" b="1" i="1" dirty="0"/>
              <a:t>Completed before each drive.</a:t>
            </a: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buFontTx/>
              <a:buNone/>
              <a:defRPr/>
            </a:pPr>
            <a:r>
              <a:rPr lang="en-US" altLang="en-US" sz="2400" b="1" i="1" dirty="0"/>
              <a:t>Check before starting: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en-US" altLang="en-US" sz="2400" dirty="0"/>
              <a:t>A.  Engine Oil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en-US" altLang="en-US" sz="2400" dirty="0"/>
              <a:t>B.  Hydraulic/Transmission Oil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en-US" altLang="en-US" sz="2400" dirty="0"/>
              <a:t>C.  Coolant 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en-US" altLang="en-US" sz="2400" dirty="0"/>
              <a:t>D.  Tire Inflation – visually or with gauge when available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en-US" altLang="en-US" sz="2400" dirty="0"/>
              <a:t>E.  Fuel</a:t>
            </a:r>
          </a:p>
          <a:p>
            <a:pPr marL="502920" lvl="1" indent="0" eaLnBrk="1" fontAlgn="auto" hangingPunct="1">
              <a:lnSpc>
                <a:spcPct val="80000"/>
              </a:lnSpc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en-US" altLang="en-US" sz="2000" dirty="0"/>
              <a:t>1. Diesel or Gas</a:t>
            </a:r>
          </a:p>
          <a:p>
            <a:pPr marL="502920" lvl="1" indent="0" eaLnBrk="1" fontAlgn="auto" hangingPunct="1">
              <a:lnSpc>
                <a:spcPct val="80000"/>
              </a:lnSpc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en-US" altLang="en-US" sz="2000" dirty="0"/>
              <a:t>2. Look for signs of contamination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en-US" altLang="en-US" sz="2400" dirty="0"/>
              <a:t>F.  Walk around – look for missing shields, and parts, worn parts, oil leaks, etc.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en-US" altLang="en-US" sz="2400" dirty="0"/>
              <a:t>G.  Condition of Seatbelt (if tractor has ROPS)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en-US" altLang="en-US" sz="2400" dirty="0"/>
              <a:t>H.  KNOW how to operate (manual, instruction)</a:t>
            </a:r>
          </a:p>
        </p:txBody>
      </p:sp>
    </p:spTree>
    <p:extLst>
      <p:ext uri="{BB962C8B-B14F-4D97-AF65-F5344CB8AC3E}">
        <p14:creationId xmlns:p14="http://schemas.microsoft.com/office/powerpoint/2010/main" val="950255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311CA-104F-4A0D-B2C4-31A1BCB3C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After Operator Turns on Tractor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1480D9-52C6-402A-8702-B16BAF6FAC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Inspect the following before operation;</a:t>
            </a:r>
          </a:p>
          <a:p>
            <a:pPr marL="514350" indent="-514350">
              <a:buFont typeface="+mj-lt"/>
              <a:buAutoNum type="alphaUcPeriod"/>
            </a:pPr>
            <a:r>
              <a:rPr lang="en-US" altLang="en-US" dirty="0"/>
              <a:t>Test brakes</a:t>
            </a:r>
          </a:p>
          <a:p>
            <a:pPr marL="514350" indent="-514350">
              <a:buFont typeface="+mj-lt"/>
              <a:buAutoNum type="alphaUcPeriod"/>
            </a:pPr>
            <a:r>
              <a:rPr lang="en-US" altLang="en-US" dirty="0"/>
              <a:t>Test steering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altLang="en-US" dirty="0"/>
              <a:t>Test hydraulic response</a:t>
            </a:r>
          </a:p>
          <a:p>
            <a:pPr marL="514350" indent="-514350">
              <a:buFont typeface="+mj-lt"/>
              <a:buAutoNum type="alphaUcPeriod"/>
            </a:pPr>
            <a:r>
              <a:rPr lang="en-US" altLang="en-US" dirty="0"/>
              <a:t>Check oil pressure using gauge on display panel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D86ACA-F24D-41D3-A704-1D77C59DC1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851714-DB20-4CB6-915B-C0CE554FF8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734488-8D3D-44D6-9E90-05F6B172A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244" y="4339233"/>
            <a:ext cx="1765505" cy="1837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5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89DEF-F554-47C9-B395-E009DB765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Once Tractor is in Use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0D06F0-8983-4C07-B269-294E45537D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altLang="en-US" dirty="0"/>
              <a:t>Use safety equipment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altLang="en-US" dirty="0"/>
              <a:t>Water temperature</a:t>
            </a:r>
          </a:p>
          <a:p>
            <a:pPr marL="514350" indent="-514350">
              <a:buFont typeface="+mj-lt"/>
              <a:buAutoNum type="alphaUcPeriod"/>
            </a:pPr>
            <a:r>
              <a:rPr lang="en-US" altLang="en-US" dirty="0"/>
              <a:t>Oil Pressure</a:t>
            </a:r>
          </a:p>
          <a:p>
            <a:pPr marL="514350" indent="-514350">
              <a:buFont typeface="+mj-lt"/>
              <a:buAutoNum type="alphaUcPeriod"/>
            </a:pPr>
            <a:r>
              <a:rPr lang="en-US" altLang="en-US" dirty="0"/>
              <a:t>Fuel Pressure (diesel)</a:t>
            </a:r>
          </a:p>
          <a:p>
            <a:pPr marL="514350" indent="-514350">
              <a:buFont typeface="+mj-lt"/>
              <a:buAutoNum type="alphaUcPeriod"/>
            </a:pPr>
            <a:r>
              <a:rPr lang="en-US" altLang="en-US" dirty="0"/>
              <a:t>Fuel Level (Diesel is important)</a:t>
            </a:r>
          </a:p>
          <a:p>
            <a:pPr marL="514350" indent="-514350">
              <a:buFont typeface="+mj-lt"/>
              <a:buAutoNum type="alphaUcPeriod"/>
            </a:pPr>
            <a:r>
              <a:rPr lang="en-US" altLang="en-US" dirty="0"/>
              <a:t>Hydraulic response</a:t>
            </a:r>
          </a:p>
          <a:p>
            <a:pPr marL="514350" indent="-514350">
              <a:buFont typeface="+mj-lt"/>
              <a:buAutoNum type="alphaUcPeriod"/>
            </a:pPr>
            <a:r>
              <a:rPr lang="en-US" altLang="en-US" dirty="0"/>
              <a:t>Changes in operation </a:t>
            </a:r>
          </a:p>
          <a:p>
            <a:pPr marL="514350" indent="-514350">
              <a:buFont typeface="+mj-lt"/>
              <a:buAutoNum type="alphaUcPeriod"/>
            </a:pPr>
            <a:r>
              <a:rPr lang="en-US" altLang="en-US" dirty="0"/>
              <a:t>3 L’s – Look, Listen, Live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9977C7-AE33-4FA1-9316-0A3A4FE4F6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211A9E-E16C-460A-BF89-3025ECA1C3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5ABA33-7C22-4B45-867F-0DCF64A4B2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215" r="7065"/>
          <a:stretch/>
        </p:blipFill>
        <p:spPr>
          <a:xfrm>
            <a:off x="6125497" y="2192558"/>
            <a:ext cx="2389853" cy="283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025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3913C-5C8D-4B0B-A86D-B912657E9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Example Pre-Check Inspection Sheet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ACC1E5-3081-4766-9A64-815AF6166B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06585E-D8A1-4A7E-B055-9F861E536D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6</a:t>
            </a:fld>
            <a:endParaRPr lang="en-US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10A2BA48-DA52-4761-BB71-80F02E4F52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848" b="16675"/>
          <a:stretch/>
        </p:blipFill>
        <p:spPr>
          <a:xfrm>
            <a:off x="2448232" y="1724166"/>
            <a:ext cx="4364630" cy="452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00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C23171-DF13-4A0D-A96C-2C3EA47A7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Build a Culture of Safety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716A09-3410-48FF-A76E-4464E3DA6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altLang="en-US" dirty="0"/>
              <a:t>Safe Operation</a:t>
            </a:r>
          </a:p>
          <a:p>
            <a:pPr marL="457200" lvl="1" indent="0">
              <a:buNone/>
            </a:pPr>
            <a:r>
              <a:rPr lang="en-US" altLang="en-US" dirty="0"/>
              <a:t>1. Saves money in lost work time</a:t>
            </a:r>
          </a:p>
          <a:p>
            <a:pPr marL="457200" lvl="1" indent="0">
              <a:buNone/>
            </a:pPr>
            <a:r>
              <a:rPr lang="en-US" altLang="en-US" dirty="0"/>
              <a:t>2. Reduced maintenance</a:t>
            </a:r>
          </a:p>
          <a:p>
            <a:pPr marL="457200" lvl="1" indent="0">
              <a:buNone/>
            </a:pPr>
            <a:r>
              <a:rPr lang="en-US" altLang="en-US" dirty="0"/>
              <a:t>3. Reduced worker’s compensation rates</a:t>
            </a:r>
          </a:p>
          <a:p>
            <a:pPr marL="514350" indent="-514350">
              <a:buFont typeface="+mj-lt"/>
              <a:buAutoNum type="alphaUcPeriod"/>
            </a:pPr>
            <a:r>
              <a:rPr lang="en-US" altLang="en-US" dirty="0"/>
              <a:t>Safety Training is required by law</a:t>
            </a:r>
          </a:p>
          <a:p>
            <a:pPr marL="514350" indent="-514350">
              <a:buFont typeface="+mj-lt"/>
              <a:buAutoNum type="alphaUcPeriod"/>
            </a:pPr>
            <a:r>
              <a:rPr lang="en-US" altLang="en-US" dirty="0"/>
              <a:t>Safety is everybody’s responsibility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3D4AF1-57CD-4E5C-9B6F-196907186F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703517-40CD-4F0A-80A8-AEEB863AD6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7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029898-3164-4D9C-8624-1CB59AF47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6774" y="4001294"/>
            <a:ext cx="2185734" cy="171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272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1381B-F37E-4C87-BAB1-62FE5D802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Lets Practice Our Pre Check Skills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F044F2-BF1A-4AF6-8AF9-0B79C38E63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Please look at the following three pictures and identify issues that you would report to the farm manager.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0643B5-E1F7-4C58-946A-1FC16F6BFB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Agricultural Mechanics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FBD213-8E3C-42AB-83BC-6A8FE19A61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B68B22-939C-4CB8-9475-5C7A063AE711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522F3E-67A3-47A2-88EF-2A8C6907D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5960" y="4722325"/>
            <a:ext cx="3421627" cy="14805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0DE3679-BDFC-4C37-ABEE-B165694BC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542" y="2624634"/>
            <a:ext cx="2693426" cy="20200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396752-3CC7-48CA-971F-D71B6852B4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790" y="3071608"/>
            <a:ext cx="3218989" cy="246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822097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2</Template>
  <TotalTime>266</TotalTime>
  <Words>304</Words>
  <Application>Microsoft Office PowerPoint</Application>
  <PresentationFormat>On-screen Show (4:3)</PresentationFormat>
  <Paragraphs>64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Template 2</vt:lpstr>
      <vt:lpstr>Machinery Skills </vt:lpstr>
      <vt:lpstr>What is a Pre-Check Inspection</vt:lpstr>
      <vt:lpstr>The Daily Pre-Check</vt:lpstr>
      <vt:lpstr>After Operator Turns on Tractor</vt:lpstr>
      <vt:lpstr>Once Tractor is in Use</vt:lpstr>
      <vt:lpstr>Example Pre-Check Inspection Sheet</vt:lpstr>
      <vt:lpstr>Build a Culture of Safety</vt:lpstr>
      <vt:lpstr>Lets Practice Our Pre Check Skills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Michael Spiess</dc:creator>
  <cp:lastModifiedBy>John Williams</cp:lastModifiedBy>
  <cp:revision>20</cp:revision>
  <dcterms:created xsi:type="dcterms:W3CDTF">2022-03-25T18:02:55Z</dcterms:created>
  <dcterms:modified xsi:type="dcterms:W3CDTF">2022-10-07T00:31:06Z</dcterms:modified>
</cp:coreProperties>
</file>