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99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2" r:id="rId14"/>
    <p:sldId id="31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247" autoAdjust="0"/>
  </p:normalViewPr>
  <p:slideViewPr>
    <p:cSldViewPr snapToGrid="0">
      <p:cViewPr varScale="1">
        <p:scale>
          <a:sx n="87" d="100"/>
          <a:sy n="87" d="100"/>
        </p:scale>
        <p:origin x="125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CA1D3-F495-4EA8-B0B2-FF6303B21683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B3297-3172-4D21-AB8A-5C4EC4EA8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1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is “A”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DB3297-3172-4D21-AB8A-5C4EC4EA8E2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110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is A, due to its large amount of soil movement.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DB3297-3172-4D21-AB8A-5C4EC4EA8E2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097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6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1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4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6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5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7.1</a:t>
            </a:r>
          </a:p>
          <a:p>
            <a:r>
              <a:rPr lang="en-US" dirty="0"/>
              <a:t>Tillage Principles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684B7-EEC5-4726-9732-78100D6A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Primary Tillage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Cutting through the soil.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Shattering the soil.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Inversion of soil.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Mixing of soil.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Pulverization of soil clods.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Examples of primary tillage Implements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1. Moldboard plows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2. Subsoilers and chisels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3. Offset disk harrows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dirty="0"/>
              <a:t>4. Rotary tillers</a:t>
            </a:r>
          </a:p>
          <a:p>
            <a:pPr marL="514350" indent="-514350">
              <a:lnSpc>
                <a:spcPct val="80000"/>
              </a:lnSpc>
              <a:buFont typeface="+mj-lt"/>
              <a:buAutoNum type="alphaUcPeriod"/>
            </a:pPr>
            <a:r>
              <a:rPr lang="en-US" dirty="0"/>
              <a:t>Implements require high horsepower tractors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10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1086" y="1690689"/>
            <a:ext cx="2787520" cy="208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905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Secondary Tillage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Additional soil pulverization.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Leveling the soil.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Firming the soil.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Killing weeds.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Examples of secondary tillage Implements</a:t>
            </a:r>
          </a:p>
          <a:p>
            <a:pPr marL="457200" lvl="1" indent="0">
              <a:buNone/>
            </a:pPr>
            <a:r>
              <a:rPr lang="en-US" dirty="0"/>
              <a:t>1. Disk harrows</a:t>
            </a:r>
          </a:p>
          <a:p>
            <a:pPr marL="457200" lvl="1" indent="0">
              <a:buNone/>
            </a:pPr>
            <a:r>
              <a:rPr lang="en-US" dirty="0"/>
              <a:t>2. Spring and spike tooth harrows</a:t>
            </a:r>
          </a:p>
          <a:p>
            <a:pPr marL="457200" lvl="1" indent="0">
              <a:buNone/>
            </a:pPr>
            <a:r>
              <a:rPr lang="en-US" dirty="0"/>
              <a:t>3. Landplanes</a:t>
            </a:r>
          </a:p>
          <a:p>
            <a:pPr marL="457200" lvl="1" indent="0">
              <a:buNone/>
            </a:pPr>
            <a:r>
              <a:rPr lang="en-US" dirty="0"/>
              <a:t>4. Listers (bed forming)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338" y="5056983"/>
            <a:ext cx="3896697" cy="125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56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Cultivating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Killing weeds.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Loosening and aerating the soil for better water penetrations and root aeration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Moving soil to form beds.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Examples of cultivating tillage implements.</a:t>
            </a:r>
          </a:p>
          <a:p>
            <a:pPr marL="457200" lvl="1" indent="0">
              <a:buNone/>
            </a:pPr>
            <a:r>
              <a:rPr lang="en-US" dirty="0"/>
              <a:t>1. Power incorporators.</a:t>
            </a:r>
          </a:p>
          <a:p>
            <a:pPr marL="457200" lvl="1" indent="0">
              <a:buNone/>
            </a:pPr>
            <a:r>
              <a:rPr lang="en-US" dirty="0"/>
              <a:t>2. Cultivating knives and sweeps.</a:t>
            </a:r>
          </a:p>
          <a:p>
            <a:pPr marL="457200" lvl="1" indent="0">
              <a:buNone/>
            </a:pPr>
            <a:r>
              <a:rPr lang="en-US" dirty="0"/>
              <a:t>3. Spring tooth harrow.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629" y="4941073"/>
            <a:ext cx="3728746" cy="138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68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Typical Fall Tillage Sequence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994" y="1825625"/>
            <a:ext cx="7358011" cy="435133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98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Which tillage system involves the most machine horse power? Why?</a:t>
            </a:r>
          </a:p>
          <a:p>
            <a:endParaRPr lang="en-US" dirty="0"/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Primary Tillage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Secondary Tillage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Cultivation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469" y="2967134"/>
            <a:ext cx="3881735" cy="290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325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9F0F64-F56A-472A-AACF-83E94550C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are tillage Implements?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08F700-51C5-4316-BE17-B488DC17F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Warm up questions –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you read the word </a:t>
            </a:r>
            <a:r>
              <a:rPr lang="en-US" i="1" dirty="0"/>
              <a:t>tillage</a:t>
            </a:r>
            <a:r>
              <a:rPr lang="en-US" dirty="0"/>
              <a:t>, what comes to mind?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What do implements have to do with tillage?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7B143-D265-4C82-8EE2-E78D0A36F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29B9CE-278B-4CA6-B19F-8D3AAD4EC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979" y="4165109"/>
            <a:ext cx="2712955" cy="20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5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46B5-BF1E-4CDF-811B-797C35B4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9C8F1-D0D5-4EF5-B53E-F104A007A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Tillage -  Mechanical soil stirring actions carried on for the purpose of growing crops</a:t>
            </a:r>
          </a:p>
          <a:p>
            <a:pPr marL="457200" lvl="1" indent="0">
              <a:buNone/>
            </a:pPr>
            <a:r>
              <a:rPr lang="en-US" dirty="0"/>
              <a:t>1. There are several Tillage Categories . . .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Primary tillage</a:t>
            </a:r>
          </a:p>
          <a:p>
            <a:pPr marL="914400" lvl="1" indent="-457200">
              <a:buAutoNum type="arabicPeriod"/>
            </a:pPr>
            <a:r>
              <a:rPr lang="en-US" dirty="0"/>
              <a:t>Initial, deeper tillage after crop harvest to begin preparation of seedbed and root zones for next cropping cycle.</a:t>
            </a:r>
          </a:p>
          <a:p>
            <a:pPr marL="457200" lvl="1" indent="0">
              <a:buNone/>
            </a:pPr>
            <a:r>
              <a:rPr lang="en-US" dirty="0"/>
              <a:t>2. 	Performed to at least a depth of </a:t>
            </a:r>
            <a:r>
              <a:rPr lang="en-US" b="1" dirty="0"/>
              <a:t>6 inches </a:t>
            </a:r>
            <a:r>
              <a:rPr lang="en-US" dirty="0"/>
              <a:t>and most 	normally </a:t>
            </a:r>
            <a:r>
              <a:rPr lang="en-US" b="1" dirty="0"/>
              <a:t>one or two feet or more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61726F-D2D6-492E-8AAA-96633906B7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7562F-884C-4917-A15D-0A27C0E21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0719" y="2220798"/>
            <a:ext cx="2149547" cy="142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23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Definitions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24D16-B49F-4E6B-BB51-550809DB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 startAt="3"/>
            </a:pPr>
            <a:r>
              <a:rPr lang="en-US" dirty="0"/>
              <a:t>Secondary Tillage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Shallow tillage for final, refined seedbed preparation prior to planting.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Normally performed to no more than 3 to 4 inches in depth.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Performed after primary tillage</a:t>
            </a:r>
          </a:p>
          <a:p>
            <a:pPr marL="514350" indent="-514350">
              <a:buFont typeface="+mj-lt"/>
              <a:buAutoNum type="alphaUcPeriod" startAt="3"/>
            </a:pPr>
            <a:r>
              <a:rPr lang="en-US" dirty="0"/>
              <a:t>Cultivation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Shallow post planting tillage to loosen soil and /or eradicate unwanted vegetation.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453" y="3343368"/>
            <a:ext cx="2358276" cy="132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84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Primary Tillage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Management of crop residues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Weed control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Improvement of soil </a:t>
            </a:r>
            <a:r>
              <a:rPr lang="en-US" dirty="0" err="1"/>
              <a:t>tilth</a:t>
            </a:r>
            <a:r>
              <a:rPr lang="en-US" dirty="0"/>
              <a:t> (physical characteristics of soil)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Opens up soil for deeper root growth</a:t>
            </a:r>
          </a:p>
          <a:p>
            <a:pPr marL="457200" lvl="1" indent="0">
              <a:buNone/>
            </a:pPr>
            <a:r>
              <a:rPr lang="en-US" dirty="0"/>
              <a:t>1. Refer to picture of corn roots</a:t>
            </a:r>
            <a:br>
              <a:rPr lang="en-US" dirty="0"/>
            </a:br>
            <a:r>
              <a:rPr lang="en-US" dirty="0"/>
              <a:t>	</a:t>
            </a:r>
            <a:endParaRPr lang="en-US" sz="3200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3718" y="4288296"/>
            <a:ext cx="2271632" cy="202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52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Secondary Tillage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Soil aeration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Incorporation of fertilizers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Moisture management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Insect control</a:t>
            </a:r>
          </a:p>
          <a:p>
            <a:pPr marL="457200" lvl="1" indent="0">
              <a:buNone/>
            </a:pPr>
            <a:r>
              <a:rPr lang="en-US" dirty="0"/>
              <a:t>1. Bury crop residue to eliminate host site for pests.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dirty="0"/>
              <a:t>	</a:t>
            </a:r>
            <a:endParaRPr lang="en-US" sz="3200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4016" y="4336306"/>
            <a:ext cx="3522245" cy="184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40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Cultivation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Temperature control for seed germination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Provide good seed/soil contact.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Prepare soil surface for other operations.</a:t>
            </a:r>
          </a:p>
          <a:p>
            <a:pPr marL="457200" lvl="1" indent="0">
              <a:buNone/>
            </a:pPr>
            <a:r>
              <a:rPr lang="en-US" dirty="0"/>
              <a:t>1. Build furrows and beds.</a:t>
            </a:r>
          </a:p>
          <a:p>
            <a:pPr marL="457200" lvl="1" indent="0">
              <a:buNone/>
            </a:pPr>
            <a:r>
              <a:rPr lang="en-US" dirty="0"/>
              <a:t>2. Smooth surface for harvest operations.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Erosion control 	</a:t>
            </a:r>
            <a:endParaRPr lang="en-US" sz="3200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551" y="4629166"/>
            <a:ext cx="3032449" cy="17057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3" y="4633272"/>
            <a:ext cx="2424932" cy="154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45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Tillage Operation and Implements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684B7-EEC5-4726-9732-78100D6A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5059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Which implement would be used for primary tillage?</a:t>
            </a:r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Offset Stubble Disc</a:t>
            </a:r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3657600" lvl="8" indent="0">
              <a:buNone/>
            </a:pPr>
            <a:r>
              <a:rPr lang="en-US" sz="2400" dirty="0"/>
              <a:t>B. Rotary Cultivator</a:t>
            </a:r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C.   Ring Roller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238" y="2646041"/>
            <a:ext cx="1733900" cy="12990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8001" y="4240622"/>
            <a:ext cx="2987299" cy="13900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1270" y="4713700"/>
            <a:ext cx="2056681" cy="154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98520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2</Template>
  <TotalTime>430</TotalTime>
  <Words>504</Words>
  <Application>Microsoft Office PowerPoint</Application>
  <PresentationFormat>On-screen Show (4:3)</PresentationFormat>
  <Paragraphs>128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Template 2</vt:lpstr>
      <vt:lpstr>Machinery Skills</vt:lpstr>
      <vt:lpstr>What are tillage Implements?</vt:lpstr>
      <vt:lpstr>Definitions</vt:lpstr>
      <vt:lpstr>Definitions </vt:lpstr>
      <vt:lpstr>Primary Tillage Objectives</vt:lpstr>
      <vt:lpstr>Secondary Tillage Objectives</vt:lpstr>
      <vt:lpstr>Cultivation Objectives</vt:lpstr>
      <vt:lpstr>Tillage Operation and Implements</vt:lpstr>
      <vt:lpstr>Question</vt:lpstr>
      <vt:lpstr>Primary Tillage</vt:lpstr>
      <vt:lpstr>Secondary Tillage</vt:lpstr>
      <vt:lpstr>Cultivating</vt:lpstr>
      <vt:lpstr>Typical Fall Tillage Sequence</vt:lpstr>
      <vt:lpstr>Question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Michael Spiess</dc:creator>
  <cp:lastModifiedBy>Michael Spiess</cp:lastModifiedBy>
  <cp:revision>22</cp:revision>
  <dcterms:created xsi:type="dcterms:W3CDTF">2022-03-25T18:02:55Z</dcterms:created>
  <dcterms:modified xsi:type="dcterms:W3CDTF">2022-10-12T13:06:45Z</dcterms:modified>
</cp:coreProperties>
</file>