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7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8BB739A-D9DB-48C4-9969-8AFD8F9EAA35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6"/>
            <p14:sldId id="275"/>
            <p14:sldId id="277"/>
          </p14:sldIdLst>
        </p14:section>
        <p14:section name="Untitled Section" id="{52C13D1A-E5C1-47AB-9FB6-4C94278DE55E}">
          <p14:sldIdLst/>
        </p14:section>
        <p14:section name="Untitled Section" id="{72D19FDF-ABDA-45AA-B694-0C250D9F8456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6" autoAdjust="0"/>
    <p:restoredTop sz="94660"/>
  </p:normalViewPr>
  <p:slideViewPr>
    <p:cSldViewPr snapToGrid="0">
      <p:cViewPr varScale="1">
        <p:scale>
          <a:sx n="69" d="100"/>
          <a:sy n="69" d="100"/>
        </p:scale>
        <p:origin x="5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92738-5808-492C-95DA-637D86556CB2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9A71698-49E2-4A47-8FE5-2A87037988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53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92738-5808-492C-95DA-637D86556CB2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9A71698-49E2-4A47-8FE5-2A87037988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912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92738-5808-492C-95DA-637D86556CB2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9A71698-49E2-4A47-8FE5-2A870379885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912409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92738-5808-492C-95DA-637D86556CB2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9A71698-49E2-4A47-8FE5-2A87037988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4389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92738-5808-492C-95DA-637D86556CB2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9A71698-49E2-4A47-8FE5-2A870379885E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763569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92738-5808-492C-95DA-637D86556CB2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9A71698-49E2-4A47-8FE5-2A87037988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2454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92738-5808-492C-95DA-637D86556CB2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71698-49E2-4A47-8FE5-2A87037988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0049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92738-5808-492C-95DA-637D86556CB2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71698-49E2-4A47-8FE5-2A87037988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560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92738-5808-492C-95DA-637D86556CB2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71698-49E2-4A47-8FE5-2A87037988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34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92738-5808-492C-95DA-637D86556CB2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9A71698-49E2-4A47-8FE5-2A87037988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033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92738-5808-492C-95DA-637D86556CB2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9A71698-49E2-4A47-8FE5-2A87037988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442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92738-5808-492C-95DA-637D86556CB2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9A71698-49E2-4A47-8FE5-2A87037988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844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92738-5808-492C-95DA-637D86556CB2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71698-49E2-4A47-8FE5-2A87037988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251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92738-5808-492C-95DA-637D86556CB2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71698-49E2-4A47-8FE5-2A87037988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47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92738-5808-492C-95DA-637D86556CB2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71698-49E2-4A47-8FE5-2A87037988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888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92738-5808-492C-95DA-637D86556CB2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9A71698-49E2-4A47-8FE5-2A87037988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113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92738-5808-492C-95DA-637D86556CB2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9A71698-49E2-4A47-8FE5-2A87037988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397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Production Agriculture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Systems and Equipment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83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Veg Crops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Medium horsepower requirement</a:t>
            </a:r>
          </a:p>
          <a:p>
            <a:pPr lvl="1"/>
            <a:r>
              <a:rPr lang="en-US" dirty="0" smtClean="0"/>
              <a:t>Tractors 110-150 </a:t>
            </a:r>
            <a:r>
              <a:rPr lang="en-US" dirty="0" err="1" smtClean="0"/>
              <a:t>hp</a:t>
            </a:r>
            <a:endParaRPr lang="en-US" dirty="0" smtClean="0"/>
          </a:p>
          <a:p>
            <a:pPr lvl="1"/>
            <a:r>
              <a:rPr lang="en-US" dirty="0" smtClean="0"/>
              <a:t>Tillage equipment</a:t>
            </a:r>
          </a:p>
          <a:p>
            <a:pPr lvl="2"/>
            <a:r>
              <a:rPr lang="en-US" dirty="0" smtClean="0"/>
              <a:t>Primary, Secondary, Minimum</a:t>
            </a:r>
          </a:p>
          <a:p>
            <a:pPr lvl="1"/>
            <a:r>
              <a:rPr lang="en-US" dirty="0" smtClean="0"/>
              <a:t>Drip tape installation</a:t>
            </a:r>
          </a:p>
          <a:p>
            <a:pPr lvl="1"/>
            <a:r>
              <a:rPr lang="en-US" dirty="0" smtClean="0"/>
              <a:t>Plastic mulch installation</a:t>
            </a:r>
          </a:p>
          <a:p>
            <a:pPr lvl="1"/>
            <a:r>
              <a:rPr lang="en-US" dirty="0" smtClean="0"/>
              <a:t>Seedbed prep</a:t>
            </a:r>
          </a:p>
          <a:p>
            <a:pPr lvl="1"/>
            <a:r>
              <a:rPr lang="en-US" dirty="0" smtClean="0"/>
              <a:t>Cultivation </a:t>
            </a:r>
          </a:p>
          <a:p>
            <a:pPr lvl="1"/>
            <a:r>
              <a:rPr lang="en-US" dirty="0" smtClean="0"/>
              <a:t>Chemical application</a:t>
            </a:r>
          </a:p>
          <a:p>
            <a:pPr lvl="1"/>
            <a:r>
              <a:rPr lang="en-US" dirty="0" smtClean="0"/>
              <a:t>Harvesting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39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Orchard Equipment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Medium horsepower requirement</a:t>
            </a:r>
          </a:p>
          <a:p>
            <a:pPr lvl="1"/>
            <a:r>
              <a:rPr lang="en-US" dirty="0" smtClean="0"/>
              <a:t>Tractors 80-100 </a:t>
            </a:r>
            <a:r>
              <a:rPr lang="en-US" dirty="0" err="1" smtClean="0"/>
              <a:t>hp</a:t>
            </a:r>
            <a:endParaRPr lang="en-US" dirty="0" smtClean="0"/>
          </a:p>
          <a:p>
            <a:pPr lvl="2"/>
            <a:r>
              <a:rPr lang="en-US" dirty="0" smtClean="0"/>
              <a:t>Low profile</a:t>
            </a:r>
          </a:p>
          <a:p>
            <a:pPr lvl="1"/>
            <a:r>
              <a:rPr lang="en-US" dirty="0" smtClean="0"/>
              <a:t>Tillage equipment</a:t>
            </a:r>
          </a:p>
          <a:p>
            <a:pPr lvl="2"/>
            <a:r>
              <a:rPr lang="en-US" dirty="0" smtClean="0"/>
              <a:t>Primary for pre planting (ripping..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Secondary and Minimum </a:t>
            </a:r>
          </a:p>
          <a:p>
            <a:pPr lvl="1"/>
            <a:r>
              <a:rPr lang="en-US" dirty="0" smtClean="0"/>
              <a:t>Weed Control</a:t>
            </a:r>
          </a:p>
          <a:p>
            <a:pPr lvl="1"/>
            <a:r>
              <a:rPr lang="en-US" dirty="0" smtClean="0"/>
              <a:t>Land prep for harvest</a:t>
            </a:r>
          </a:p>
          <a:p>
            <a:pPr lvl="1"/>
            <a:r>
              <a:rPr lang="en-US" dirty="0" smtClean="0"/>
              <a:t>Air blast sprayer</a:t>
            </a:r>
          </a:p>
          <a:p>
            <a:pPr lvl="1"/>
            <a:r>
              <a:rPr lang="en-US" dirty="0" smtClean="0"/>
              <a:t>Harvesting equipment $$$$</a:t>
            </a:r>
          </a:p>
          <a:p>
            <a:pPr lvl="1"/>
            <a:r>
              <a:rPr lang="en-US" dirty="0" smtClean="0"/>
              <a:t>Pruning equipment</a:t>
            </a:r>
          </a:p>
          <a:p>
            <a:pPr lvl="1"/>
            <a:r>
              <a:rPr lang="en-US" dirty="0" smtClean="0"/>
              <a:t>Shredders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81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Vineyard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Medium horsepower requirement</a:t>
            </a:r>
          </a:p>
          <a:p>
            <a:pPr lvl="1"/>
            <a:r>
              <a:rPr lang="en-US" dirty="0" smtClean="0"/>
              <a:t>Tractors 80-100 </a:t>
            </a:r>
            <a:r>
              <a:rPr lang="en-US" dirty="0" err="1" smtClean="0"/>
              <a:t>hp</a:t>
            </a:r>
            <a:endParaRPr lang="en-US" dirty="0" smtClean="0"/>
          </a:p>
          <a:p>
            <a:pPr lvl="1"/>
            <a:r>
              <a:rPr lang="en-US" dirty="0" smtClean="0"/>
              <a:t>Tillage </a:t>
            </a:r>
          </a:p>
          <a:p>
            <a:pPr lvl="2"/>
            <a:r>
              <a:rPr lang="en-US" dirty="0" smtClean="0"/>
              <a:t>Set up for specific row spacing (Secondary)</a:t>
            </a:r>
          </a:p>
          <a:p>
            <a:pPr lvl="1"/>
            <a:r>
              <a:rPr lang="en-US" dirty="0" smtClean="0"/>
              <a:t>Land prep</a:t>
            </a:r>
          </a:p>
          <a:p>
            <a:pPr lvl="1"/>
            <a:r>
              <a:rPr lang="en-US" dirty="0" smtClean="0"/>
              <a:t>Chemical application</a:t>
            </a:r>
          </a:p>
          <a:p>
            <a:pPr lvl="2"/>
            <a:r>
              <a:rPr lang="en-US" dirty="0" err="1" smtClean="0"/>
              <a:t>Aerofan</a:t>
            </a:r>
            <a:r>
              <a:rPr lang="en-US" dirty="0" smtClean="0"/>
              <a:t> or </a:t>
            </a:r>
            <a:r>
              <a:rPr lang="en-US" dirty="0" err="1" smtClean="0"/>
              <a:t>AirBlast</a:t>
            </a:r>
            <a:endParaRPr lang="en-US" dirty="0" smtClean="0"/>
          </a:p>
          <a:p>
            <a:pPr lvl="1"/>
            <a:r>
              <a:rPr lang="en-US" dirty="0" smtClean="0"/>
              <a:t>Wine grape, raisin grape harvesting equipment</a:t>
            </a:r>
          </a:p>
          <a:p>
            <a:pPr lvl="1"/>
            <a:r>
              <a:rPr lang="en-US" dirty="0" smtClean="0"/>
              <a:t>Pruning equipment </a:t>
            </a:r>
          </a:p>
          <a:p>
            <a:pPr lvl="1"/>
            <a:r>
              <a:rPr lang="en-US" dirty="0" smtClean="0"/>
              <a:t>Shredders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09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Livestock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Medium horsepower requirement</a:t>
            </a:r>
          </a:p>
          <a:p>
            <a:pPr lvl="1"/>
            <a:r>
              <a:rPr lang="en-US" dirty="0" smtClean="0"/>
              <a:t>Tractors 80 </a:t>
            </a:r>
            <a:r>
              <a:rPr lang="en-US" dirty="0" err="1" smtClean="0"/>
              <a:t>hp</a:t>
            </a:r>
            <a:endParaRPr lang="en-US" dirty="0" smtClean="0"/>
          </a:p>
          <a:p>
            <a:pPr lvl="1"/>
            <a:r>
              <a:rPr lang="en-US" dirty="0" smtClean="0"/>
              <a:t>Feed trailers/wagons</a:t>
            </a:r>
          </a:p>
          <a:p>
            <a:pPr lvl="1"/>
            <a:r>
              <a:rPr lang="en-US" dirty="0" smtClean="0"/>
              <a:t>Livestock trailers</a:t>
            </a:r>
          </a:p>
          <a:p>
            <a:pPr lvl="1"/>
            <a:r>
              <a:rPr lang="en-US" dirty="0" smtClean="0"/>
              <a:t>Scrapers</a:t>
            </a:r>
          </a:p>
          <a:p>
            <a:pPr lvl="1"/>
            <a:r>
              <a:rPr lang="en-US" dirty="0" smtClean="0"/>
              <a:t>Feed prep equipment</a:t>
            </a:r>
          </a:p>
          <a:p>
            <a:pPr lvl="1"/>
            <a:r>
              <a:rPr lang="en-US" dirty="0" smtClean="0"/>
              <a:t>Material handling</a:t>
            </a:r>
          </a:p>
          <a:p>
            <a:pPr lvl="1"/>
            <a:r>
              <a:rPr lang="en-US" dirty="0" smtClean="0"/>
              <a:t>Pasture maintenance equipment</a:t>
            </a:r>
          </a:p>
          <a:p>
            <a:pPr lvl="1"/>
            <a:r>
              <a:rPr lang="en-US" dirty="0" smtClean="0"/>
              <a:t>Chemical application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78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Spraying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66064"/>
            <a:ext cx="8915400" cy="377762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Tractors</a:t>
            </a:r>
          </a:p>
          <a:p>
            <a:r>
              <a:rPr lang="en-US" dirty="0" smtClean="0"/>
              <a:t>Spray Cabs (does not protect completely)</a:t>
            </a:r>
          </a:p>
          <a:p>
            <a:r>
              <a:rPr lang="en-US" dirty="0" smtClean="0"/>
              <a:t>Three point lift sprayers</a:t>
            </a:r>
          </a:p>
          <a:p>
            <a:r>
              <a:rPr lang="en-US" dirty="0" smtClean="0"/>
              <a:t>Pull type</a:t>
            </a:r>
          </a:p>
          <a:p>
            <a:r>
              <a:rPr lang="en-US" dirty="0" smtClean="0"/>
              <a:t>Self propelled</a:t>
            </a:r>
          </a:p>
          <a:p>
            <a:r>
              <a:rPr lang="en-US" dirty="0" err="1" smtClean="0"/>
              <a:t>Airblast</a:t>
            </a:r>
            <a:r>
              <a:rPr lang="en-US" dirty="0" smtClean="0"/>
              <a:t> or </a:t>
            </a:r>
            <a:r>
              <a:rPr lang="en-US" dirty="0" err="1" smtClean="0"/>
              <a:t>aerofan</a:t>
            </a:r>
            <a:endParaRPr lang="en-US" dirty="0" smtClean="0"/>
          </a:p>
          <a:p>
            <a:r>
              <a:rPr lang="en-US" dirty="0" smtClean="0"/>
              <a:t>Electrostatic</a:t>
            </a:r>
          </a:p>
          <a:p>
            <a:r>
              <a:rPr lang="en-US" dirty="0" smtClean="0"/>
              <a:t>Safety equipment</a:t>
            </a:r>
          </a:p>
          <a:p>
            <a:r>
              <a:rPr lang="en-US" dirty="0" smtClean="0"/>
              <a:t>Shields</a:t>
            </a:r>
          </a:p>
          <a:p>
            <a:r>
              <a:rPr lang="en-US" dirty="0" smtClean="0"/>
              <a:t>Booms/Broadcast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8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Tillage</a:t>
            </a:r>
          </a:p>
          <a:p>
            <a:pPr lvl="1"/>
            <a:r>
              <a:rPr lang="en-US" dirty="0" smtClean="0"/>
              <a:t>Preparation of an effective seed bed</a:t>
            </a:r>
          </a:p>
          <a:p>
            <a:pPr lvl="2"/>
            <a:r>
              <a:rPr lang="en-US" dirty="0" smtClean="0"/>
              <a:t>Oxygenation of seedbed</a:t>
            </a:r>
          </a:p>
          <a:p>
            <a:pPr lvl="2"/>
            <a:r>
              <a:rPr lang="en-US" dirty="0" smtClean="0"/>
              <a:t>Provide intimate seed/soil contact</a:t>
            </a:r>
          </a:p>
          <a:p>
            <a:pPr lvl="2"/>
            <a:r>
              <a:rPr lang="en-US" dirty="0" smtClean="0"/>
              <a:t>Incorporate crop residue</a:t>
            </a:r>
          </a:p>
          <a:p>
            <a:pPr lvl="1"/>
            <a:r>
              <a:rPr lang="en-US" dirty="0" smtClean="0"/>
              <a:t>Enhance infiltration rate</a:t>
            </a:r>
          </a:p>
          <a:p>
            <a:pPr lvl="1"/>
            <a:r>
              <a:rPr lang="en-US" dirty="0" smtClean="0"/>
              <a:t>Moisture control and aeration</a:t>
            </a:r>
          </a:p>
          <a:p>
            <a:pPr lvl="1"/>
            <a:r>
              <a:rPr lang="en-US" dirty="0" smtClean="0"/>
              <a:t>Weed control</a:t>
            </a:r>
          </a:p>
          <a:p>
            <a:pPr lvl="1"/>
            <a:r>
              <a:rPr lang="en-US" dirty="0" smtClean="0"/>
              <a:t>Reduce chemical residue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76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Tillage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Types</a:t>
            </a:r>
          </a:p>
          <a:p>
            <a:pPr lvl="1"/>
            <a:r>
              <a:rPr lang="en-US" dirty="0" smtClean="0"/>
              <a:t>Primary</a:t>
            </a:r>
          </a:p>
          <a:p>
            <a:pPr lvl="2"/>
            <a:r>
              <a:rPr lang="en-US" dirty="0" smtClean="0"/>
              <a:t>Move large amounts of soil</a:t>
            </a:r>
          </a:p>
          <a:p>
            <a:pPr lvl="2"/>
            <a:r>
              <a:rPr lang="en-US" dirty="0" smtClean="0"/>
              <a:t>Break up hard pan</a:t>
            </a:r>
          </a:p>
          <a:p>
            <a:pPr lvl="1"/>
            <a:r>
              <a:rPr lang="en-US" dirty="0" smtClean="0"/>
              <a:t>Secondary</a:t>
            </a:r>
          </a:p>
          <a:p>
            <a:pPr lvl="2"/>
            <a:r>
              <a:rPr lang="en-US" dirty="0" smtClean="0"/>
              <a:t>Move medium amounts of soil</a:t>
            </a:r>
          </a:p>
          <a:p>
            <a:pPr lvl="2"/>
            <a:r>
              <a:rPr lang="en-US" dirty="0" smtClean="0"/>
              <a:t>Clean trash</a:t>
            </a:r>
          </a:p>
          <a:p>
            <a:pPr lvl="2"/>
            <a:r>
              <a:rPr lang="en-US" dirty="0" smtClean="0"/>
              <a:t>Setup seedbeds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69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Tillage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Types:</a:t>
            </a:r>
          </a:p>
          <a:p>
            <a:pPr lvl="1"/>
            <a:r>
              <a:rPr lang="en-US" dirty="0" smtClean="0"/>
              <a:t>Reduced</a:t>
            </a:r>
          </a:p>
          <a:p>
            <a:pPr lvl="2"/>
            <a:r>
              <a:rPr lang="en-US" dirty="0" smtClean="0"/>
              <a:t>Less soil manipulation</a:t>
            </a:r>
          </a:p>
          <a:p>
            <a:pPr lvl="2"/>
            <a:r>
              <a:rPr lang="en-US" dirty="0" smtClean="0"/>
              <a:t>Increase in chemical use</a:t>
            </a:r>
          </a:p>
          <a:p>
            <a:pPr lvl="1"/>
            <a:r>
              <a:rPr lang="en-US" dirty="0" smtClean="0"/>
              <a:t>Conservation</a:t>
            </a:r>
          </a:p>
          <a:p>
            <a:pPr lvl="2"/>
            <a:r>
              <a:rPr lang="en-US" dirty="0" smtClean="0"/>
              <a:t>Reduce soil loss</a:t>
            </a:r>
          </a:p>
          <a:p>
            <a:pPr lvl="2"/>
            <a:r>
              <a:rPr lang="en-US" dirty="0" smtClean="0"/>
              <a:t>Control Erosion</a:t>
            </a:r>
          </a:p>
          <a:p>
            <a:pPr lvl="2"/>
            <a:r>
              <a:rPr lang="en-US" dirty="0" smtClean="0"/>
              <a:t>Incorporate crop residue</a:t>
            </a:r>
          </a:p>
          <a:p>
            <a:pPr lvl="2"/>
            <a:r>
              <a:rPr lang="en-US" dirty="0" smtClean="0"/>
              <a:t>Chemical weed control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65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Tillage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Types:</a:t>
            </a:r>
          </a:p>
          <a:p>
            <a:pPr lvl="1"/>
            <a:r>
              <a:rPr lang="en-US" dirty="0" smtClean="0"/>
              <a:t>Non-Inversion</a:t>
            </a:r>
          </a:p>
          <a:p>
            <a:pPr lvl="2"/>
            <a:r>
              <a:rPr lang="en-US" dirty="0" smtClean="0"/>
              <a:t>Fracture the soil</a:t>
            </a:r>
          </a:p>
          <a:p>
            <a:pPr lvl="2"/>
            <a:r>
              <a:rPr lang="en-US" dirty="0" smtClean="0"/>
              <a:t>Leaves surface rough</a:t>
            </a:r>
          </a:p>
          <a:p>
            <a:pPr lvl="1"/>
            <a:r>
              <a:rPr lang="en-US" dirty="0" smtClean="0"/>
              <a:t>Inversion </a:t>
            </a:r>
          </a:p>
          <a:p>
            <a:pPr lvl="2"/>
            <a:r>
              <a:rPr lang="en-US" dirty="0" smtClean="0"/>
              <a:t>Inverts the soil to bury residue</a:t>
            </a:r>
          </a:p>
          <a:p>
            <a:pPr lvl="2"/>
            <a:r>
              <a:rPr lang="en-US" dirty="0" smtClean="0"/>
              <a:t>Little or no residue left on surface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37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Conservation Management Practices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CMP’s</a:t>
            </a:r>
          </a:p>
          <a:p>
            <a:pPr lvl="1"/>
            <a:r>
              <a:rPr lang="en-US" dirty="0" smtClean="0"/>
              <a:t>Allow operation to have a plan in managing soil</a:t>
            </a:r>
          </a:p>
          <a:p>
            <a:pPr lvl="1"/>
            <a:r>
              <a:rPr lang="en-US" dirty="0" smtClean="0"/>
              <a:t>Determines what is needed for operation</a:t>
            </a:r>
          </a:p>
          <a:p>
            <a:pPr lvl="1"/>
            <a:r>
              <a:rPr lang="en-US" dirty="0" smtClean="0"/>
              <a:t>Conservation has become key in soil health on today’s farms</a:t>
            </a:r>
          </a:p>
          <a:p>
            <a:pPr lvl="1"/>
            <a:r>
              <a:rPr lang="en-US" dirty="0" smtClean="0"/>
              <a:t>Rotating crops, rotating tillage..</a:t>
            </a:r>
            <a:r>
              <a:rPr lang="en-US" dirty="0" err="1" smtClean="0"/>
              <a:t>etc</a:t>
            </a:r>
            <a:r>
              <a:rPr lang="en-US" dirty="0" smtClean="0"/>
              <a:t> has shown benefits in managing land resources</a:t>
            </a:r>
          </a:p>
          <a:p>
            <a:pPr lvl="1"/>
            <a:r>
              <a:rPr lang="en-US" dirty="0" smtClean="0"/>
              <a:t>Prevention of soil erosion is the foundation of CMP’s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75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Equipment Needs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Based on application</a:t>
            </a:r>
          </a:p>
          <a:p>
            <a:r>
              <a:rPr lang="en-US" dirty="0" smtClean="0"/>
              <a:t>Must be the right size for the work to be done</a:t>
            </a:r>
          </a:p>
          <a:p>
            <a:r>
              <a:rPr lang="en-US" dirty="0" smtClean="0"/>
              <a:t>Proper capacity match to related equipment</a:t>
            </a:r>
          </a:p>
          <a:p>
            <a:r>
              <a:rPr lang="en-US" dirty="0" smtClean="0"/>
              <a:t>Tractors and implements are categorized by horsepower rating of tractor</a:t>
            </a:r>
          </a:p>
          <a:p>
            <a:pPr lvl="1"/>
            <a:r>
              <a:rPr lang="en-US" dirty="0" smtClean="0"/>
              <a:t>Drawbar Horsepower</a:t>
            </a:r>
          </a:p>
          <a:p>
            <a:pPr lvl="1"/>
            <a:r>
              <a:rPr lang="en-US" dirty="0" smtClean="0"/>
              <a:t>PTO Horsepower</a:t>
            </a:r>
          </a:p>
          <a:p>
            <a:pPr lvl="1"/>
            <a:r>
              <a:rPr lang="en-US" dirty="0" smtClean="0"/>
              <a:t>Engine Horsepower</a:t>
            </a:r>
          </a:p>
          <a:p>
            <a:pPr lvl="1"/>
            <a:r>
              <a:rPr lang="en-US" dirty="0" smtClean="0"/>
              <a:t>Hydraulic Horsepower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22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Dependent on crop planted</a:t>
            </a:r>
          </a:p>
          <a:p>
            <a:pPr lvl="1"/>
            <a:r>
              <a:rPr lang="en-US" dirty="0" smtClean="0"/>
              <a:t>Row crop</a:t>
            </a:r>
          </a:p>
          <a:p>
            <a:pPr lvl="2"/>
            <a:r>
              <a:rPr lang="en-US" dirty="0" smtClean="0"/>
              <a:t>Vegetables, fruit, etc..</a:t>
            </a:r>
          </a:p>
          <a:p>
            <a:pPr lvl="1"/>
            <a:r>
              <a:rPr lang="en-US" dirty="0" smtClean="0"/>
              <a:t>Field Crop</a:t>
            </a:r>
          </a:p>
          <a:p>
            <a:pPr lvl="2"/>
            <a:r>
              <a:rPr lang="en-US" dirty="0" smtClean="0"/>
              <a:t>Grains, hay, silage, etc…</a:t>
            </a:r>
          </a:p>
          <a:p>
            <a:pPr lvl="1"/>
            <a:r>
              <a:rPr lang="en-US" dirty="0" smtClean="0"/>
              <a:t>Permanent Crop</a:t>
            </a:r>
          </a:p>
          <a:p>
            <a:pPr lvl="2"/>
            <a:r>
              <a:rPr lang="en-US" dirty="0" smtClean="0"/>
              <a:t>Trees/vines, bushes, etc…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13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to plant?</a:t>
            </a:r>
          </a:p>
          <a:p>
            <a:r>
              <a:rPr lang="en-US" dirty="0" smtClean="0"/>
              <a:t>How to manage?</a:t>
            </a:r>
          </a:p>
          <a:p>
            <a:r>
              <a:rPr lang="en-US" dirty="0" smtClean="0"/>
              <a:t>How to harvest?</a:t>
            </a:r>
          </a:p>
          <a:p>
            <a:r>
              <a:rPr lang="en-US" dirty="0" smtClean="0"/>
              <a:t>All questions you should ask before start of growing season</a:t>
            </a:r>
          </a:p>
          <a:p>
            <a:r>
              <a:rPr lang="en-US" dirty="0" smtClean="0"/>
              <a:t>Tractor requirements/needs have to be figured out prior to decision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34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Harvest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Tractor requirement</a:t>
            </a:r>
          </a:p>
          <a:p>
            <a:r>
              <a:rPr lang="en-US" dirty="0" smtClean="0"/>
              <a:t>CMP’s pre-harvest</a:t>
            </a:r>
          </a:p>
          <a:p>
            <a:pPr lvl="1"/>
            <a:r>
              <a:rPr lang="en-US" dirty="0" smtClean="0"/>
              <a:t>What is needed to be done to the soil prior to harvest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91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en-US" dirty="0" err="1" smtClean="0"/>
              <a:t>pt</a:t>
            </a:r>
            <a:r>
              <a:rPr lang="en-US" dirty="0" smtClean="0"/>
              <a:t> Hitch Sizes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9072289"/>
              </p:ext>
            </p:extLst>
          </p:nvPr>
        </p:nvGraphicFramePr>
        <p:xfrm>
          <a:off x="1704353" y="2133598"/>
          <a:ext cx="9800260" cy="3444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0052">
                  <a:extLst>
                    <a:ext uri="{9D8B030D-6E8A-4147-A177-3AD203B41FA5}">
                      <a16:colId xmlns:a16="http://schemas.microsoft.com/office/drawing/2014/main" val="1021367554"/>
                    </a:ext>
                  </a:extLst>
                </a:gridCol>
                <a:gridCol w="1960052">
                  <a:extLst>
                    <a:ext uri="{9D8B030D-6E8A-4147-A177-3AD203B41FA5}">
                      <a16:colId xmlns:a16="http://schemas.microsoft.com/office/drawing/2014/main" val="3177174394"/>
                    </a:ext>
                  </a:extLst>
                </a:gridCol>
                <a:gridCol w="1960052">
                  <a:extLst>
                    <a:ext uri="{9D8B030D-6E8A-4147-A177-3AD203B41FA5}">
                      <a16:colId xmlns:a16="http://schemas.microsoft.com/office/drawing/2014/main" val="3595875314"/>
                    </a:ext>
                  </a:extLst>
                </a:gridCol>
                <a:gridCol w="1960052">
                  <a:extLst>
                    <a:ext uri="{9D8B030D-6E8A-4147-A177-3AD203B41FA5}">
                      <a16:colId xmlns:a16="http://schemas.microsoft.com/office/drawing/2014/main" val="3288744943"/>
                    </a:ext>
                  </a:extLst>
                </a:gridCol>
                <a:gridCol w="1960052">
                  <a:extLst>
                    <a:ext uri="{9D8B030D-6E8A-4147-A177-3AD203B41FA5}">
                      <a16:colId xmlns:a16="http://schemas.microsoft.com/office/drawing/2014/main" val="2134360833"/>
                    </a:ext>
                  </a:extLst>
                </a:gridCol>
              </a:tblGrid>
              <a:tr h="883997">
                <a:tc>
                  <a:txBody>
                    <a:bodyPr/>
                    <a:lstStyle/>
                    <a:p>
                      <a:r>
                        <a:rPr lang="en-US" dirty="0" smtClean="0"/>
                        <a:t>Category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Upper Pin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Lower Link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Hitch Spacing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Drawbar Power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5082023"/>
                  </a:ext>
                </a:extLst>
              </a:tr>
              <a:tr h="51215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5/8”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5/8”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20”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&lt;20hp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3980762"/>
                  </a:ext>
                </a:extLst>
              </a:tr>
              <a:tr h="51215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¾”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7/8”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26”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20-45hp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7876159"/>
                  </a:ext>
                </a:extLst>
              </a:tr>
              <a:tr h="51215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1”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 1/8”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32”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40-100hp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3503882"/>
                  </a:ext>
                </a:extLst>
              </a:tr>
              <a:tr h="51215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 ¼”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 7/16”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38”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80-225hp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7225427"/>
                  </a:ext>
                </a:extLst>
              </a:tr>
              <a:tr h="51215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 ¾”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2”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46”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135-300hp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0715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773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Drawbar Hitch Sizes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1348851"/>
              </p:ext>
            </p:extLst>
          </p:nvPr>
        </p:nvGraphicFramePr>
        <p:xfrm>
          <a:off x="1590732" y="1812566"/>
          <a:ext cx="9913881" cy="29169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04627">
                  <a:extLst>
                    <a:ext uri="{9D8B030D-6E8A-4147-A177-3AD203B41FA5}">
                      <a16:colId xmlns:a16="http://schemas.microsoft.com/office/drawing/2014/main" val="3187096895"/>
                    </a:ext>
                  </a:extLst>
                </a:gridCol>
                <a:gridCol w="3304627">
                  <a:extLst>
                    <a:ext uri="{9D8B030D-6E8A-4147-A177-3AD203B41FA5}">
                      <a16:colId xmlns:a16="http://schemas.microsoft.com/office/drawing/2014/main" val="2679466418"/>
                    </a:ext>
                  </a:extLst>
                </a:gridCol>
                <a:gridCol w="3304627">
                  <a:extLst>
                    <a:ext uri="{9D8B030D-6E8A-4147-A177-3AD203B41FA5}">
                      <a16:colId xmlns:a16="http://schemas.microsoft.com/office/drawing/2014/main" val="4187821833"/>
                    </a:ext>
                  </a:extLst>
                </a:gridCol>
              </a:tblGrid>
              <a:tr h="41670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Category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Drawbar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Pin Diameter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9330688"/>
                  </a:ext>
                </a:extLst>
              </a:tr>
              <a:tr h="41670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1”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3487592"/>
                  </a:ext>
                </a:extLst>
              </a:tr>
              <a:tr h="41670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 ¼”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410383"/>
                  </a:ext>
                </a:extLst>
              </a:tr>
              <a:tr h="41670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 ¼”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9868336"/>
                  </a:ext>
                </a:extLst>
              </a:tr>
              <a:tr h="41670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 ½”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5010994"/>
                  </a:ext>
                </a:extLst>
              </a:tr>
              <a:tr h="41670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2”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4795946"/>
                  </a:ext>
                </a:extLst>
              </a:tr>
              <a:tr h="41670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671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 ¾”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59645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547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Horsepower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33,000 </a:t>
            </a:r>
            <a:r>
              <a:rPr lang="en-US" dirty="0" err="1" smtClean="0"/>
              <a:t>lbs</a:t>
            </a:r>
            <a:r>
              <a:rPr lang="en-US" dirty="0" smtClean="0"/>
              <a:t>, 1 </a:t>
            </a:r>
            <a:r>
              <a:rPr lang="en-US" dirty="0" err="1" smtClean="0"/>
              <a:t>ft</a:t>
            </a:r>
            <a:r>
              <a:rPr lang="en-US" dirty="0" smtClean="0"/>
              <a:t>, 1 min</a:t>
            </a:r>
          </a:p>
          <a:p>
            <a:r>
              <a:rPr lang="en-US" dirty="0" smtClean="0"/>
              <a:t>Most new equipment is rated by engine horsepower</a:t>
            </a:r>
          </a:p>
          <a:p>
            <a:r>
              <a:rPr lang="en-US" dirty="0" smtClean="0"/>
              <a:t>Loss of power by approximately 15% from engine to </a:t>
            </a:r>
            <a:r>
              <a:rPr lang="en-US" dirty="0" err="1" smtClean="0"/>
              <a:t>pto</a:t>
            </a:r>
            <a:r>
              <a:rPr lang="en-US" dirty="0" smtClean="0"/>
              <a:t> or drawbar</a:t>
            </a:r>
          </a:p>
          <a:p>
            <a:r>
              <a:rPr lang="en-US" dirty="0" smtClean="0"/>
              <a:t>Hydraulic horsepower is psi x </a:t>
            </a:r>
            <a:r>
              <a:rPr lang="en-US" dirty="0" err="1" smtClean="0"/>
              <a:t>gpm</a:t>
            </a:r>
            <a:r>
              <a:rPr lang="en-US" dirty="0"/>
              <a:t> </a:t>
            </a:r>
            <a:r>
              <a:rPr lang="en-US" dirty="0" smtClean="0"/>
              <a:t>/ 1714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40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Torque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Twisting or rotational force</a:t>
            </a:r>
          </a:p>
          <a:p>
            <a:r>
              <a:rPr lang="en-US" dirty="0" smtClean="0"/>
              <a:t>The work being done </a:t>
            </a:r>
          </a:p>
          <a:p>
            <a:r>
              <a:rPr lang="en-US" dirty="0" smtClean="0"/>
              <a:t>Torque is the least at the engine and greatest at tires</a:t>
            </a:r>
          </a:p>
          <a:p>
            <a:r>
              <a:rPr lang="en-US" dirty="0" smtClean="0"/>
              <a:t>Reduction of speed from engine to final drive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83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Transfer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Engine to clutch or torque converter, to transmission, to differential to final drive</a:t>
            </a:r>
          </a:p>
          <a:p>
            <a:r>
              <a:rPr lang="en-US" dirty="0" smtClean="0"/>
              <a:t>Engines have a maximum power and torque rating</a:t>
            </a:r>
          </a:p>
          <a:p>
            <a:pPr lvl="1"/>
            <a:r>
              <a:rPr lang="en-US" dirty="0" smtClean="0"/>
              <a:t>Power is dependent on size, design, speed and the load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78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within Agriculture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farms and ranches are dependent on the power or torque created by machinery</a:t>
            </a:r>
          </a:p>
          <a:p>
            <a:r>
              <a:rPr lang="en-US" dirty="0" smtClean="0"/>
              <a:t>Technology in machinery has made some jobs easier and more efficient</a:t>
            </a:r>
          </a:p>
          <a:p>
            <a:r>
              <a:rPr lang="en-US" dirty="0" smtClean="0"/>
              <a:t>Reduction in labor, increase in labor cost have forced many aspects of the industry to evolve to be more economical</a:t>
            </a:r>
          </a:p>
          <a:p>
            <a:r>
              <a:rPr lang="en-US" dirty="0" smtClean="0"/>
              <a:t>Figuring out what you need is key to the success of your operation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36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Field Crops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 horsepower requirement</a:t>
            </a:r>
          </a:p>
          <a:p>
            <a:pPr lvl="1"/>
            <a:r>
              <a:rPr lang="en-US" dirty="0" smtClean="0"/>
              <a:t>Tractors 150 </a:t>
            </a:r>
            <a:r>
              <a:rPr lang="en-US" dirty="0" err="1" smtClean="0"/>
              <a:t>hp</a:t>
            </a:r>
            <a:r>
              <a:rPr lang="en-US" dirty="0" smtClean="0"/>
              <a:t> +</a:t>
            </a:r>
          </a:p>
          <a:p>
            <a:pPr lvl="1"/>
            <a:r>
              <a:rPr lang="en-US" dirty="0" smtClean="0"/>
              <a:t>Tillage equipment</a:t>
            </a:r>
          </a:p>
          <a:p>
            <a:pPr lvl="2"/>
            <a:r>
              <a:rPr lang="en-US" dirty="0" smtClean="0"/>
              <a:t>Primary and Secondary</a:t>
            </a:r>
          </a:p>
          <a:p>
            <a:pPr lvl="2"/>
            <a:r>
              <a:rPr lang="en-US" dirty="0" err="1" smtClean="0"/>
              <a:t>Listers</a:t>
            </a:r>
            <a:r>
              <a:rPr lang="en-US" dirty="0" smtClean="0"/>
              <a:t>, disk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1"/>
            <a:r>
              <a:rPr lang="en-US" dirty="0" smtClean="0"/>
              <a:t>Chemical Application</a:t>
            </a:r>
          </a:p>
          <a:p>
            <a:pPr lvl="1"/>
            <a:r>
              <a:rPr lang="en-US" dirty="0" smtClean="0"/>
              <a:t>Forage harvesting</a:t>
            </a:r>
          </a:p>
          <a:p>
            <a:pPr lvl="2"/>
            <a:r>
              <a:rPr lang="en-US" dirty="0" err="1" smtClean="0"/>
              <a:t>Swather</a:t>
            </a:r>
            <a:r>
              <a:rPr lang="en-US" dirty="0" smtClean="0"/>
              <a:t>, Baler…</a:t>
            </a:r>
            <a:r>
              <a:rPr lang="en-US" dirty="0" err="1" smtClean="0"/>
              <a:t>etc</a:t>
            </a:r>
            <a:r>
              <a:rPr lang="en-US" dirty="0" smtClean="0"/>
              <a:t> $$$</a:t>
            </a:r>
          </a:p>
          <a:p>
            <a:pPr lvl="1"/>
            <a:r>
              <a:rPr lang="en-US" dirty="0" smtClean="0"/>
              <a:t>Grain/Silage harvesting equipment</a:t>
            </a:r>
          </a:p>
          <a:p>
            <a:pPr lvl="2"/>
            <a:r>
              <a:rPr lang="en-US" dirty="0" smtClean="0"/>
              <a:t>Combine, chopper…</a:t>
            </a:r>
            <a:r>
              <a:rPr lang="en-US" dirty="0" err="1" smtClean="0"/>
              <a:t>etc</a:t>
            </a:r>
            <a:r>
              <a:rPr lang="en-US" dirty="0" smtClean="0"/>
              <a:t> $$$$</a:t>
            </a:r>
          </a:p>
        </p:txBody>
      </p:sp>
    </p:spTree>
    <p:extLst>
      <p:ext uri="{BB962C8B-B14F-4D97-AF65-F5344CB8AC3E}">
        <p14:creationId xmlns:p14="http://schemas.microsoft.com/office/powerpoint/2010/main" val="235216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7468</TotalTime>
  <Words>709</Words>
  <Application>Microsoft Office PowerPoint</Application>
  <PresentationFormat>Widescreen</PresentationFormat>
  <Paragraphs>212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Century Gothic</vt:lpstr>
      <vt:lpstr>Wingdings 3</vt:lpstr>
      <vt:lpstr>Wisp</vt:lpstr>
      <vt:lpstr>Production Agriculture</vt:lpstr>
      <vt:lpstr>Equipment Needs</vt:lpstr>
      <vt:lpstr>3 pt Hitch Sizes</vt:lpstr>
      <vt:lpstr>Drawbar Hitch Sizes</vt:lpstr>
      <vt:lpstr>Horsepower</vt:lpstr>
      <vt:lpstr>Torque</vt:lpstr>
      <vt:lpstr>Power Transfer</vt:lpstr>
      <vt:lpstr>Power within Agriculture</vt:lpstr>
      <vt:lpstr>Field Crops</vt:lpstr>
      <vt:lpstr>Veg Crops</vt:lpstr>
      <vt:lpstr>Orchard Equipment</vt:lpstr>
      <vt:lpstr>Vineyard</vt:lpstr>
      <vt:lpstr>Livestock</vt:lpstr>
      <vt:lpstr>Spraying </vt:lpstr>
      <vt:lpstr>Applications</vt:lpstr>
      <vt:lpstr>Tillage</vt:lpstr>
      <vt:lpstr>Tillage</vt:lpstr>
      <vt:lpstr>Tillage</vt:lpstr>
      <vt:lpstr>Conservation Management Practices</vt:lpstr>
      <vt:lpstr>Planting</vt:lpstr>
      <vt:lpstr>Planting</vt:lpstr>
      <vt:lpstr>Harvest</vt:lpstr>
    </vt:vector>
  </TitlesOfParts>
  <Company>CSU, Fresno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Production Agriculture</dc:title>
  <dc:creator>John Williams</dc:creator>
  <cp:lastModifiedBy>John Williams</cp:lastModifiedBy>
  <cp:revision>14</cp:revision>
  <dcterms:created xsi:type="dcterms:W3CDTF">2019-08-29T16:19:50Z</dcterms:created>
  <dcterms:modified xsi:type="dcterms:W3CDTF">2019-09-03T20:48:16Z</dcterms:modified>
</cp:coreProperties>
</file>