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0"/>
  </p:notesMasterIdLst>
  <p:sldIdLst>
    <p:sldId id="299" r:id="rId2"/>
    <p:sldId id="305" r:id="rId3"/>
    <p:sldId id="306" r:id="rId4"/>
    <p:sldId id="307" r:id="rId5"/>
    <p:sldId id="308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316" r:id="rId14"/>
    <p:sldId id="317" r:id="rId15"/>
    <p:sldId id="318" r:id="rId16"/>
    <p:sldId id="319" r:id="rId17"/>
    <p:sldId id="320" r:id="rId18"/>
    <p:sldId id="321" r:id="rId19"/>
    <p:sldId id="322" r:id="rId20"/>
    <p:sldId id="323" r:id="rId21"/>
    <p:sldId id="331" r:id="rId22"/>
    <p:sldId id="324" r:id="rId23"/>
    <p:sldId id="326" r:id="rId24"/>
    <p:sldId id="327" r:id="rId25"/>
    <p:sldId id="328" r:id="rId26"/>
    <p:sldId id="329" r:id="rId27"/>
    <p:sldId id="330" r:id="rId28"/>
    <p:sldId id="332" r:id="rId2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7" autoAdjust="0"/>
    <p:restoredTop sz="94411" autoAdjust="0"/>
  </p:normalViewPr>
  <p:slideViewPr>
    <p:cSldViewPr snapToGrid="0">
      <p:cViewPr varScale="1">
        <p:scale>
          <a:sx n="62" d="100"/>
          <a:sy n="62" d="100"/>
        </p:scale>
        <p:origin x="1424" y="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ECA1D3-F495-4EA8-B0B2-FF6303B21683}" type="datetimeFigureOut">
              <a:rPr lang="en-US" smtClean="0"/>
              <a:t>10/12/2022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DB3297-3172-4D21-AB8A-5C4EC4EA8E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4180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is a simple fuel system on a diesel, considered to be a “pump and pipe” system.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DB3297-3172-4D21-AB8A-5C4EC4EA8E2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305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Clutch Connects and Disconnects power from the engine to the transmission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DB3297-3172-4D21-AB8A-5C4EC4EA8E2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2557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ool ID - Anima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613131"/>
            <a:ext cx="7886700" cy="675437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F81957-23D8-4010-A336-D02ACCF1E6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243FF7-B6D2-4869-A3F2-9F6F5E924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081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66598F5-C273-4FA8-B151-0F4527229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1869FFD-46B0-43A2-9A6A-D8486FA4E3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067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1E9F63E7-1D5B-40F1-B791-2681AE7F9FCA}"/>
              </a:ext>
            </a:extLst>
          </p:cNvPr>
          <p:cNvSpPr/>
          <p:nvPr/>
        </p:nvSpPr>
        <p:spPr>
          <a:xfrm>
            <a:off x="1092" y="6558664"/>
            <a:ext cx="9149773" cy="287233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3CC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CAB6EB9-EB08-4444-BDF9-15D0AE31303E}"/>
              </a:ext>
            </a:extLst>
          </p:cNvPr>
          <p:cNvSpPr/>
          <p:nvPr/>
        </p:nvSpPr>
        <p:spPr>
          <a:xfrm>
            <a:off x="0" y="6313375"/>
            <a:ext cx="9150866" cy="267448"/>
          </a:xfrm>
          <a:prstGeom prst="rect">
            <a:avLst/>
          </a:prstGeom>
          <a:solidFill>
            <a:srgbClr val="FFC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D1CBF56-964C-4E70-BA6F-F81710D40A3B}"/>
              </a:ext>
            </a:extLst>
          </p:cNvPr>
          <p:cNvSpPr/>
          <p:nvPr/>
        </p:nvSpPr>
        <p:spPr>
          <a:xfrm>
            <a:off x="0" y="0"/>
            <a:ext cx="9150865" cy="844379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4C97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NationalFFA_Emblem_R_3C_RGB.png">
            <a:extLst>
              <a:ext uri="{FF2B5EF4-FFF2-40B4-BE49-F238E27FC236}">
                <a16:creationId xmlns:a16="http://schemas.microsoft.com/office/drawing/2014/main" id="{23C8238D-4726-482F-A7B7-1C8D30C9CE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1" y="78163"/>
            <a:ext cx="1095621" cy="13159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0038BA5-0A21-4FA2-8D8C-6CE01110E2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629" y="907059"/>
            <a:ext cx="2067111" cy="16903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E11F512-F570-4993-9BDF-88CC814FB1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678" y="481013"/>
            <a:ext cx="2133556" cy="35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575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0D288F8-0E4C-44AB-A8DE-AC16F0700E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AA202127-6E23-437D-B12B-C3A9CF6C62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713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23F876A-3CC0-4BC5-AF3F-84F2312C3D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780B6C9-E977-4593-AF85-301C121B92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149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0CF96EB7-8876-43AA-B4FC-AD043A3D3A3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00D5CDF1-A90B-4D77-8120-A818D799F15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78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F81957-23D8-4010-A336-D02ACCF1E6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243FF7-B6D2-4869-A3F2-9F6F5E924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445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ool 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613131"/>
            <a:ext cx="7886700" cy="675437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F81957-23D8-4010-A336-D02ACCF1E6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243FF7-B6D2-4869-A3F2-9F6F5E924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866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83E20D-C0C5-42F5-85FB-584F8395FE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C3A191-8A29-4F8B-97A9-15D8093C8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2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015252"/>
            <a:ext cx="7886700" cy="675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F947555-E225-45F7-A9EE-5F77AEA7F9BD}"/>
              </a:ext>
            </a:extLst>
          </p:cNvPr>
          <p:cNvSpPr/>
          <p:nvPr/>
        </p:nvSpPr>
        <p:spPr>
          <a:xfrm>
            <a:off x="0" y="0"/>
            <a:ext cx="9150865" cy="844379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4C97"/>
              </a:solidFill>
            </a:endParaRPr>
          </a:p>
        </p:txBody>
      </p:sp>
      <p:pic>
        <p:nvPicPr>
          <p:cNvPr id="8" name="Picture 7" descr="NationalFFA_Emblem_R_3C_RGB.png">
            <a:extLst>
              <a:ext uri="{FF2B5EF4-FFF2-40B4-BE49-F238E27FC236}">
                <a16:creationId xmlns:a16="http://schemas.microsoft.com/office/drawing/2014/main" id="{391D5194-E869-42BB-B15B-77F71ED2BCB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1" y="78163"/>
            <a:ext cx="1095621" cy="13159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1CBCA79-0A1F-400A-A430-54F634F955B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629" y="907059"/>
            <a:ext cx="2067111" cy="16903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A50C4B0-EF51-4CD4-B574-F380E5212DAE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678" y="481013"/>
            <a:ext cx="2133556" cy="355157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C3FE216-1926-4747-9E89-7EF8ACB9834E}"/>
              </a:ext>
            </a:extLst>
          </p:cNvPr>
          <p:cNvSpPr/>
          <p:nvPr/>
        </p:nvSpPr>
        <p:spPr>
          <a:xfrm>
            <a:off x="0" y="6322001"/>
            <a:ext cx="9150866" cy="267448"/>
          </a:xfrm>
          <a:prstGeom prst="rect">
            <a:avLst/>
          </a:prstGeom>
          <a:solidFill>
            <a:srgbClr val="FFC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B081E06-E967-475B-9722-66D1AB49C960}"/>
              </a:ext>
            </a:extLst>
          </p:cNvPr>
          <p:cNvSpPr/>
          <p:nvPr/>
        </p:nvSpPr>
        <p:spPr>
          <a:xfrm>
            <a:off x="1092" y="6552197"/>
            <a:ext cx="9149773" cy="287233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3CC"/>
              </a:solidFill>
            </a:endParaRPr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02E17FFC-51D6-4844-B4D2-4BA352D361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EAB219D-51E1-4681-9B9D-D8A4BA342A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858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>
        <p:tmplLst>
          <p:tmpl lvl="1">
            <p:tnLst>
              <p:par>
                <p:cTn presetID="2" presetClass="entr" presetSubtype="2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2" presetClass="entr" presetSubtype="2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1F4BF2-B750-4B1F-B9B5-5995332CA4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Machinery Skills</a:t>
            </a: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D93D5BCB-C178-4CBC-99A8-FAA4848D802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Lesson 6</a:t>
            </a:r>
          </a:p>
          <a:p>
            <a:r>
              <a:rPr lang="en-US" dirty="0"/>
              <a:t>Power Systems</a:t>
            </a:r>
          </a:p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8E684B7-EEC5-4726-9732-78100D6A4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2211FE-D04F-40CF-A76A-EB7134868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2B06D-486B-4B1A-AFB8-52DAFFEF9BA0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04250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Fuel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Gasoline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Tank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Pump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Filter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Carburetor/injector</a:t>
            </a:r>
          </a:p>
        </p:txBody>
      </p:sp>
      <p:pic>
        <p:nvPicPr>
          <p:cNvPr id="5" name="Picture 6" descr="GAs Fuel Syste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46171" y="1825625"/>
            <a:ext cx="3483429" cy="361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84960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Fuel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 startAt="2"/>
            </a:pPr>
            <a:r>
              <a:rPr lang="en-US" dirty="0"/>
              <a:t>Diesel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Tank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Transfer Pump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Filters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Injection Pump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Injection Nozzle</a:t>
            </a:r>
          </a:p>
        </p:txBody>
      </p:sp>
      <p:pic>
        <p:nvPicPr>
          <p:cNvPr id="4" name="Picture 6" descr="Diesel Fuel Syste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76205" y="1696310"/>
            <a:ext cx="3257005" cy="3549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43523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Intake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Air Cleaner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Intake Manifold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Turbo Charger (if used)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Intake Valve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Intercooler (If used)</a:t>
            </a:r>
          </a:p>
        </p:txBody>
      </p:sp>
      <p:pic>
        <p:nvPicPr>
          <p:cNvPr id="4" name="Picture 6" descr="~AUT00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20855" y="1690689"/>
            <a:ext cx="3383608" cy="39258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185338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Exhaust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Exhaust Valve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Exhaust Manifold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Muffler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Turbo Charger (if used)</a:t>
            </a:r>
          </a:p>
        </p:txBody>
      </p:sp>
      <p:pic>
        <p:nvPicPr>
          <p:cNvPr id="4" name="Picture 6" descr="~AUT00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85508" y="1577886"/>
            <a:ext cx="3487237" cy="404606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801082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Lubrication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Reduces friction, dissipates engine heat and helps clean parts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Reservoir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Pump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Filter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Regulating Valve</a:t>
            </a:r>
          </a:p>
        </p:txBody>
      </p:sp>
      <p:pic>
        <p:nvPicPr>
          <p:cNvPr id="4" name="Picture 7" descr="oil system par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65470" y="2858952"/>
            <a:ext cx="2623853" cy="2405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6" descr="~AUT00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89260" y="2795451"/>
            <a:ext cx="2540090" cy="24051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623938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Cooling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Prevents overheating of engine and regulates it’s temperature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50/50 mix of coolant/water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Radiator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Pressure cap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Fan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Pump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Thermostat</a:t>
            </a:r>
          </a:p>
        </p:txBody>
      </p:sp>
      <p:pic>
        <p:nvPicPr>
          <p:cNvPr id="4" name="Picture 6" descr="Cooling Syste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13393" y="3178629"/>
            <a:ext cx="3401957" cy="2998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46872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Electrical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3 Circuits</a:t>
            </a:r>
          </a:p>
          <a:p>
            <a:pPr marL="457200" lvl="1" indent="0">
              <a:buNone/>
            </a:pPr>
            <a:r>
              <a:rPr lang="en-US" dirty="0"/>
              <a:t>1. Charging</a:t>
            </a:r>
          </a:p>
          <a:p>
            <a:pPr marL="1371600" lvl="2" indent="-457200">
              <a:buFont typeface="+mj-lt"/>
              <a:buAutoNum type="alphaUcPeriod"/>
            </a:pPr>
            <a:r>
              <a:rPr lang="en-US" dirty="0"/>
              <a:t>Battery, Voltage Regulator, Alternator</a:t>
            </a:r>
          </a:p>
          <a:p>
            <a:pPr marL="457200" lvl="1" indent="0">
              <a:buNone/>
            </a:pPr>
            <a:r>
              <a:rPr lang="en-US" dirty="0"/>
              <a:t>2. Starting</a:t>
            </a:r>
          </a:p>
          <a:p>
            <a:pPr marL="1371600" lvl="2" indent="-457200">
              <a:buFont typeface="+mj-lt"/>
              <a:buAutoNum type="alphaUcPeriod"/>
            </a:pPr>
            <a:r>
              <a:rPr lang="en-US" dirty="0"/>
              <a:t>Switch</a:t>
            </a:r>
          </a:p>
          <a:p>
            <a:pPr marL="1371600" lvl="2" indent="-457200">
              <a:buFont typeface="+mj-lt"/>
              <a:buAutoNum type="alphaUcPeriod"/>
            </a:pPr>
            <a:r>
              <a:rPr lang="en-US" dirty="0"/>
              <a:t>Starter</a:t>
            </a:r>
          </a:p>
          <a:p>
            <a:pPr marL="457200" lvl="1" indent="0">
              <a:buNone/>
            </a:pPr>
            <a:r>
              <a:rPr lang="en-US" dirty="0"/>
              <a:t>3. Ignition</a:t>
            </a:r>
          </a:p>
          <a:p>
            <a:pPr marL="1371600" lvl="2" indent="-457200">
              <a:buFont typeface="+mj-lt"/>
              <a:buAutoNum type="alphaUcPeriod"/>
            </a:pPr>
            <a:r>
              <a:rPr lang="en-US" dirty="0"/>
              <a:t>CPU</a:t>
            </a:r>
          </a:p>
          <a:p>
            <a:pPr marL="1371600" lvl="2" indent="-457200">
              <a:buFont typeface="+mj-lt"/>
              <a:buAutoNum type="alphaUcPeriod"/>
            </a:pPr>
            <a:r>
              <a:rPr lang="en-US" dirty="0"/>
              <a:t>Depends if diesel or gas</a:t>
            </a:r>
          </a:p>
        </p:txBody>
      </p:sp>
      <p:pic>
        <p:nvPicPr>
          <p:cNvPr id="4" name="Picture 6" descr="Electrical Syste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11883" y="3004204"/>
            <a:ext cx="3003467" cy="2765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80049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Governing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  Keeps engine speed at constant level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  Prevents engine over speeding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 Get engine to match load at all times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  Types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Mechanical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Hydraulic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Electrical </a:t>
            </a:r>
          </a:p>
        </p:txBody>
      </p:sp>
    </p:spTree>
    <p:extLst>
      <p:ext uri="{BB962C8B-B14F-4D97-AF65-F5344CB8AC3E}">
        <p14:creationId xmlns:p14="http://schemas.microsoft.com/office/powerpoint/2010/main" val="4317002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Power Trains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Essentially the transmission that transmits power from engine to the wheels &amp; </a:t>
            </a:r>
            <a:r>
              <a:rPr lang="en-US" dirty="0" err="1"/>
              <a:t>pto</a:t>
            </a:r>
            <a:endParaRPr lang="en-US" dirty="0"/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4 jobs of Power Train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Connects and disconnects power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Selects speed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Provides a means to reverse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Equalizes power to the drive wheels for turning</a:t>
            </a:r>
          </a:p>
        </p:txBody>
      </p:sp>
    </p:spTree>
    <p:extLst>
      <p:ext uri="{BB962C8B-B14F-4D97-AF65-F5344CB8AC3E}">
        <p14:creationId xmlns:p14="http://schemas.microsoft.com/office/powerpoint/2010/main" val="12018015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Mechanical-Drive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 5 Basic Components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Clutch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Transmission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Differential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Final Drive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Drive Wheels</a:t>
            </a:r>
          </a:p>
        </p:txBody>
      </p:sp>
      <p:pic>
        <p:nvPicPr>
          <p:cNvPr id="4" name="Picture 4" descr="TJ_trans_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63193" y="2774949"/>
            <a:ext cx="2377765" cy="2615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8094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Major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Power systems required to operate modern tractors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Engine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Power Train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Hydraulic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Electrical</a:t>
            </a:r>
          </a:p>
        </p:txBody>
      </p:sp>
    </p:spTree>
    <p:extLst>
      <p:ext uri="{BB962C8B-B14F-4D97-AF65-F5344CB8AC3E}">
        <p14:creationId xmlns:p14="http://schemas.microsoft.com/office/powerpoint/2010/main" val="24932763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Clutch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A.  3 Types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Disk (mechanical or hydraulic)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err="1"/>
              <a:t>Overrruning</a:t>
            </a:r>
            <a:endParaRPr lang="en-US" dirty="0"/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Cone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4433" y="2830419"/>
            <a:ext cx="1814513" cy="142160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5290" y="4019550"/>
            <a:ext cx="1907381" cy="135016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7939" y="3688059"/>
            <a:ext cx="1757363" cy="1464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3835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DE787-57BD-8DFC-0FAA-EC212EFA87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D/C Electricity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BCFCD4-A50B-7930-CF14-9762189892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lnSpc>
                <a:spcPct val="100000"/>
              </a:lnSpc>
              <a:buFont typeface="+mj-lt"/>
              <a:buAutoNum type="alphaUcPeriod"/>
            </a:pPr>
            <a:r>
              <a:rPr lang="en-US" dirty="0"/>
              <a:t>D/C (Direct Current) is the most common polarity of electricity in agriculture machines.  </a:t>
            </a:r>
          </a:p>
          <a:p>
            <a:pPr marL="514350" indent="-514350">
              <a:lnSpc>
                <a:spcPct val="100000"/>
              </a:lnSpc>
              <a:buFont typeface="+mj-lt"/>
              <a:buAutoNum type="alphaUcPeriod"/>
            </a:pPr>
            <a:r>
              <a:rPr lang="en-US" dirty="0"/>
              <a:t>Charging, starting, ignition systems and computer modules all require DC electricity. </a:t>
            </a:r>
          </a:p>
          <a:p>
            <a:pPr marL="514350" indent="-514350">
              <a:lnSpc>
                <a:spcPct val="100000"/>
              </a:lnSpc>
              <a:buFont typeface="+mj-lt"/>
              <a:buAutoNum type="alphaUcPeriod"/>
            </a:pPr>
            <a:r>
              <a:rPr lang="en-US" dirty="0"/>
              <a:t>In new equipment, electricity is used throughout the entire machine.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3F028C-0098-98F6-5C7D-C7B56F94FD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6DBCA1-081E-5A8E-7DC9-DD3B012C56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8885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1760F7-CB4A-09F5-DA12-B41E426280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Electricity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697442-3073-0948-3E63-99F5BAD76D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/>
              <a:t>A. Electricity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en-US" sz="2400" dirty="0"/>
              <a:t>Movement of </a:t>
            </a:r>
            <a:r>
              <a:rPr lang="en-US" altLang="en-US" sz="2400" b="1" dirty="0"/>
              <a:t>free</a:t>
            </a:r>
            <a:r>
              <a:rPr lang="en-US" altLang="en-US" sz="2400" dirty="0"/>
              <a:t> electrons in a conductor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en-US" sz="2400" dirty="0"/>
              <a:t>Initiated by mechanical or chemical means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en-US" sz="2400" dirty="0"/>
              <a:t>Must have a complete circuit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ED47A5-2AE2-0C49-E330-72FF8FB76E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BB8946-A545-2175-D01F-D1F98E3F65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4600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>
            <a:extLst>
              <a:ext uri="{FF2B5EF4-FFF2-40B4-BE49-F238E27FC236}">
                <a16:creationId xmlns:a16="http://schemas.microsoft.com/office/drawing/2014/main" id="{94FDBE21-F067-7541-E2BB-D056EFFBFCE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11628" y="1915886"/>
            <a:ext cx="7772400" cy="4572000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/>
              <a:t>A. Terms for Measurement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en-US" sz="2400" dirty="0"/>
              <a:t>Voltage</a:t>
            </a:r>
          </a:p>
          <a:p>
            <a:pPr marL="1371600" lvl="2" indent="-457200">
              <a:buFont typeface="+mj-lt"/>
              <a:buAutoNum type="alphaUcPeriod"/>
            </a:pPr>
            <a:r>
              <a:rPr lang="en-US" altLang="en-US" sz="2000" dirty="0"/>
              <a:t>Pressure or push behind the electron flow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en-US" sz="2400" dirty="0"/>
              <a:t>Amperes</a:t>
            </a:r>
          </a:p>
          <a:p>
            <a:pPr marL="1371600" lvl="2" indent="-457200">
              <a:buFont typeface="+mj-lt"/>
              <a:buAutoNum type="alphaUcPeriod"/>
            </a:pPr>
            <a:r>
              <a:rPr lang="en-US" altLang="en-US" sz="2000" dirty="0"/>
              <a:t>Amount or volume of these electrons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en-US" sz="2400" dirty="0"/>
              <a:t>Watts</a:t>
            </a:r>
          </a:p>
          <a:p>
            <a:pPr marL="1371600" lvl="2" indent="-457200">
              <a:buFont typeface="+mj-lt"/>
              <a:buAutoNum type="alphaUcPeriod"/>
            </a:pPr>
            <a:r>
              <a:rPr lang="en-US" altLang="en-US" sz="2000" dirty="0"/>
              <a:t>Measure of  quantity of work overtime direct ratio to Kw/H.P.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en-US" sz="2400" dirty="0"/>
              <a:t>Resistance</a:t>
            </a:r>
          </a:p>
          <a:p>
            <a:pPr marL="1371600" lvl="2" indent="-457200">
              <a:buFont typeface="+mj-lt"/>
              <a:buAutoNum type="alphaUcPeriod"/>
            </a:pPr>
            <a:r>
              <a:rPr lang="en-US" altLang="en-US" sz="2000" dirty="0"/>
              <a:t>Ohms</a:t>
            </a:r>
          </a:p>
          <a:p>
            <a:pPr marL="457200" lvl="1" indent="0">
              <a:buNone/>
            </a:pPr>
            <a:endParaRPr lang="en-US" altLang="en-US" sz="2400" dirty="0"/>
          </a:p>
          <a:p>
            <a:pPr lvl="2"/>
            <a:endParaRPr lang="en-US" altLang="en-US" sz="2000" dirty="0"/>
          </a:p>
          <a:p>
            <a:pPr lvl="1"/>
            <a:endParaRPr lang="en-US" altLang="en-US" sz="2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68E99DB-86D6-5DA6-914C-3517DCEB60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Terms to know</a:t>
            </a:r>
          </a:p>
        </p:txBody>
      </p:sp>
    </p:spTree>
    <p:extLst>
      <p:ext uri="{BB962C8B-B14F-4D97-AF65-F5344CB8AC3E}">
        <p14:creationId xmlns:p14="http://schemas.microsoft.com/office/powerpoint/2010/main" val="1507649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15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 bldLvl="2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>
            <a:extLst>
              <a:ext uri="{FF2B5EF4-FFF2-40B4-BE49-F238E27FC236}">
                <a16:creationId xmlns:a16="http://schemas.microsoft.com/office/drawing/2014/main" id="{F7C7BC60-3EBF-3472-2588-B3010A275D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97577"/>
            <a:ext cx="4278474" cy="4791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3B8115E-A2D4-1C09-AD8E-45E4BA969EB1}"/>
              </a:ext>
            </a:extLst>
          </p:cNvPr>
          <p:cNvSpPr txBox="1"/>
          <p:nvPr/>
        </p:nvSpPr>
        <p:spPr>
          <a:xfrm>
            <a:off x="1912813" y="943634"/>
            <a:ext cx="54509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latin typeface="+mj-lt"/>
              </a:rPr>
              <a:t>Multi-Meter Information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A1ED701-5759-C708-696F-EEC08C262174}"/>
              </a:ext>
            </a:extLst>
          </p:cNvPr>
          <p:cNvSpPr txBox="1"/>
          <p:nvPr/>
        </p:nvSpPr>
        <p:spPr>
          <a:xfrm>
            <a:off x="435429" y="2342605"/>
            <a:ext cx="413657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A, Multi-Meters are a tool that can be used to diagnose and Electrical system.</a:t>
            </a:r>
          </a:p>
          <a:p>
            <a:r>
              <a:rPr lang="en-US" sz="2800" dirty="0"/>
              <a:t>B. The illustration is a typical multi-meter </a:t>
            </a:r>
          </a:p>
        </p:txBody>
      </p:sp>
    </p:spTree>
    <p:extLst>
      <p:ext uri="{BB962C8B-B14F-4D97-AF65-F5344CB8AC3E}">
        <p14:creationId xmlns:p14="http://schemas.microsoft.com/office/powerpoint/2010/main" val="25934070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ECA3D6D-1AEE-4AD2-58DF-721B3766BE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932205F-70D5-6AAE-66CA-8C5A381D44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25</a:t>
            </a:fld>
            <a:endParaRPr lang="en-US"/>
          </a:p>
        </p:txBody>
      </p:sp>
      <p:pic>
        <p:nvPicPr>
          <p:cNvPr id="4" name="Picture 4" descr="u9l4b1">
            <a:extLst>
              <a:ext uri="{FF2B5EF4-FFF2-40B4-BE49-F238E27FC236}">
                <a16:creationId xmlns:a16="http://schemas.microsoft.com/office/drawing/2014/main" id="{8BB55929-F67B-F782-1606-31DE884659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5726" y="1984288"/>
            <a:ext cx="8146324" cy="361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E635DB7-8A73-04A6-0235-5D34EDCC7BF3}"/>
              </a:ext>
            </a:extLst>
          </p:cNvPr>
          <p:cNvSpPr txBox="1"/>
          <p:nvPr/>
        </p:nvSpPr>
        <p:spPr>
          <a:xfrm>
            <a:off x="2771230" y="1093701"/>
            <a:ext cx="3875315" cy="731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+mj-lt"/>
              </a:rPr>
              <a:t>D/C Circuits</a:t>
            </a:r>
          </a:p>
        </p:txBody>
      </p:sp>
    </p:spTree>
    <p:extLst>
      <p:ext uri="{BB962C8B-B14F-4D97-AF65-F5344CB8AC3E}">
        <p14:creationId xmlns:p14="http://schemas.microsoft.com/office/powerpoint/2010/main" val="23840867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B579077F-7D5A-AEA4-5C7E-8EC07FF7248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/>
            <a:r>
              <a:rPr lang="en-US" altLang="en-US" dirty="0"/>
              <a:t>Series and Parallel Circuits</a:t>
            </a:r>
          </a:p>
        </p:txBody>
      </p:sp>
      <p:sp>
        <p:nvSpPr>
          <p:cNvPr id="774147" name="Rectangle 3">
            <a:extLst>
              <a:ext uri="{FF2B5EF4-FFF2-40B4-BE49-F238E27FC236}">
                <a16:creationId xmlns:a16="http://schemas.microsoft.com/office/drawing/2014/main" id="{56C4DA39-FEBA-F2E2-58B5-A964B306C89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4800" y="1676400"/>
            <a:ext cx="8839200" cy="2362200"/>
          </a:xfrm>
        </p:spPr>
        <p:txBody>
          <a:bodyPr>
            <a:normAutofit/>
          </a:bodyPr>
          <a:lstStyle/>
          <a:p>
            <a:pPr marL="0" indent="0" eaLnBrk="1" hangingPunct="1">
              <a:spcBef>
                <a:spcPct val="25000"/>
              </a:spcBef>
              <a:buNone/>
            </a:pPr>
            <a:r>
              <a:rPr lang="en-US" altLang="en-US" sz="2400" dirty="0"/>
              <a:t>A. In series circuits, current can only take one path.</a:t>
            </a:r>
          </a:p>
          <a:p>
            <a:pPr marL="0" indent="0" eaLnBrk="1" hangingPunct="1">
              <a:spcBef>
                <a:spcPct val="25000"/>
              </a:spcBef>
              <a:buNone/>
            </a:pPr>
            <a:r>
              <a:rPr lang="en-US" altLang="en-US" sz="2400" dirty="0"/>
              <a:t>B. The amount of current is the same at all points in a series circuit.</a:t>
            </a:r>
          </a:p>
        </p:txBody>
      </p:sp>
      <p:pic>
        <p:nvPicPr>
          <p:cNvPr id="774150" name="Picture 6">
            <a:extLst>
              <a:ext uri="{FF2B5EF4-FFF2-40B4-BE49-F238E27FC236}">
                <a16:creationId xmlns:a16="http://schemas.microsoft.com/office/drawing/2014/main" id="{BFB9E068-50B4-14DC-5AC8-7EBBD19C79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" r="4311"/>
          <a:stretch>
            <a:fillRect/>
          </a:stretch>
        </p:blipFill>
        <p:spPr bwMode="auto">
          <a:xfrm>
            <a:off x="0" y="3147741"/>
            <a:ext cx="9144000" cy="2595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2647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74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74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774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4FE47E6F-8E19-2353-5E25-FADA294CA96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4300" y="1111997"/>
            <a:ext cx="8915400" cy="549275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US" altLang="en-US" sz="4000" dirty="0"/>
              <a:t>Series and Parallel Circuits</a:t>
            </a:r>
          </a:p>
        </p:txBody>
      </p:sp>
      <p:sp>
        <p:nvSpPr>
          <p:cNvPr id="773123" name="Rectangle 3">
            <a:extLst>
              <a:ext uri="{FF2B5EF4-FFF2-40B4-BE49-F238E27FC236}">
                <a16:creationId xmlns:a16="http://schemas.microsoft.com/office/drawing/2014/main" id="{F3246AC3-34D2-FBD8-BD76-7D8491DA801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66700" y="1669868"/>
            <a:ext cx="8382000" cy="2438400"/>
          </a:xfrm>
        </p:spPr>
        <p:txBody>
          <a:bodyPr>
            <a:normAutofit/>
          </a:bodyPr>
          <a:lstStyle/>
          <a:p>
            <a:pPr marL="0" indent="0" eaLnBrk="1" hangingPunct="1">
              <a:spcBef>
                <a:spcPct val="25000"/>
              </a:spcBef>
              <a:buNone/>
            </a:pPr>
            <a:r>
              <a:rPr lang="en-US" altLang="en-US" sz="2400" dirty="0"/>
              <a:t>C. In parallel circuits the current can take more than one path.</a:t>
            </a:r>
          </a:p>
          <a:p>
            <a:pPr marL="0" indent="0" eaLnBrk="1" hangingPunct="1">
              <a:spcBef>
                <a:spcPct val="25000"/>
              </a:spcBef>
              <a:buNone/>
            </a:pPr>
            <a:r>
              <a:rPr lang="en-US" altLang="en-US" sz="2400" dirty="0"/>
              <a:t>D. Because there are multiple branches, the </a:t>
            </a:r>
            <a:r>
              <a:rPr lang="en-US" altLang="en-US" sz="2400" u="sng" dirty="0"/>
              <a:t>current</a:t>
            </a:r>
            <a:r>
              <a:rPr lang="en-US" altLang="en-US" sz="2400" dirty="0"/>
              <a:t> is not the same at all points in a parallel circuit.</a:t>
            </a:r>
          </a:p>
        </p:txBody>
      </p:sp>
      <p:pic>
        <p:nvPicPr>
          <p:cNvPr id="773126" name="Picture 6">
            <a:extLst>
              <a:ext uri="{FF2B5EF4-FFF2-40B4-BE49-F238E27FC236}">
                <a16:creationId xmlns:a16="http://schemas.microsoft.com/office/drawing/2014/main" id="{F43A1251-BB3E-BFB9-8145-72CC3E32A2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" y="2889068"/>
            <a:ext cx="7391400" cy="2543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7977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77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A34B5B-D9C5-64EE-A7E6-715ED5EE41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D78C6C-255F-003B-BD27-D919CBFF44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Tractors have multiple systems that produce power or energy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Each system is integral to the agriculture machinery industry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Hydraulics are continued on unit 06.1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1A3575C-C154-124E-A9EA-9C4F75634E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5B618E-0EF5-E1FC-0A5C-F6A2C5E3BB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6578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Engine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Power source of the equipment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Provides for all systems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Engine – Power Train- PTO- Wheels- Hydraulics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Types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Gasoline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LPG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Diesel </a:t>
            </a:r>
          </a:p>
        </p:txBody>
      </p:sp>
    </p:spTree>
    <p:extLst>
      <p:ext uri="{BB962C8B-B14F-4D97-AF65-F5344CB8AC3E}">
        <p14:creationId xmlns:p14="http://schemas.microsoft.com/office/powerpoint/2010/main" val="40885593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Gas Vs. Diesel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Method of supplying and igniting fuel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Higher compression ratios in diesels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8:1-Gas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16:1- Diesel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Generally, more rugged design of diesels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Grade and type of fuel</a:t>
            </a:r>
          </a:p>
        </p:txBody>
      </p:sp>
    </p:spTree>
    <p:extLst>
      <p:ext uri="{BB962C8B-B14F-4D97-AF65-F5344CB8AC3E}">
        <p14:creationId xmlns:p14="http://schemas.microsoft.com/office/powerpoint/2010/main" val="11458897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Supplying Fuel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Gas Engines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Air and Fuel are premixed prior to compression stroke of engine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Can be carbureted or fuel injected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Diesel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No premixing of fuel and air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Fuel is injected under high pressure the beginning of the power stroke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Air is compressed prior to fuel injected</a:t>
            </a:r>
          </a:p>
        </p:txBody>
      </p:sp>
    </p:spTree>
    <p:extLst>
      <p:ext uri="{BB962C8B-B14F-4D97-AF65-F5344CB8AC3E}">
        <p14:creationId xmlns:p14="http://schemas.microsoft.com/office/powerpoint/2010/main" val="24831933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Compression Ratio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lphaUcPeriod"/>
            </a:pPr>
            <a:r>
              <a:rPr lang="en-US" sz="2400" dirty="0"/>
              <a:t>Compares the volume of air in the cylinder before compression with volume of air after compression.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/>
              <a:t>Higher compression in diesel is to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increase air temperature and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better thermal efficiency.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4881" y="3526971"/>
            <a:ext cx="3286206" cy="2381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204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Design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Diesels must be built sturdier to withstand greater forces of combustion.</a:t>
            </a:r>
          </a:p>
          <a:p>
            <a:pPr marL="457200" lvl="1" indent="0">
              <a:buNone/>
            </a:pPr>
            <a:r>
              <a:rPr lang="en-US" dirty="0"/>
              <a:t>1. Diesels have a more powerful power stroke because of the efficiency of the engine. 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4 Strokes: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Intake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Compression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Power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Exhaust</a:t>
            </a:r>
          </a:p>
        </p:txBody>
      </p:sp>
    </p:spTree>
    <p:extLst>
      <p:ext uri="{BB962C8B-B14F-4D97-AF65-F5344CB8AC3E}">
        <p14:creationId xmlns:p14="http://schemas.microsoft.com/office/powerpoint/2010/main" val="13581113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Fuel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Fuel energy is measured in British Thermal Units (BTU’s)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Diesel has higher BTU count per gallon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Diesel: 139,000 BTU’s per gallon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Gasoline: 124,000 BTU’s per gallon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Diesel fuel injection systems are more expensive than a gasoline fuel system</a:t>
            </a:r>
          </a:p>
        </p:txBody>
      </p:sp>
    </p:spTree>
    <p:extLst>
      <p:ext uri="{BB962C8B-B14F-4D97-AF65-F5344CB8AC3E}">
        <p14:creationId xmlns:p14="http://schemas.microsoft.com/office/powerpoint/2010/main" val="13136751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Engine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Required systems for engine operation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Fuel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Intake/Exhaust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Lubrication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Cooling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Electrical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Governing</a:t>
            </a:r>
          </a:p>
        </p:txBody>
      </p:sp>
    </p:spTree>
    <p:extLst>
      <p:ext uri="{BB962C8B-B14F-4D97-AF65-F5344CB8AC3E}">
        <p14:creationId xmlns:p14="http://schemas.microsoft.com/office/powerpoint/2010/main" val="4125668487"/>
      </p:ext>
    </p:extLst>
  </p:cSld>
  <p:clrMapOvr>
    <a:masterClrMapping/>
  </p:clrMapOvr>
</p:sld>
</file>

<file path=ppt/theme/theme1.xml><?xml version="1.0" encoding="utf-8"?>
<a:theme xmlns:a="http://schemas.openxmlformats.org/drawingml/2006/main" name="Template 2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 2</Template>
  <TotalTime>588</TotalTime>
  <Words>743</Words>
  <Application>Microsoft Office PowerPoint</Application>
  <PresentationFormat>On-screen Show (4:3)</PresentationFormat>
  <Paragraphs>182</Paragraphs>
  <Slides>28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2" baseType="lpstr">
      <vt:lpstr>Arial</vt:lpstr>
      <vt:lpstr>Calibri</vt:lpstr>
      <vt:lpstr>Calibri Light</vt:lpstr>
      <vt:lpstr>Template 2</vt:lpstr>
      <vt:lpstr>Machinery Skills</vt:lpstr>
      <vt:lpstr>Major Systems</vt:lpstr>
      <vt:lpstr>Engine</vt:lpstr>
      <vt:lpstr>Gas Vs. Diesel</vt:lpstr>
      <vt:lpstr>Supplying Fuel</vt:lpstr>
      <vt:lpstr>Compression Ratio</vt:lpstr>
      <vt:lpstr>Design</vt:lpstr>
      <vt:lpstr>Fuel</vt:lpstr>
      <vt:lpstr>Engine Systems</vt:lpstr>
      <vt:lpstr>Fuel Systems</vt:lpstr>
      <vt:lpstr>Fuel Systems</vt:lpstr>
      <vt:lpstr>Intake</vt:lpstr>
      <vt:lpstr>Exhaust</vt:lpstr>
      <vt:lpstr>Lubrication System</vt:lpstr>
      <vt:lpstr>Cooling System</vt:lpstr>
      <vt:lpstr>Electrical System</vt:lpstr>
      <vt:lpstr>Governing System</vt:lpstr>
      <vt:lpstr>Power Trains</vt:lpstr>
      <vt:lpstr>Mechanical-Drive</vt:lpstr>
      <vt:lpstr>Clutch</vt:lpstr>
      <vt:lpstr>D/C Electricity</vt:lpstr>
      <vt:lpstr>Electricity</vt:lpstr>
      <vt:lpstr>Terms to know</vt:lpstr>
      <vt:lpstr>PowerPoint Presentation</vt:lpstr>
      <vt:lpstr>PowerPoint Presentation</vt:lpstr>
      <vt:lpstr>Series and Parallel Circuits</vt:lpstr>
      <vt:lpstr>Series and Parallel Circuits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</dc:title>
  <dc:creator>Michael Spiess</dc:creator>
  <cp:lastModifiedBy>John Williams</cp:lastModifiedBy>
  <cp:revision>19</cp:revision>
  <dcterms:created xsi:type="dcterms:W3CDTF">2022-03-25T18:02:55Z</dcterms:created>
  <dcterms:modified xsi:type="dcterms:W3CDTF">2022-10-12T09:10:17Z</dcterms:modified>
</cp:coreProperties>
</file>