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99" r:id="rId2"/>
    <p:sldId id="300" r:id="rId3"/>
    <p:sldId id="301" r:id="rId4"/>
    <p:sldId id="302" r:id="rId5"/>
    <p:sldId id="303" r:id="rId6"/>
    <p:sldId id="305" r:id="rId7"/>
    <p:sldId id="306" r:id="rId8"/>
    <p:sldId id="307" r:id="rId9"/>
    <p:sldId id="308" r:id="rId10"/>
    <p:sldId id="304" r:id="rId11"/>
    <p:sldId id="309" r:id="rId12"/>
    <p:sldId id="310"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47" autoAdjust="0"/>
  </p:normalViewPr>
  <p:slideViewPr>
    <p:cSldViewPr snapToGrid="0">
      <p:cViewPr varScale="1">
        <p:scale>
          <a:sx n="87" d="100"/>
          <a:sy n="87" d="100"/>
        </p:scale>
        <p:origin x="1254" y="6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a:t>Machinery </a:t>
            </a:r>
            <a:r>
              <a:rPr lang="en-US" dirty="0"/>
              <a:t>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10</a:t>
            </a:r>
          </a:p>
          <a:p>
            <a:r>
              <a:rPr lang="en-US" dirty="0"/>
              <a:t>Precision Agriculture</a:t>
            </a:r>
          </a:p>
          <a:p>
            <a:endParaRPr lang="en-US" dirty="0"/>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Using the Data</a:t>
            </a:r>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lphaUcPeriod"/>
            </a:pPr>
            <a:r>
              <a:rPr lang="en-US" dirty="0"/>
              <a:t>Variable Rate Technology (VRT)</a:t>
            </a:r>
          </a:p>
          <a:p>
            <a:pPr marL="457200" lvl="1" indent="0">
              <a:buNone/>
            </a:pPr>
            <a:r>
              <a:rPr lang="en-US" dirty="0"/>
              <a:t>1. Implement or machine varies the rate of application of product applied in the moment based on data collected. </a:t>
            </a:r>
          </a:p>
          <a:p>
            <a:pPr marL="457200" lvl="1" indent="0">
              <a:buNone/>
            </a:pPr>
            <a:r>
              <a:rPr lang="en-US" dirty="0"/>
              <a:t>2. Used for fertilizers, seeding, amendments, herbicides, pesticides</a:t>
            </a:r>
          </a:p>
          <a:p>
            <a:pPr marL="457200" lvl="1" indent="0">
              <a:buNone/>
            </a:pPr>
            <a:r>
              <a:rPr lang="en-US" i="1" dirty="0"/>
              <a:t>3. Ex: herbicide sprayer only sprays the weeds and not soil. Photo sensor attached to each spray nozzle picks up the green color and sprays just the weed and not the open soil. </a:t>
            </a:r>
          </a:p>
          <a:p>
            <a:pPr marL="514350" indent="-514350">
              <a:buFont typeface="+mj-lt"/>
              <a:buAutoNum type="alphaUcPeriod"/>
            </a:pPr>
            <a:r>
              <a:rPr lang="en-US" dirty="0"/>
              <a:t>VRT can also be used with</a:t>
            </a:r>
          </a:p>
          <a:p>
            <a:pPr marL="457200" lvl="1" indent="0">
              <a:buNone/>
            </a:pPr>
            <a:r>
              <a:rPr lang="en-US" dirty="0"/>
              <a:t>1. Planters</a:t>
            </a:r>
          </a:p>
          <a:p>
            <a:pPr marL="457200" lvl="1" indent="0">
              <a:buNone/>
            </a:pPr>
            <a:r>
              <a:rPr lang="en-US" dirty="0"/>
              <a:t>2. Fertilizer spreaders</a:t>
            </a:r>
          </a:p>
          <a:p>
            <a:pPr marL="457200" lvl="1" indent="0">
              <a:buNone/>
            </a:pPr>
            <a:r>
              <a:rPr lang="en-US" dirty="0"/>
              <a:t>3. Land Leveling</a:t>
            </a:r>
          </a:p>
          <a:p>
            <a:pPr marL="457200" lvl="1" indent="0">
              <a:buNone/>
            </a:pPr>
            <a:r>
              <a:rPr lang="en-US" dirty="0"/>
              <a:t>4. Irrigation Intervals</a:t>
            </a:r>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10</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48732" y="4160795"/>
            <a:ext cx="2174124" cy="2174124"/>
          </a:xfrm>
          <a:prstGeom prst="rect">
            <a:avLst/>
          </a:prstGeom>
        </p:spPr>
      </p:pic>
    </p:spTree>
    <p:extLst>
      <p:ext uri="{BB962C8B-B14F-4D97-AF65-F5344CB8AC3E}">
        <p14:creationId xmlns:p14="http://schemas.microsoft.com/office/powerpoint/2010/main" val="805752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Autonomous Tractors</a:t>
            </a:r>
          </a:p>
        </p:txBody>
      </p:sp>
      <p:sp>
        <p:nvSpPr>
          <p:cNvPr id="3" name="Content Placeholder 2"/>
          <p:cNvSpPr>
            <a:spLocks noGrp="1"/>
          </p:cNvSpPr>
          <p:nvPr>
            <p:ph idx="1"/>
          </p:nvPr>
        </p:nvSpPr>
        <p:spPr/>
        <p:txBody>
          <a:bodyPr/>
          <a:lstStyle/>
          <a:p>
            <a:pPr marL="514350" indent="-514350">
              <a:buFont typeface="+mj-lt"/>
              <a:buAutoNum type="alphaUcPeriod"/>
            </a:pPr>
            <a:r>
              <a:rPr lang="en-US" dirty="0"/>
              <a:t>An autonomous tractor is a piece of self-driving farm equipment that performs its duties without an operator sitting in the cab. </a:t>
            </a:r>
          </a:p>
          <a:p>
            <a:pPr marL="514350" indent="-514350">
              <a:buFont typeface="+mj-lt"/>
              <a:buAutoNum type="alphaUcPeriod"/>
            </a:pPr>
            <a:r>
              <a:rPr lang="en-US" dirty="0"/>
              <a:t>Autonomous tractors have been designed to process and calculate their own position and speed, and to avoid obstacles in the field such as humans, animals, and objects.</a:t>
            </a:r>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11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30792" y="4528943"/>
            <a:ext cx="3095625" cy="1476375"/>
          </a:xfrm>
          <a:prstGeom prst="rect">
            <a:avLst/>
          </a:prstGeom>
        </p:spPr>
      </p:pic>
    </p:spTree>
    <p:extLst>
      <p:ext uri="{BB962C8B-B14F-4D97-AF65-F5344CB8AC3E}">
        <p14:creationId xmlns:p14="http://schemas.microsoft.com/office/powerpoint/2010/main" val="2146393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Robots in Agriculture</a:t>
            </a:r>
          </a:p>
        </p:txBody>
      </p:sp>
      <p:sp>
        <p:nvSpPr>
          <p:cNvPr id="3" name="Content Placeholder 2"/>
          <p:cNvSpPr>
            <a:spLocks noGrp="1"/>
          </p:cNvSpPr>
          <p:nvPr>
            <p:ph idx="1"/>
          </p:nvPr>
        </p:nvSpPr>
        <p:spPr/>
        <p:txBody>
          <a:bodyPr/>
          <a:lstStyle/>
          <a:p>
            <a:pPr marL="514350" indent="-514350">
              <a:buFont typeface="+mj-lt"/>
              <a:buAutoNum type="alphaUcPeriod"/>
            </a:pPr>
            <a:r>
              <a:rPr lang="en-US" dirty="0"/>
              <a:t>Examples of robots in agriculture include weed control, cloud seeding, planting seeds, harvesting, environmental monitoring, soil analysis and even taking care of livestock. </a:t>
            </a:r>
          </a:p>
          <a:p>
            <a:pPr marL="514350" indent="-514350">
              <a:buFont typeface="+mj-lt"/>
              <a:buAutoNum type="alphaUcPeriod"/>
            </a:pPr>
            <a:r>
              <a:rPr lang="en-US" dirty="0"/>
              <a:t>Primary role of a robot is to tackle labor-intensive, repetitive, and physically demanding tasks.</a:t>
            </a:r>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12</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97819" y="4418301"/>
            <a:ext cx="3126511" cy="1758662"/>
          </a:xfrm>
          <a:prstGeom prst="rect">
            <a:avLst/>
          </a:prstGeom>
        </p:spPr>
      </p:pic>
    </p:spTree>
    <p:extLst>
      <p:ext uri="{BB962C8B-B14F-4D97-AF65-F5344CB8AC3E}">
        <p14:creationId xmlns:p14="http://schemas.microsoft.com/office/powerpoint/2010/main" val="602690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9F0F64-F56A-472A-AACF-83E94550CCDB}"/>
              </a:ext>
            </a:extLst>
          </p:cNvPr>
          <p:cNvSpPr>
            <a:spLocks noGrp="1"/>
          </p:cNvSpPr>
          <p:nvPr>
            <p:ph type="title"/>
          </p:nvPr>
        </p:nvSpPr>
        <p:spPr/>
        <p:txBody>
          <a:bodyPr>
            <a:normAutofit fontScale="90000"/>
          </a:bodyPr>
          <a:lstStyle/>
          <a:p>
            <a:r>
              <a:rPr lang="en-US" dirty="0"/>
              <a:t>Introduction to Precision Agriculture</a:t>
            </a:r>
          </a:p>
        </p:txBody>
      </p:sp>
      <p:sp>
        <p:nvSpPr>
          <p:cNvPr id="5" name="Content Placeholder 4">
            <a:extLst>
              <a:ext uri="{FF2B5EF4-FFF2-40B4-BE49-F238E27FC236}">
                <a16:creationId xmlns:a16="http://schemas.microsoft.com/office/drawing/2014/main" id="{BB08F700-51C5-4316-BE17-B488DC17F96C}"/>
              </a:ext>
            </a:extLst>
          </p:cNvPr>
          <p:cNvSpPr>
            <a:spLocks noGrp="1"/>
          </p:cNvSpPr>
          <p:nvPr>
            <p:ph idx="1"/>
          </p:nvPr>
        </p:nvSpPr>
        <p:spPr/>
        <p:txBody>
          <a:bodyPr>
            <a:normAutofit/>
          </a:bodyPr>
          <a:lstStyle/>
          <a:p>
            <a:r>
              <a:rPr lang="en-US" dirty="0"/>
              <a:t>High-tech terms like drones, robots, sensors, geo-mapping and big data come up when discussing precision ag. Often, these concepts are misunderstood.</a:t>
            </a:r>
          </a:p>
          <a:p>
            <a:endParaRPr lang="en-US" dirty="0"/>
          </a:p>
          <a:p>
            <a:r>
              <a:rPr lang="en-US" dirty="0"/>
              <a:t>Can you give a personal example of Precision Ag?</a:t>
            </a:r>
          </a:p>
        </p:txBody>
      </p:sp>
      <p:sp>
        <p:nvSpPr>
          <p:cNvPr id="6" name="Footer Placeholder 5">
            <a:extLst>
              <a:ext uri="{FF2B5EF4-FFF2-40B4-BE49-F238E27FC236}">
                <a16:creationId xmlns:a16="http://schemas.microsoft.com/office/drawing/2014/main" id="{1647B143-D265-4C82-8EE2-E78D0A36FF1F}"/>
              </a:ext>
            </a:extLst>
          </p:cNvPr>
          <p:cNvSpPr>
            <a:spLocks noGrp="1"/>
          </p:cNvSpPr>
          <p:nvPr>
            <p:ph type="ftr" sz="quarter" idx="3"/>
          </p:nvPr>
        </p:nvSpPr>
        <p:spPr/>
        <p:txBody>
          <a:bodyPr/>
          <a:lstStyle/>
          <a:p>
            <a:r>
              <a:rPr lang="en-US"/>
              <a:t>Agricultural Mechanics</a:t>
            </a:r>
          </a:p>
        </p:txBody>
      </p:sp>
      <p:sp>
        <p:nvSpPr>
          <p:cNvPr id="7" name="Slide Number Placeholder 6">
            <a:extLst>
              <a:ext uri="{FF2B5EF4-FFF2-40B4-BE49-F238E27FC236}">
                <a16:creationId xmlns:a16="http://schemas.microsoft.com/office/drawing/2014/main" id="{F029B9CE-278B-4CA6-B19F-8D3AAD4ECBCC}"/>
              </a:ext>
            </a:extLst>
          </p:cNvPr>
          <p:cNvSpPr>
            <a:spLocks noGrp="1"/>
          </p:cNvSpPr>
          <p:nvPr>
            <p:ph type="sldNum" sz="quarter" idx="4"/>
          </p:nvPr>
        </p:nvSpPr>
        <p:spPr/>
        <p:txBody>
          <a:bodyPr/>
          <a:lstStyle/>
          <a:p>
            <a:fld id="{5EB68B22-939C-4CB8-9475-5C7A063AE711}" type="slidenum">
              <a:rPr lang="en-US" smtClean="0"/>
              <a:t>2</a:t>
            </a:fld>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09693" y="4525111"/>
            <a:ext cx="3324613" cy="1651852"/>
          </a:xfrm>
          <a:prstGeom prst="rect">
            <a:avLst/>
          </a:prstGeom>
        </p:spPr>
      </p:pic>
    </p:spTree>
    <p:extLst>
      <p:ext uri="{BB962C8B-B14F-4D97-AF65-F5344CB8AC3E}">
        <p14:creationId xmlns:p14="http://schemas.microsoft.com/office/powerpoint/2010/main" val="950255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046B5-BF1E-4CDF-811B-797C35B4E3F4}"/>
              </a:ext>
            </a:extLst>
          </p:cNvPr>
          <p:cNvSpPr>
            <a:spLocks noGrp="1"/>
          </p:cNvSpPr>
          <p:nvPr>
            <p:ph type="title"/>
          </p:nvPr>
        </p:nvSpPr>
        <p:spPr/>
        <p:txBody>
          <a:bodyPr>
            <a:normAutofit fontScale="90000"/>
          </a:bodyPr>
          <a:lstStyle/>
          <a:p>
            <a:r>
              <a:rPr lang="en-US" dirty="0"/>
              <a:t>It’s About Crop Yield VARIABILITY!</a:t>
            </a:r>
          </a:p>
        </p:txBody>
      </p:sp>
      <p:sp>
        <p:nvSpPr>
          <p:cNvPr id="3" name="Content Placeholder 2">
            <a:extLst>
              <a:ext uri="{FF2B5EF4-FFF2-40B4-BE49-F238E27FC236}">
                <a16:creationId xmlns:a16="http://schemas.microsoft.com/office/drawing/2014/main" id="{5429C8F1-D0D5-4EF5-B53E-F104A007AF07}"/>
              </a:ext>
            </a:extLst>
          </p:cNvPr>
          <p:cNvSpPr>
            <a:spLocks noGrp="1"/>
          </p:cNvSpPr>
          <p:nvPr>
            <p:ph idx="1"/>
          </p:nvPr>
        </p:nvSpPr>
        <p:spPr/>
        <p:txBody>
          <a:bodyPr/>
          <a:lstStyle/>
          <a:p>
            <a:endParaRPr lang="en-US" dirty="0"/>
          </a:p>
          <a:p>
            <a:endParaRPr lang="en-US" dirty="0"/>
          </a:p>
        </p:txBody>
      </p:sp>
      <p:sp>
        <p:nvSpPr>
          <p:cNvPr id="4" name="Footer Placeholder 3">
            <a:extLst>
              <a:ext uri="{FF2B5EF4-FFF2-40B4-BE49-F238E27FC236}">
                <a16:creationId xmlns:a16="http://schemas.microsoft.com/office/drawing/2014/main" id="{FB61726F-D2D6-492E-8AAA-96633906B70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DF7562F-884C-4917-A15D-0A27C0E217A5}"/>
              </a:ext>
            </a:extLst>
          </p:cNvPr>
          <p:cNvSpPr>
            <a:spLocks noGrp="1"/>
          </p:cNvSpPr>
          <p:nvPr>
            <p:ph type="sldNum" sz="quarter" idx="4"/>
          </p:nvPr>
        </p:nvSpPr>
        <p:spPr/>
        <p:txBody>
          <a:bodyPr/>
          <a:lstStyle/>
          <a:p>
            <a:fld id="{5EB68B22-939C-4CB8-9475-5C7A063AE711}" type="slidenum">
              <a:rPr lang="en-US" smtClean="0"/>
              <a:t>3</a:t>
            </a:fld>
            <a:endParaRPr lang="en-US"/>
          </a:p>
        </p:txBody>
      </p:sp>
      <p:sp>
        <p:nvSpPr>
          <p:cNvPr id="6" name="Content Placeholder 4">
            <a:extLst>
              <a:ext uri="{FF2B5EF4-FFF2-40B4-BE49-F238E27FC236}">
                <a16:creationId xmlns:a16="http://schemas.microsoft.com/office/drawing/2014/main" id="{836A26F5-532D-4B2B-AC25-3CFD607C27AB}"/>
              </a:ext>
            </a:extLst>
          </p:cNvPr>
          <p:cNvSpPr txBox="1">
            <a:spLocks/>
          </p:cNvSpPr>
          <p:nvPr/>
        </p:nvSpPr>
        <p:spPr>
          <a:xfrm>
            <a:off x="781050" y="19780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lphaUcPeriod"/>
            </a:pPr>
            <a:r>
              <a:rPr lang="en-US" dirty="0"/>
              <a:t>Step 1 – Measure and record data/information</a:t>
            </a:r>
          </a:p>
          <a:p>
            <a:pPr marL="514350" indent="-514350">
              <a:buFont typeface="+mj-lt"/>
              <a:buAutoNum type="alphaUcPeriod"/>
            </a:pPr>
            <a:r>
              <a:rPr lang="en-US" dirty="0"/>
              <a:t>Step 2 – Analyze the information and make  decisions</a:t>
            </a:r>
          </a:p>
          <a:p>
            <a:pPr marL="514350" indent="-514350">
              <a:buFont typeface="+mj-lt"/>
              <a:buAutoNum type="alphaUcPeriod"/>
            </a:pPr>
            <a:r>
              <a:rPr lang="en-US" dirty="0"/>
              <a:t>Step 3 – Take action and manage accordingly</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75367" y="3847697"/>
            <a:ext cx="3193265" cy="2411022"/>
          </a:xfrm>
          <a:prstGeom prst="rect">
            <a:avLst/>
          </a:prstGeom>
        </p:spPr>
      </p:pic>
    </p:spTree>
    <p:extLst>
      <p:ext uri="{BB962C8B-B14F-4D97-AF65-F5344CB8AC3E}">
        <p14:creationId xmlns:p14="http://schemas.microsoft.com/office/powerpoint/2010/main" val="4112823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13FEC-DD3A-4C88-B7DC-AB2774A22791}"/>
              </a:ext>
            </a:extLst>
          </p:cNvPr>
          <p:cNvSpPr>
            <a:spLocks noGrp="1"/>
          </p:cNvSpPr>
          <p:nvPr>
            <p:ph type="title"/>
          </p:nvPr>
        </p:nvSpPr>
        <p:spPr/>
        <p:txBody>
          <a:bodyPr>
            <a:normAutofit fontScale="90000"/>
          </a:bodyPr>
          <a:lstStyle/>
          <a:p>
            <a:r>
              <a:rPr lang="en-US" dirty="0"/>
              <a:t>Precision Farming Cycle</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791979" y="1825625"/>
            <a:ext cx="5560042" cy="4351338"/>
          </a:xfrm>
          <a:prstGeom prst="rect">
            <a:avLst/>
          </a:prstGeom>
        </p:spPr>
      </p:pic>
      <p:sp>
        <p:nvSpPr>
          <p:cNvPr id="4" name="Footer Placeholder 3">
            <a:extLst>
              <a:ext uri="{FF2B5EF4-FFF2-40B4-BE49-F238E27FC236}">
                <a16:creationId xmlns:a16="http://schemas.microsoft.com/office/drawing/2014/main" id="{00E90FFD-E1B0-4FCD-920B-6CA28CA9205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BE8C534-B62E-45F7-A756-E11B5AF56F5A}"/>
              </a:ext>
            </a:extLst>
          </p:cNvPr>
          <p:cNvSpPr>
            <a:spLocks noGrp="1"/>
          </p:cNvSpPr>
          <p:nvPr>
            <p:ph type="sldNum" sz="quarter" idx="4"/>
          </p:nvPr>
        </p:nvSpPr>
        <p:spPr/>
        <p:txBody>
          <a:bodyPr/>
          <a:lstStyle/>
          <a:p>
            <a:fld id="{5EB68B22-939C-4CB8-9475-5C7A063AE711}" type="slidenum">
              <a:rPr lang="en-US" smtClean="0"/>
              <a:t>4</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77682" y="3271333"/>
            <a:ext cx="2454070" cy="1330651"/>
          </a:xfrm>
          <a:prstGeom prst="rect">
            <a:avLst/>
          </a:prstGeom>
        </p:spPr>
      </p:pic>
    </p:spTree>
    <p:extLst>
      <p:ext uri="{BB962C8B-B14F-4D97-AF65-F5344CB8AC3E}">
        <p14:creationId xmlns:p14="http://schemas.microsoft.com/office/powerpoint/2010/main" val="1661284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3A57E-1098-4F16-913D-E2371A48033F}"/>
              </a:ext>
            </a:extLst>
          </p:cNvPr>
          <p:cNvSpPr>
            <a:spLocks noGrp="1"/>
          </p:cNvSpPr>
          <p:nvPr>
            <p:ph type="title"/>
          </p:nvPr>
        </p:nvSpPr>
        <p:spPr/>
        <p:txBody>
          <a:bodyPr>
            <a:normAutofit fontScale="90000"/>
          </a:bodyPr>
          <a:lstStyle/>
          <a:p>
            <a:r>
              <a:rPr lang="en-US" dirty="0"/>
              <a:t>Collecting Data</a:t>
            </a:r>
          </a:p>
        </p:txBody>
      </p:sp>
      <p:sp>
        <p:nvSpPr>
          <p:cNvPr id="3" name="Content Placeholder 2">
            <a:extLst>
              <a:ext uri="{FF2B5EF4-FFF2-40B4-BE49-F238E27FC236}">
                <a16:creationId xmlns:a16="http://schemas.microsoft.com/office/drawing/2014/main" id="{41E7CBD9-7A1B-403F-AD75-CA2DCFAD9C2B}"/>
              </a:ext>
            </a:extLst>
          </p:cNvPr>
          <p:cNvSpPr>
            <a:spLocks noGrp="1"/>
          </p:cNvSpPr>
          <p:nvPr>
            <p:ph idx="1"/>
          </p:nvPr>
        </p:nvSpPr>
        <p:spPr/>
        <p:txBody>
          <a:bodyPr>
            <a:normAutofit/>
          </a:bodyPr>
          <a:lstStyle/>
          <a:p>
            <a:pPr marL="514350" indent="-514350">
              <a:buFont typeface="+mj-lt"/>
              <a:buAutoNum type="alphaUcPeriod"/>
            </a:pPr>
            <a:r>
              <a:rPr lang="en-US" dirty="0"/>
              <a:t>Satellite</a:t>
            </a:r>
          </a:p>
          <a:p>
            <a:pPr marL="514350" indent="-514350">
              <a:buFont typeface="+mj-lt"/>
              <a:buAutoNum type="alphaUcPeriod"/>
            </a:pPr>
            <a:r>
              <a:rPr lang="en-US" dirty="0"/>
              <a:t>Remote Sensors (soil probes, tree moisture rings)</a:t>
            </a:r>
          </a:p>
          <a:p>
            <a:pPr marL="514350" indent="-514350">
              <a:buFont typeface="+mj-lt"/>
              <a:buAutoNum type="alphaUcPeriod"/>
            </a:pPr>
            <a:r>
              <a:rPr lang="en-US" dirty="0"/>
              <a:t>Drones with various spectrum scans</a:t>
            </a:r>
          </a:p>
        </p:txBody>
      </p:sp>
      <p:sp>
        <p:nvSpPr>
          <p:cNvPr id="4" name="Footer Placeholder 3">
            <a:extLst>
              <a:ext uri="{FF2B5EF4-FFF2-40B4-BE49-F238E27FC236}">
                <a16:creationId xmlns:a16="http://schemas.microsoft.com/office/drawing/2014/main" id="{2F3A0CB8-2DFA-4163-BBDE-DA19291E61B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8D0C421-C82B-4FFA-8EB0-CDDD7B7E6F61}"/>
              </a:ext>
            </a:extLst>
          </p:cNvPr>
          <p:cNvSpPr>
            <a:spLocks noGrp="1"/>
          </p:cNvSpPr>
          <p:nvPr>
            <p:ph type="sldNum" sz="quarter" idx="4"/>
          </p:nvPr>
        </p:nvSpPr>
        <p:spPr/>
        <p:txBody>
          <a:bodyPr/>
          <a:lstStyle/>
          <a:p>
            <a:fld id="{5EB68B22-939C-4CB8-9475-5C7A063AE711}" type="slidenum">
              <a:rPr lang="en-US" smtClean="0"/>
              <a:t>5</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14687" y="3477419"/>
            <a:ext cx="2714625" cy="2857500"/>
          </a:xfrm>
          <a:prstGeom prst="rect">
            <a:avLst/>
          </a:prstGeom>
        </p:spPr>
      </p:pic>
    </p:spTree>
    <p:extLst>
      <p:ext uri="{BB962C8B-B14F-4D97-AF65-F5344CB8AC3E}">
        <p14:creationId xmlns:p14="http://schemas.microsoft.com/office/powerpoint/2010/main" val="2375952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50188"/>
            <a:ext cx="7886700" cy="675437"/>
          </a:xfrm>
        </p:spPr>
        <p:txBody>
          <a:bodyPr>
            <a:normAutofit fontScale="90000"/>
          </a:bodyPr>
          <a:lstStyle/>
          <a:p>
            <a:r>
              <a:rPr lang="en-US" dirty="0"/>
              <a:t>Farming with Global Information System (GIS)</a:t>
            </a:r>
          </a:p>
        </p:txBody>
      </p:sp>
      <p:sp>
        <p:nvSpPr>
          <p:cNvPr id="3" name="Content Placeholder 2"/>
          <p:cNvSpPr>
            <a:spLocks noGrp="1"/>
          </p:cNvSpPr>
          <p:nvPr>
            <p:ph idx="1"/>
          </p:nvPr>
        </p:nvSpPr>
        <p:spPr>
          <a:xfrm>
            <a:off x="576165" y="1984765"/>
            <a:ext cx="7886700" cy="4351338"/>
          </a:xfrm>
        </p:spPr>
        <p:txBody>
          <a:bodyPr/>
          <a:lstStyle/>
          <a:p>
            <a:pPr marL="514350" indent="-514350">
              <a:buFont typeface="+mj-lt"/>
              <a:buAutoNum type="alphaUcPeriod"/>
            </a:pPr>
            <a:r>
              <a:rPr lang="en-US" dirty="0"/>
              <a:t>GIS is critical for automated field operations</a:t>
            </a:r>
          </a:p>
          <a:p>
            <a:pPr marL="514350" indent="-514350">
              <a:buFont typeface="+mj-lt"/>
              <a:buAutoNum type="alphaUcPeriod"/>
            </a:pPr>
            <a:r>
              <a:rPr lang="en-US" dirty="0"/>
              <a:t>Using data collected from remote sensors, and also from sensors mounted directly on farm machinery, farmers have improved decision-making capabilities for planning their cultivation to maximize yield</a:t>
            </a:r>
          </a:p>
          <a:p>
            <a:endParaRPr lang="en-US" dirty="0"/>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6</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63078" y="4025327"/>
            <a:ext cx="3182188" cy="2286572"/>
          </a:xfrm>
          <a:prstGeom prst="rect">
            <a:avLst/>
          </a:prstGeom>
        </p:spPr>
      </p:pic>
    </p:spTree>
    <p:extLst>
      <p:ext uri="{BB962C8B-B14F-4D97-AF65-F5344CB8AC3E}">
        <p14:creationId xmlns:p14="http://schemas.microsoft.com/office/powerpoint/2010/main" val="435297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Global Information System (GIS)</a:t>
            </a:r>
          </a:p>
        </p:txBody>
      </p:sp>
      <p:sp>
        <p:nvSpPr>
          <p:cNvPr id="3" name="Content Placeholder 2"/>
          <p:cNvSpPr>
            <a:spLocks noGrp="1"/>
          </p:cNvSpPr>
          <p:nvPr>
            <p:ph idx="1"/>
          </p:nvPr>
        </p:nvSpPr>
        <p:spPr/>
        <p:txBody>
          <a:bodyPr>
            <a:normAutofit lnSpcReduction="10000"/>
          </a:bodyPr>
          <a:lstStyle/>
          <a:p>
            <a:pPr marL="514350" indent="-514350">
              <a:buFont typeface="+mj-lt"/>
              <a:buAutoNum type="alphaUcPeriod"/>
            </a:pPr>
            <a:r>
              <a:rPr lang="en-US" dirty="0"/>
              <a:t>Visual Map Layers for:</a:t>
            </a:r>
          </a:p>
          <a:p>
            <a:pPr marL="514350" indent="-514350">
              <a:buFont typeface="+mj-lt"/>
              <a:buAutoNum type="alphaUcPeriod"/>
            </a:pPr>
            <a:r>
              <a:rPr lang="en-US" dirty="0"/>
              <a:t>Fields (Crop, Plant Date)</a:t>
            </a:r>
          </a:p>
          <a:p>
            <a:pPr marL="514350" indent="-514350">
              <a:buFont typeface="+mj-lt"/>
              <a:buAutoNum type="alphaUcPeriod"/>
            </a:pPr>
            <a:r>
              <a:rPr lang="en-US" dirty="0"/>
              <a:t>Soil Map (Soil Type, Soil Class)</a:t>
            </a:r>
          </a:p>
          <a:p>
            <a:pPr marL="514350" indent="-514350">
              <a:buFont typeface="+mj-lt"/>
              <a:buAutoNum type="alphaUcPeriod"/>
            </a:pPr>
            <a:r>
              <a:rPr lang="en-US" dirty="0"/>
              <a:t>Fertility (N,P,K, micro nutrients)</a:t>
            </a:r>
          </a:p>
          <a:p>
            <a:pPr marL="514350" indent="-514350">
              <a:buFont typeface="+mj-lt"/>
              <a:buAutoNum type="alphaUcPeriod"/>
            </a:pPr>
            <a:r>
              <a:rPr lang="en-US" dirty="0"/>
              <a:t>Yield Maps</a:t>
            </a:r>
          </a:p>
          <a:p>
            <a:pPr marL="514350" indent="-514350">
              <a:buFont typeface="+mj-lt"/>
              <a:buAutoNum type="alphaUcPeriod"/>
            </a:pPr>
            <a:r>
              <a:rPr lang="en-US" dirty="0"/>
              <a:t>Aerial Photos</a:t>
            </a:r>
          </a:p>
          <a:p>
            <a:pPr marL="514350" indent="-514350">
              <a:buFont typeface="+mj-lt"/>
              <a:buAutoNum type="alphaUcPeriod"/>
            </a:pPr>
            <a:r>
              <a:rPr lang="en-US" dirty="0"/>
              <a:t>Remote Sensing Data</a:t>
            </a:r>
          </a:p>
          <a:p>
            <a:pPr marL="514350" indent="-514350">
              <a:buFont typeface="+mj-lt"/>
              <a:buAutoNum type="alphaUcPeriod"/>
            </a:pPr>
            <a:r>
              <a:rPr lang="en-US" dirty="0"/>
              <a:t>Pump Locations </a:t>
            </a:r>
          </a:p>
          <a:p>
            <a:pPr marL="514350" indent="-514350">
              <a:buFont typeface="+mj-lt"/>
              <a:buAutoNum type="alphaUcPeriod"/>
            </a:pPr>
            <a:r>
              <a:rPr lang="en-US" dirty="0"/>
              <a:t>Irrigation Distribution</a:t>
            </a:r>
          </a:p>
          <a:p>
            <a:endParaRPr lang="en-US" dirty="0"/>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7</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08560" y="3701335"/>
            <a:ext cx="3521444" cy="2610564"/>
          </a:xfrm>
          <a:prstGeom prst="rect">
            <a:avLst/>
          </a:prstGeom>
        </p:spPr>
      </p:pic>
    </p:spTree>
    <p:extLst>
      <p:ext uri="{BB962C8B-B14F-4D97-AF65-F5344CB8AC3E}">
        <p14:creationId xmlns:p14="http://schemas.microsoft.com/office/powerpoint/2010/main" val="2764303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Global Positioning System (GPS)</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4572000" y="1897543"/>
            <a:ext cx="4351338" cy="4351338"/>
          </a:xfrm>
          <a:prstGeom prst="rect">
            <a:avLst/>
          </a:prstGeom>
        </p:spPr>
      </p:pic>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8</a:t>
            </a:fld>
            <a:endParaRPr lang="en-US"/>
          </a:p>
        </p:txBody>
      </p:sp>
      <p:sp>
        <p:nvSpPr>
          <p:cNvPr id="7" name="TextBox 6"/>
          <p:cNvSpPr txBox="1"/>
          <p:nvPr/>
        </p:nvSpPr>
        <p:spPr>
          <a:xfrm>
            <a:off x="220663" y="1530220"/>
            <a:ext cx="3772840" cy="4893647"/>
          </a:xfrm>
          <a:prstGeom prst="rect">
            <a:avLst/>
          </a:prstGeom>
          <a:noFill/>
        </p:spPr>
        <p:txBody>
          <a:bodyPr wrap="square" rtlCol="0">
            <a:spAutoFit/>
          </a:bodyPr>
          <a:lstStyle/>
          <a:p>
            <a:pPr marL="457200" indent="-457200">
              <a:buFont typeface="+mj-lt"/>
              <a:buAutoNum type="alphaUcPeriod"/>
            </a:pPr>
            <a:r>
              <a:rPr lang="en-US" sz="2400" dirty="0"/>
              <a:t>GPS allows farmers to accurately navigate to specific locations in the field, year after year, to collect soil samples or monitor crop conditions. </a:t>
            </a:r>
          </a:p>
          <a:p>
            <a:pPr marL="457200" indent="-457200">
              <a:buFont typeface="+mj-lt"/>
              <a:buAutoNum type="alphaUcPeriod"/>
            </a:pPr>
            <a:endParaRPr lang="en-US" sz="2400" dirty="0"/>
          </a:p>
          <a:p>
            <a:pPr marL="457200" indent="-457200">
              <a:buFont typeface="+mj-lt"/>
              <a:buAutoNum type="alphaUcPeriod"/>
            </a:pPr>
            <a:r>
              <a:rPr lang="en-US" sz="2400" dirty="0"/>
              <a:t>Crop advisors use data collection devices with GPS for accurate positioning to map pest, insect, and weed infestations in the field.</a:t>
            </a:r>
          </a:p>
        </p:txBody>
      </p:sp>
    </p:spTree>
    <p:extLst>
      <p:ext uri="{BB962C8B-B14F-4D97-AF65-F5344CB8AC3E}">
        <p14:creationId xmlns:p14="http://schemas.microsoft.com/office/powerpoint/2010/main" val="1210131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Precision Guidance</a:t>
            </a:r>
          </a:p>
        </p:txBody>
      </p:sp>
      <p:sp>
        <p:nvSpPr>
          <p:cNvPr id="3" name="Content Placeholder 2"/>
          <p:cNvSpPr>
            <a:spLocks noGrp="1"/>
          </p:cNvSpPr>
          <p:nvPr>
            <p:ph idx="1"/>
          </p:nvPr>
        </p:nvSpPr>
        <p:spPr/>
        <p:txBody>
          <a:bodyPr>
            <a:normAutofit/>
          </a:bodyPr>
          <a:lstStyle/>
          <a:p>
            <a:pPr marL="514350" indent="-514350">
              <a:buFont typeface="+mj-lt"/>
              <a:buAutoNum type="alphaUcPeriod"/>
            </a:pPr>
            <a:r>
              <a:rPr lang="en-US" dirty="0"/>
              <a:t>Tractor guidance is accurate down to the fraction of an inch</a:t>
            </a:r>
          </a:p>
          <a:p>
            <a:pPr marL="514350" indent="-514350">
              <a:buFont typeface="+mj-lt"/>
              <a:buAutoNum type="alphaUcPeriod"/>
            </a:pPr>
            <a:r>
              <a:rPr lang="en-US" dirty="0"/>
              <a:t>Most tractors can add on this technology</a:t>
            </a:r>
          </a:p>
          <a:p>
            <a:pPr marL="514350" indent="-514350">
              <a:buFont typeface="+mj-lt"/>
              <a:buAutoNum type="alphaUcPeriod"/>
            </a:pPr>
            <a:r>
              <a:rPr lang="en-US" dirty="0"/>
              <a:t>Why is this important?</a:t>
            </a:r>
          </a:p>
          <a:p>
            <a:pPr marL="457200" lvl="1" indent="0">
              <a:buNone/>
            </a:pPr>
            <a:r>
              <a:rPr lang="en-US" dirty="0"/>
              <a:t>1. Increased speed of operation</a:t>
            </a:r>
          </a:p>
          <a:p>
            <a:pPr marL="457200" lvl="1" indent="0">
              <a:buNone/>
            </a:pPr>
            <a:r>
              <a:rPr lang="en-US" dirty="0"/>
              <a:t>2. Can operate at night and in fog</a:t>
            </a:r>
          </a:p>
          <a:p>
            <a:pPr marL="457200" lvl="1" indent="0">
              <a:buNone/>
            </a:pPr>
            <a:r>
              <a:rPr lang="en-US" dirty="0"/>
              <a:t>3. No guessing on location</a:t>
            </a:r>
          </a:p>
          <a:p>
            <a:pPr marL="457200" lvl="1" indent="0">
              <a:buNone/>
            </a:pPr>
            <a:r>
              <a:rPr lang="en-US" dirty="0"/>
              <a:t>4. Reduce chemical cultivation costs</a:t>
            </a:r>
          </a:p>
          <a:p>
            <a:pPr marL="457200" lvl="1" indent="0">
              <a:buNone/>
            </a:pPr>
            <a:r>
              <a:rPr lang="en-US" dirty="0"/>
              <a:t>5. Beds can be located over buried drip</a:t>
            </a:r>
          </a:p>
          <a:p>
            <a:pPr marL="457200" lvl="1" indent="0">
              <a:buNone/>
            </a:pPr>
            <a:r>
              <a:rPr lang="en-US" dirty="0"/>
              <a:t>6. Increased field efficiency (0 overlap)</a:t>
            </a:r>
          </a:p>
          <a:p>
            <a:endParaRPr lang="en-US" dirty="0"/>
          </a:p>
        </p:txBody>
      </p:sp>
      <p:sp>
        <p:nvSpPr>
          <p:cNvPr id="4" name="Footer Placeholder 3"/>
          <p:cNvSpPr>
            <a:spLocks noGrp="1"/>
          </p:cNvSpPr>
          <p:nvPr>
            <p:ph type="ftr" sz="quarter" idx="3"/>
          </p:nvPr>
        </p:nvSpPr>
        <p:spPr/>
        <p:txBody>
          <a:bodyPr/>
          <a:lstStyle/>
          <a:p>
            <a:r>
              <a:rPr lang="en-US"/>
              <a:t>Agricultural Mechanics</a:t>
            </a:r>
          </a:p>
        </p:txBody>
      </p:sp>
      <p:sp>
        <p:nvSpPr>
          <p:cNvPr id="5" name="Slide Number Placeholder 4"/>
          <p:cNvSpPr>
            <a:spLocks noGrp="1"/>
          </p:cNvSpPr>
          <p:nvPr>
            <p:ph type="sldNum" sz="quarter" idx="4"/>
          </p:nvPr>
        </p:nvSpPr>
        <p:spPr/>
        <p:txBody>
          <a:bodyPr/>
          <a:lstStyle/>
          <a:p>
            <a:fld id="{5EB68B22-939C-4CB8-9475-5C7A063AE711}" type="slidenum">
              <a:rPr lang="en-US" smtClean="0"/>
              <a:t>9</a:t>
            </a:fld>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29324" y="3159638"/>
            <a:ext cx="2673049" cy="1961607"/>
          </a:xfrm>
          <a:prstGeom prst="rect">
            <a:avLst/>
          </a:prstGeom>
        </p:spPr>
      </p:pic>
    </p:spTree>
    <p:extLst>
      <p:ext uri="{BB962C8B-B14F-4D97-AF65-F5344CB8AC3E}">
        <p14:creationId xmlns:p14="http://schemas.microsoft.com/office/powerpoint/2010/main" val="906575903"/>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299</TotalTime>
  <Words>560</Words>
  <Application>Microsoft Office PowerPoint</Application>
  <PresentationFormat>On-screen Show (4:3)</PresentationFormat>
  <Paragraphs>83</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Template 2</vt:lpstr>
      <vt:lpstr>Machinery Skills</vt:lpstr>
      <vt:lpstr>Introduction to Precision Agriculture</vt:lpstr>
      <vt:lpstr>It’s About Crop Yield VARIABILITY!</vt:lpstr>
      <vt:lpstr>Precision Farming Cycle</vt:lpstr>
      <vt:lpstr>Collecting Data</vt:lpstr>
      <vt:lpstr>Farming with Global Information System (GIS)</vt:lpstr>
      <vt:lpstr>Global Information System (GIS)</vt:lpstr>
      <vt:lpstr>Global Positioning System (GPS)</vt:lpstr>
      <vt:lpstr>Precision Guidance</vt:lpstr>
      <vt:lpstr>Using the Data</vt:lpstr>
      <vt:lpstr>Autonomous Tractors</vt:lpstr>
      <vt:lpstr>Robots in Agriculture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Michael Spiess</cp:lastModifiedBy>
  <cp:revision>26</cp:revision>
  <dcterms:created xsi:type="dcterms:W3CDTF">2022-03-25T18:02:55Z</dcterms:created>
  <dcterms:modified xsi:type="dcterms:W3CDTF">2022-10-12T13:07:34Z</dcterms:modified>
</cp:coreProperties>
</file>