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99" r:id="rId2"/>
    <p:sldId id="300" r:id="rId3"/>
    <p:sldId id="301" r:id="rId4"/>
    <p:sldId id="305" r:id="rId5"/>
    <p:sldId id="308" r:id="rId6"/>
    <p:sldId id="302" r:id="rId7"/>
    <p:sldId id="303" r:id="rId8"/>
    <p:sldId id="306" r:id="rId9"/>
    <p:sldId id="307" r:id="rId10"/>
    <p:sldId id="30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47" autoAdjust="0"/>
  </p:normalViewPr>
  <p:slideViewPr>
    <p:cSldViewPr snapToGrid="0">
      <p:cViewPr varScale="1">
        <p:scale>
          <a:sx n="87" d="100"/>
          <a:sy n="87" d="100"/>
        </p:scale>
        <p:origin x="125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youtube.com/watch?v=A8WbWuQTGu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Machinery Skills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Lesson 5</a:t>
            </a:r>
            <a:endParaRPr lang="en-US" dirty="0"/>
          </a:p>
          <a:p>
            <a:r>
              <a:rPr lang="en-US" dirty="0"/>
              <a:t>Tractor Hitching Operations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Power Take Off (PTO)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lphaUcPeriod" startAt="16"/>
            </a:pPr>
            <a:r>
              <a:rPr lang="en-US" altLang="en-US" dirty="0"/>
              <a:t>Used to provide power to an implement</a:t>
            </a:r>
          </a:p>
          <a:p>
            <a:pPr marL="514350" indent="-514350">
              <a:buFont typeface="+mj-lt"/>
              <a:buAutoNum type="alphaUcPeriod" startAt="16"/>
            </a:pPr>
            <a:r>
              <a:rPr lang="en-US" altLang="en-US" dirty="0"/>
              <a:t>Two speed are common 540 and 1000 RPM</a:t>
            </a:r>
          </a:p>
          <a:p>
            <a:pPr marL="514350" indent="-514350">
              <a:buFont typeface="+mj-lt"/>
              <a:buAutoNum type="alphaUcPeriod" startAt="16"/>
            </a:pPr>
            <a:r>
              <a:rPr lang="en-US" altLang="en-US" dirty="0"/>
              <a:t>Shafts are three sizes with two RPM rates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1 3/8” (540)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1 3/8” (1000)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1 ¾” (1000)</a:t>
            </a:r>
          </a:p>
          <a:p>
            <a:pPr marL="514350" indent="-514350">
              <a:buFont typeface="+mj-lt"/>
              <a:buAutoNum type="alphaUcPeriod" startAt="16"/>
            </a:pPr>
            <a:r>
              <a:rPr lang="en-US" altLang="en-US" dirty="0"/>
              <a:t>PTO Safety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Guard in place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Securely attached to PTO Shaft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Drawbar clearance Universals move freely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196" y="2864498"/>
            <a:ext cx="20574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6424" y="3491611"/>
            <a:ext cx="3695230" cy="120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230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Question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08F700-51C5-4316-BE17-B488DC17F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How are Implements connected to a tractor?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What does PTO Stand for?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What do you know about a Quick Hitch?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8405" y="4314954"/>
            <a:ext cx="1996945" cy="199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5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46B5-BF1E-4CDF-811B-797C35B4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Drawbars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9C8F1-D0D5-4EF5-B53E-F104A007A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80000"/>
              </a:lnSpc>
              <a:buFont typeface="+mj-lt"/>
              <a:buAutoNum type="alphaUcPeriod" startAt="4"/>
            </a:pPr>
            <a:r>
              <a:rPr lang="en-US" altLang="en-US" sz="2400" dirty="0"/>
              <a:t>Single point of connection</a:t>
            </a:r>
          </a:p>
          <a:p>
            <a:pPr marL="457200" indent="-457200">
              <a:lnSpc>
                <a:spcPct val="80000"/>
              </a:lnSpc>
              <a:buFont typeface="+mj-lt"/>
              <a:buAutoNum type="alphaUcPeriod" startAt="4"/>
            </a:pPr>
            <a:r>
              <a:rPr lang="en-US" altLang="en-US" sz="2400" dirty="0"/>
              <a:t>THE ONLY CONNECTION FOR TOWING</a:t>
            </a:r>
          </a:p>
          <a:p>
            <a:pPr marL="457200" indent="-457200">
              <a:lnSpc>
                <a:spcPct val="80000"/>
              </a:lnSpc>
              <a:buFont typeface="+mj-lt"/>
              <a:buAutoNum type="alphaUcPeriod" startAt="4"/>
            </a:pPr>
            <a:r>
              <a:rPr lang="en-US" altLang="en-US" sz="2400" dirty="0"/>
              <a:t>Adjustable in and out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rabicPeriod"/>
            </a:pPr>
            <a:r>
              <a:rPr lang="en-US" altLang="en-US" sz="2000" dirty="0"/>
              <a:t>Shorten for implements with long tongues</a:t>
            </a:r>
          </a:p>
          <a:p>
            <a:pPr marL="457200" indent="-457200">
              <a:lnSpc>
                <a:spcPct val="80000"/>
              </a:lnSpc>
              <a:buFont typeface="+mj-lt"/>
              <a:buAutoNum type="alphaUcPeriod" startAt="4"/>
            </a:pPr>
            <a:r>
              <a:rPr lang="en-US" altLang="en-US" sz="2400" dirty="0"/>
              <a:t>Fixed or Swinging 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rabicPeriod"/>
            </a:pPr>
            <a:r>
              <a:rPr lang="en-US" altLang="en-US" sz="2000" dirty="0"/>
              <a:t>Fixed for road travel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rabicPeriod"/>
            </a:pPr>
            <a:r>
              <a:rPr lang="en-US" altLang="en-US" sz="2000" dirty="0"/>
              <a:t>Swinging for towing heavy implements</a:t>
            </a:r>
          </a:p>
          <a:p>
            <a:pPr marL="457200" indent="-457200">
              <a:lnSpc>
                <a:spcPct val="80000"/>
              </a:lnSpc>
              <a:buFont typeface="+mj-lt"/>
              <a:buAutoNum type="alphaUcPeriod" startAt="4"/>
            </a:pPr>
            <a:r>
              <a:rPr lang="en-US" altLang="en-US" sz="2400" dirty="0"/>
              <a:t>Use inverted position for PTO clearance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1726F-D2D6-492E-8AAA-96633906B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7562F-884C-4917-A15D-0A27C0E21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947" y="4143639"/>
            <a:ext cx="3079102" cy="1702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6947" y="1734804"/>
            <a:ext cx="3035119" cy="22738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2957" y="2303181"/>
            <a:ext cx="1060796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2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46B5-BF1E-4CDF-811B-797C35B4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Drawbars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9C8F1-D0D5-4EF5-B53E-F104A007A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80000"/>
              </a:lnSpc>
              <a:buFont typeface="+mj-lt"/>
              <a:buAutoNum type="alphaUcPeriod" startAt="9"/>
            </a:pPr>
            <a:r>
              <a:rPr lang="en-US" altLang="en-US" sz="2400" dirty="0"/>
              <a:t>Fixed Drawbar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Does not move side to side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Made of solid steel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Numerous holes to place ball hitch based on implement needs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Typically mounted low on the tractor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1726F-D2D6-492E-8AAA-96633906B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7562F-884C-4917-A15D-0A27C0E21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4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4086" y="3489914"/>
            <a:ext cx="3129914" cy="28219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758" y="4097937"/>
            <a:ext cx="2783633" cy="207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54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Drawbar Leverage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5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5698" y="1690689"/>
            <a:ext cx="2609850" cy="1752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652" y="1837114"/>
            <a:ext cx="3048000" cy="1495425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424614"/>
              </p:ext>
            </p:extLst>
          </p:nvPr>
        </p:nvGraphicFramePr>
        <p:xfrm>
          <a:off x="808652" y="3567752"/>
          <a:ext cx="714725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3625">
                  <a:extLst>
                    <a:ext uri="{9D8B030D-6E8A-4147-A177-3AD203B41FA5}">
                      <a16:colId xmlns:a16="http://schemas.microsoft.com/office/drawing/2014/main" val="2742511737"/>
                    </a:ext>
                  </a:extLst>
                </a:gridCol>
                <a:gridCol w="3573625">
                  <a:extLst>
                    <a:ext uri="{9D8B030D-6E8A-4147-A177-3AD203B41FA5}">
                      <a16:colId xmlns:a16="http://schemas.microsoft.com/office/drawing/2014/main" val="26015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Proper Attachment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Improper Attachment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535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Proper pull angle reduces flips. Use designated draw bar.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Connecting too high on tractor creates a dangerous pivot point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128586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9677" y="4813885"/>
            <a:ext cx="350520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483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13FEC-DD3A-4C88-B7DC-AB2774A2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Point Hitches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24D16-B49F-4E6B-BB51-550809DB2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lphaUcPeriod" startAt="10"/>
            </a:pPr>
            <a:r>
              <a:rPr lang="en-US" altLang="en-US" sz="2400" dirty="0"/>
              <a:t>Sized by Category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000" dirty="0"/>
              <a:t>Cat. I. – small tractors  15-35 HP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000" dirty="0"/>
              <a:t>Cat  II.  30-75 HP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000" dirty="0"/>
              <a:t>Cat III.  60-168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000" dirty="0"/>
              <a:t>Cat. IV. 135-300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sz="2000" dirty="0"/>
              <a:t>Category specifies the dimensions of the “A” frame and pin size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90FFD-E1B0-4FCD-920B-6CA28CA92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8C534-B62E-45F7-A756-E11B5AF56F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600" y="4012163"/>
            <a:ext cx="5828003" cy="21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8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Point Hitches </a:t>
            </a:r>
            <a:r>
              <a:rPr lang="en-US" dirty="0" err="1"/>
              <a:t>cont</a:t>
            </a:r>
            <a:r>
              <a:rPr lang="en-US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 fontAlgn="base">
              <a:spcBef>
                <a:spcPts val="1200"/>
              </a:spcBef>
              <a:spcAft>
                <a:spcPct val="0"/>
              </a:spcAft>
              <a:buSzPct val="85000"/>
              <a:buFont typeface="+mj-lt"/>
              <a:buAutoNum type="alphaUcPeriod" startAt="11"/>
            </a:pPr>
            <a:r>
              <a:rPr lang="en-US" altLang="en-US" dirty="0"/>
              <a:t>Hitch Components</a:t>
            </a:r>
          </a:p>
          <a:p>
            <a:pPr marL="731837" lvl="1" indent="-457200" fontAlgn="base">
              <a:spcBef>
                <a:spcPts val="400"/>
              </a:spcBef>
              <a:spcAft>
                <a:spcPts val="200"/>
              </a:spcAft>
              <a:buSzPct val="85000"/>
              <a:buFont typeface="+mj-lt"/>
              <a:buAutoNum type="arabicPeriod"/>
            </a:pPr>
            <a:r>
              <a:rPr lang="en-US" altLang="en-US" dirty="0"/>
              <a:t>Draft Links</a:t>
            </a:r>
          </a:p>
          <a:p>
            <a:pPr marL="731837" lvl="1" indent="-457200" fontAlgn="base">
              <a:spcBef>
                <a:spcPts val="400"/>
              </a:spcBef>
              <a:spcAft>
                <a:spcPts val="200"/>
              </a:spcAft>
              <a:buSzPct val="85000"/>
              <a:buFont typeface="+mj-lt"/>
              <a:buAutoNum type="arabicPeriod"/>
            </a:pPr>
            <a:r>
              <a:rPr lang="en-US" altLang="en-US" dirty="0"/>
              <a:t>Top or Center Link</a:t>
            </a:r>
          </a:p>
          <a:p>
            <a:pPr marL="731837" lvl="1" indent="-457200" fontAlgn="base">
              <a:spcBef>
                <a:spcPts val="400"/>
              </a:spcBef>
              <a:spcAft>
                <a:spcPts val="200"/>
              </a:spcAft>
              <a:buSzPct val="85000"/>
              <a:buFont typeface="+mj-lt"/>
              <a:buAutoNum type="arabicPeriod"/>
            </a:pPr>
            <a:r>
              <a:rPr lang="en-US" altLang="en-US" dirty="0"/>
              <a:t>Lift links, one is adjustable</a:t>
            </a:r>
          </a:p>
          <a:p>
            <a:pPr marL="731837" lvl="1" indent="-457200" fontAlgn="base">
              <a:spcBef>
                <a:spcPts val="400"/>
              </a:spcBef>
              <a:spcAft>
                <a:spcPts val="200"/>
              </a:spcAft>
              <a:buSzPct val="85000"/>
              <a:buFont typeface="+mj-lt"/>
              <a:buAutoNum type="arabicPeriod"/>
            </a:pPr>
            <a:r>
              <a:rPr lang="en-US" altLang="en-US" dirty="0"/>
              <a:t>Rocker shaft arms</a:t>
            </a:r>
          </a:p>
          <a:p>
            <a:pPr marL="731837" lvl="1" indent="-457200" fontAlgn="base">
              <a:spcBef>
                <a:spcPts val="400"/>
              </a:spcBef>
              <a:spcAft>
                <a:spcPts val="200"/>
              </a:spcAft>
              <a:buSzPct val="85000"/>
              <a:buFont typeface="+mj-lt"/>
              <a:buAutoNum type="arabicPeriod"/>
            </a:pPr>
            <a:r>
              <a:rPr lang="en-US" altLang="en-US" dirty="0"/>
              <a:t>Sway Chains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88" y="1988031"/>
            <a:ext cx="4169799" cy="311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52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A57E-1098-4F16-913D-E2371A48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Point Hitches </a:t>
            </a:r>
            <a:r>
              <a:rPr lang="en-US" dirty="0" err="1"/>
              <a:t>cont</a:t>
            </a:r>
            <a:r>
              <a:rPr lang="en-US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CBD9-7A1B-403F-AD75-CA2DCFAD9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 startAt="12"/>
            </a:pPr>
            <a:r>
              <a:rPr lang="en-US" dirty="0"/>
              <a:t>3 points are identified by red arrows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Top arrow – 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Top Link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Lower left arrow – 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left draft link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Lower right arrow – 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dirty="0"/>
              <a:t>right draft link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>
                <a:hlinkClick r:id="rId2"/>
              </a:rPr>
              <a:t>Hooking up implement to Three point hitch - video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A0CB8-2DFA-4163-BBDE-DA19291E6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D0C421-C82B-4FFA-8EB0-CDDD7B7E6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4" y="2195529"/>
            <a:ext cx="3203767" cy="3203767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19004143">
            <a:off x="6547313" y="3813558"/>
            <a:ext cx="1184987" cy="31069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19023936">
            <a:off x="6971748" y="4501432"/>
            <a:ext cx="1184987" cy="2892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7443647">
            <a:off x="7471203" y="2083943"/>
            <a:ext cx="1184987" cy="2892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02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Point Hitch </a:t>
            </a:r>
            <a:br>
              <a:rPr lang="en-US" dirty="0"/>
            </a:br>
            <a:r>
              <a:rPr lang="en-US" dirty="0"/>
              <a:t>Converted to Quick Hitch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lphaUcPeriod" startAt="13"/>
            </a:pPr>
            <a:r>
              <a:rPr lang="en-US" sz="2400" dirty="0"/>
              <a:t>Allows for a quick and easily attach and release of three-point implements without leaving your tractor seat</a:t>
            </a:r>
          </a:p>
          <a:p>
            <a:pPr marL="457200" indent="-457200">
              <a:buFont typeface="+mj-lt"/>
              <a:buAutoNum type="alphaUcPeriod" startAt="13"/>
            </a:pPr>
            <a:r>
              <a:rPr lang="en-US" sz="2400" dirty="0"/>
              <a:t>Three-point quick hitches are made of heavy duty steel construction </a:t>
            </a:r>
          </a:p>
          <a:p>
            <a:pPr marL="457200" indent="-457200">
              <a:buFont typeface="+mj-lt"/>
              <a:buAutoNum type="alphaUcPeriod" startAt="13"/>
            </a:pPr>
            <a:r>
              <a:rPr lang="en-US" sz="2400" dirty="0"/>
              <a:t>Locks in implement using spring loaded levers uses letting you attach drag harrows, lawnmower rakes, box blades, augers and other implements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66" b="7542"/>
          <a:stretch/>
        </p:blipFill>
        <p:spPr>
          <a:xfrm>
            <a:off x="1116952" y="4520421"/>
            <a:ext cx="2095500" cy="17914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388" y="4406899"/>
            <a:ext cx="3809999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01472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357</TotalTime>
  <Words>381</Words>
  <Application>Microsoft Office PowerPoint</Application>
  <PresentationFormat>On-screen Show (4:3)</PresentationFormat>
  <Paragraphs>88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Template 2</vt:lpstr>
      <vt:lpstr>Machinery Skills</vt:lpstr>
      <vt:lpstr>Question</vt:lpstr>
      <vt:lpstr>Drawbars</vt:lpstr>
      <vt:lpstr>Drawbars</vt:lpstr>
      <vt:lpstr>Drawbar Leverage</vt:lpstr>
      <vt:lpstr>Three Point Hitches</vt:lpstr>
      <vt:lpstr>Three Point Hitches cont…</vt:lpstr>
      <vt:lpstr>Three Point Hitches cont…</vt:lpstr>
      <vt:lpstr>Three Point Hitch  Converted to Quick Hitch</vt:lpstr>
      <vt:lpstr>Power Take Off (PTO)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Michael Spiess</cp:lastModifiedBy>
  <cp:revision>26</cp:revision>
  <dcterms:created xsi:type="dcterms:W3CDTF">2022-03-25T18:02:55Z</dcterms:created>
  <dcterms:modified xsi:type="dcterms:W3CDTF">2022-10-12T13:04:51Z</dcterms:modified>
</cp:coreProperties>
</file>