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006" autoAdjust="0"/>
    <p:restoredTop sz="94660"/>
  </p:normalViewPr>
  <p:slideViewPr>
    <p:cSldViewPr snapToGrid="0">
      <p:cViewPr varScale="1">
        <p:scale>
          <a:sx n="111" d="100"/>
          <a:sy n="111" d="100"/>
        </p:scale>
        <p:origin x="456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C54068-C405-474F-8A7E-3894E4010827}" type="datetimeFigureOut">
              <a:rPr lang="en-US" smtClean="0"/>
              <a:t>8/26/2021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1D19CE-7A38-4137-940C-27C1436C59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0303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800587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6" y="536732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C54068-C405-474F-8A7E-3894E4010827}" type="datetimeFigureOut">
              <a:rPr lang="en-US" smtClean="0"/>
              <a:t>8/26/2021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1D19CE-7A38-4137-940C-27C1436C59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13195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8825659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8825659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C54068-C405-474F-8A7E-3894E4010827}" type="datetimeFigureOut">
              <a:rPr lang="en-US" smtClean="0"/>
              <a:t>8/26/2021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1D19CE-7A38-4137-940C-27C1436C59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66815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1" y="1447800"/>
            <a:ext cx="7999315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14"/>
          </p:nvPr>
        </p:nvSpPr>
        <p:spPr>
          <a:xfrm>
            <a:off x="1930400" y="3771174"/>
            <a:ext cx="7279649" cy="342174"/>
          </a:xfrm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bg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C54068-C405-474F-8A7E-3894E4010827}" type="datetimeFigureOut">
              <a:rPr lang="en-US" smtClean="0"/>
              <a:t>8/26/2021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1D19CE-7A38-4137-940C-27C1436C59F3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98295" y="971253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330490" y="2613787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42779074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3124201"/>
            <a:ext cx="8825660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777381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C54068-C405-474F-8A7E-3894E4010827}" type="datetimeFigureOut">
              <a:rPr lang="en-US" smtClean="0"/>
              <a:t>8/26/2021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1D19CE-7A38-4137-940C-27C1436C59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795376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2947" y="198120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652463" y="266700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3659" y="1981200"/>
            <a:ext cx="293624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3873106" y="266700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1981200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124700" y="266700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C54068-C405-474F-8A7E-3894E4010827}" type="datetimeFigureOut">
              <a:rPr lang="en-US" smtClean="0"/>
              <a:t>8/26/2021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1D19CE-7A38-4137-940C-27C1436C59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123322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2463" y="4250949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52463" y="2209800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652463" y="4827211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9375" y="4250949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889374" y="2209800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3888022" y="4827210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4250949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124699" y="2209800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124575" y="4827208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C54068-C405-474F-8A7E-3894E4010827}" type="datetimeFigureOut">
              <a:rPr lang="en-US" smtClean="0"/>
              <a:t>8/26/2021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1D19CE-7A38-4137-940C-27C1436C59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816061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C54068-C405-474F-8A7E-3894E4010827}" type="datetimeFigureOut">
              <a:rPr lang="en-US" smtClean="0"/>
              <a:t>8/26/2021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1D19CE-7A38-4137-940C-27C1436C59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517976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304212" y="430213"/>
            <a:ext cx="1752601" cy="5826125"/>
          </a:xfrm>
        </p:spPr>
        <p:txBody>
          <a:bodyPr vert="eaVert" anchor="b" anchorCtr="0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3" y="887414"/>
            <a:ext cx="7423149" cy="5368924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C54068-C405-474F-8A7E-3894E4010827}" type="datetimeFigureOut">
              <a:rPr lang="en-US" smtClean="0"/>
              <a:t>8/26/2021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1D19CE-7A38-4137-940C-27C1436C59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90628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C54068-C405-474F-8A7E-3894E4010827}" type="datetimeFigureOut">
              <a:rPr lang="en-US" smtClean="0"/>
              <a:t>8/26/2021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1D19CE-7A38-4137-940C-27C1436C59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98296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861733"/>
            <a:ext cx="882565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C54068-C405-474F-8A7E-3894E4010827}" type="datetimeFigureOut">
              <a:rPr lang="en-US" smtClean="0"/>
              <a:t>8/26/2021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1D19CE-7A38-4137-940C-27C1436C59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48492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3312" y="2060575"/>
            <a:ext cx="4396339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54493" y="2056092"/>
            <a:ext cx="4396341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C54068-C405-474F-8A7E-3894E4010827}" type="datetimeFigureOut">
              <a:rPr lang="en-US" smtClean="0"/>
              <a:t>8/26/2021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1D19CE-7A38-4137-940C-27C1436C59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84440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3" y="1905000"/>
            <a:ext cx="43963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3312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4495" y="1905000"/>
            <a:ext cx="43963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54495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C54068-C405-474F-8A7E-3894E4010827}" type="datetimeFigureOut">
              <a:rPr lang="en-US" smtClean="0"/>
              <a:t>8/26/2021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1D19CE-7A38-4137-940C-27C1436C59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74676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C54068-C405-474F-8A7E-3894E4010827}" type="datetimeFigureOut">
              <a:rPr lang="en-US" smtClean="0"/>
              <a:t>8/26/2021</a:t>
            </a:fld>
            <a:endParaRPr lang="en-US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1D19CE-7A38-4137-940C-27C1436C59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73887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C54068-C405-474F-8A7E-3894E4010827}" type="datetimeFigureOut">
              <a:rPr lang="en-US" smtClean="0"/>
              <a:t>8/26/2021</a:t>
            </a:fld>
            <a:endParaRPr lang="en-US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1D19CE-7A38-4137-940C-27C1436C59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5429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3" y="1447800"/>
            <a:ext cx="3401064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616" y="1447800"/>
            <a:ext cx="5195997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3" y="3129280"/>
            <a:ext cx="3401063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C54068-C405-474F-8A7E-3894E4010827}" type="datetimeFigureOut">
              <a:rPr lang="en-US" smtClean="0"/>
              <a:t>8/26/2021</a:t>
            </a:fld>
            <a:endParaRPr lang="en-US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1D19CE-7A38-4137-940C-27C1436C59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06050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854192"/>
            <a:ext cx="5092906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49546" y="1143000"/>
            <a:ext cx="3200400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5084979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C54068-C405-474F-8A7E-3894E4010827}" type="datetimeFigureOut">
              <a:rPr lang="en-US" smtClean="0"/>
              <a:t>8/26/2021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1D19CE-7A38-4137-940C-27C1436C59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08492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4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5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2" y="2052918"/>
            <a:ext cx="8946541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CDC54068-C405-474F-8A7E-3894E4010827}" type="datetimeFigureOut">
              <a:rPr lang="en-US" smtClean="0"/>
              <a:t>8/26/2021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1D19CE-7A38-4137-940C-27C1436C59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6696574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06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MEAG 120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Cultural Practice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978070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History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Since the 16</a:t>
            </a:r>
            <a:r>
              <a:rPr lang="en-US" baseline="30000" dirty="0" smtClean="0"/>
              <a:t>th</a:t>
            </a:r>
            <a:r>
              <a:rPr lang="en-US" dirty="0" smtClean="0"/>
              <a:t> century cultural practices with the use of machines have been integral in agriculture</a:t>
            </a:r>
          </a:p>
          <a:p>
            <a:r>
              <a:rPr lang="en-US" dirty="0" smtClean="0"/>
              <a:t>Oxen and Horses were used to pull plows and other types of equipment</a:t>
            </a:r>
          </a:p>
          <a:p>
            <a:r>
              <a:rPr lang="en-US" dirty="0" smtClean="0"/>
              <a:t>Cultivating was achieved by hoe and man power</a:t>
            </a:r>
          </a:p>
          <a:p>
            <a:r>
              <a:rPr lang="en-US" dirty="0" smtClean="0"/>
              <a:t>Sickle were used to cut hay and forages</a:t>
            </a:r>
          </a:p>
          <a:p>
            <a:r>
              <a:rPr lang="en-US" dirty="0" smtClean="0"/>
              <a:t>Many of these applications are still used today with the use of modern technology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5662271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History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By the 1840’s, machinery had made commercial farming convenient </a:t>
            </a:r>
          </a:p>
          <a:p>
            <a:r>
              <a:rPr lang="en-US" dirty="0" smtClean="0"/>
              <a:t>By the 1860’s, hand power (man) had changed dramatically to horse power</a:t>
            </a:r>
          </a:p>
          <a:p>
            <a:r>
              <a:rPr lang="en-US" dirty="0" smtClean="0"/>
              <a:t>1868- Introduction to steam tractors</a:t>
            </a:r>
          </a:p>
          <a:p>
            <a:r>
              <a:rPr lang="en-US" dirty="0" smtClean="0"/>
              <a:t>Over time, technology has changed how we work in agriculture</a:t>
            </a:r>
          </a:p>
          <a:p>
            <a:r>
              <a:rPr lang="en-US" dirty="0" smtClean="0"/>
              <a:t>Improvements have been made to become more efficient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8970514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Cultural Practice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Activities carried out on the farm before, during and after planting of crop seeds or seedlings.</a:t>
            </a:r>
          </a:p>
          <a:p>
            <a:pPr lvl="1"/>
            <a:r>
              <a:rPr lang="en-US" dirty="0" smtClean="0"/>
              <a:t>Management of land, equipment and natural resources</a:t>
            </a:r>
          </a:p>
          <a:p>
            <a:pPr lvl="1"/>
            <a:r>
              <a:rPr lang="en-US" dirty="0" smtClean="0"/>
              <a:t>Many aspects and “divisions” of agriculture</a:t>
            </a:r>
          </a:p>
          <a:p>
            <a:pPr lvl="1"/>
            <a:r>
              <a:rPr lang="en-US" dirty="0" smtClean="0"/>
              <a:t>Practices may be used in different areas or may be crop specific</a:t>
            </a:r>
          </a:p>
          <a:p>
            <a:pPr lvl="1"/>
            <a:r>
              <a:rPr lang="en-US" dirty="0" smtClean="0"/>
              <a:t>Encompasses all of the “what” and “why” of how we accomplish things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6907045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Equipment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Ability to manage machinery and equipment is a skill that must be mastered by farmers and ranchers</a:t>
            </a:r>
          </a:p>
          <a:p>
            <a:pPr lvl="1"/>
            <a:r>
              <a:rPr lang="en-US" dirty="0" smtClean="0"/>
              <a:t>3 areas of management</a:t>
            </a:r>
          </a:p>
          <a:p>
            <a:pPr lvl="2"/>
            <a:r>
              <a:rPr lang="en-US" dirty="0" smtClean="0"/>
              <a:t>Select and match </a:t>
            </a:r>
            <a:r>
              <a:rPr lang="en-US" dirty="0"/>
              <a:t>e</a:t>
            </a:r>
            <a:r>
              <a:rPr lang="en-US" dirty="0" smtClean="0"/>
              <a:t>quipment and power </a:t>
            </a:r>
            <a:r>
              <a:rPr lang="en-US" dirty="0"/>
              <a:t>u</a:t>
            </a:r>
            <a:r>
              <a:rPr lang="en-US" dirty="0" smtClean="0"/>
              <a:t>nits</a:t>
            </a:r>
          </a:p>
          <a:p>
            <a:pPr lvl="2"/>
            <a:r>
              <a:rPr lang="en-US" dirty="0" smtClean="0"/>
              <a:t>Ability to estimate costs</a:t>
            </a:r>
          </a:p>
          <a:p>
            <a:pPr lvl="2"/>
            <a:r>
              <a:rPr lang="en-US" dirty="0" smtClean="0"/>
              <a:t>Ability to make machinery management decisions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33640435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on">
  <a:themeElements>
    <a:clrScheme name="Ion">
      <a:dk1>
        <a:sysClr val="windowText" lastClr="000000"/>
      </a:dk1>
      <a:lt1>
        <a:sysClr val="window" lastClr="FFFFFF"/>
      </a:lt1>
      <a:dk2>
        <a:srgbClr val="1E5155"/>
      </a:dk2>
      <a:lt2>
        <a:srgbClr val="EBEBEB"/>
      </a:lt2>
      <a:accent1>
        <a:srgbClr val="B01513"/>
      </a:accent1>
      <a:accent2>
        <a:srgbClr val="EA6312"/>
      </a:accent2>
      <a:accent3>
        <a:srgbClr val="E6B729"/>
      </a:accent3>
      <a:accent4>
        <a:srgbClr val="6AAC90"/>
      </a:accent4>
      <a:accent5>
        <a:srgbClr val="54849A"/>
      </a:accent5>
      <a:accent6>
        <a:srgbClr val="9E5E9B"/>
      </a:accent6>
      <a:hlink>
        <a:srgbClr val="58C1BA"/>
      </a:hlink>
      <a:folHlink>
        <a:srgbClr val="9DFFCB"/>
      </a:folHlink>
    </a:clrScheme>
    <a:fontScheme name="Ion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on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hueMod val="88000"/>
                <a:satMod val="130000"/>
                <a:lumMod val="124000"/>
              </a:schemeClr>
            </a:gs>
            <a:gs pos="100000">
              <a:schemeClr val="phClr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108000"/>
                <a:satMod val="164000"/>
                <a:lumMod val="74000"/>
              </a:schemeClr>
              <a:schemeClr val="phClr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" id="{B8441ADB-2E43-4AF7-B97A-BD870242C6A8}" vid="{292E63A9-BB86-4E3D-B92A-7223C6510D2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27</TotalTime>
  <Words>217</Words>
  <Application>Microsoft Office PowerPoint</Application>
  <PresentationFormat>Widescreen</PresentationFormat>
  <Paragraphs>26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Arial</vt:lpstr>
      <vt:lpstr>Century Gothic</vt:lpstr>
      <vt:lpstr>Wingdings 3</vt:lpstr>
      <vt:lpstr>Ion</vt:lpstr>
      <vt:lpstr>MEAG 120</vt:lpstr>
      <vt:lpstr>History</vt:lpstr>
      <vt:lpstr>History</vt:lpstr>
      <vt:lpstr>Cultural Practice</vt:lpstr>
      <vt:lpstr>Equipment</vt:lpstr>
    </vt:vector>
  </TitlesOfParts>
  <Company>CSU, Fresno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MEAG 120</dc:title>
  <dc:creator>John Williams</dc:creator>
  <cp:lastModifiedBy>John Williams</cp:lastModifiedBy>
  <cp:revision>4</cp:revision>
  <dcterms:created xsi:type="dcterms:W3CDTF">2019-08-27T18:46:28Z</dcterms:created>
  <dcterms:modified xsi:type="dcterms:W3CDTF">2021-08-26T17:36:53Z</dcterms:modified>
</cp:coreProperties>
</file>