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3" r:id="rId5"/>
    <p:sldId id="259" r:id="rId6"/>
    <p:sldId id="262" r:id="rId7"/>
    <p:sldId id="261"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AE325B7-2F84-4054-AC87-576AF8CA2A41}">
          <p14:sldIdLst>
            <p14:sldId id="256"/>
            <p14:sldId id="257"/>
            <p14:sldId id="258"/>
            <p14:sldId id="263"/>
            <p14:sldId id="259"/>
            <p14:sldId id="262"/>
            <p14:sldId id="261"/>
            <p14:sldId id="260"/>
            <p14:sldId id="264"/>
            <p14:sldId id="265"/>
            <p14:sldId id="266"/>
            <p14:sldId id="267"/>
            <p14:sldId id="268"/>
            <p14:sldId id="269"/>
            <p14:sldId id="270"/>
            <p14:sldId id="271"/>
            <p14:sldId id="272"/>
            <p14:sldId id="273"/>
            <p14:sldId id="274"/>
            <p14:sldId id="275"/>
            <p14:sldId id="276"/>
            <p14:sldId id="277"/>
            <p14:sldId id="278"/>
            <p14:sldId id="279"/>
            <p14:sldId id="280"/>
            <p14:sldId id="28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2779" autoAdjust="0"/>
    <p:restoredTop sz="94660"/>
  </p:normalViewPr>
  <p:slideViewPr>
    <p:cSldViewPr snapToGrid="0">
      <p:cViewPr varScale="1">
        <p:scale>
          <a:sx n="53" d="100"/>
          <a:sy n="53" d="100"/>
        </p:scale>
        <p:origin x="44"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2140251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3927695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711291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1291335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53092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16371201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1304181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3107919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1398873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A6E165-3478-423C-AFEE-CE1A3EE7E000}" type="datetimeFigureOut">
              <a:rPr lang="en-US" smtClean="0"/>
              <a:t>11/19/2019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2873352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A6E165-3478-423C-AFEE-CE1A3EE7E000}" type="datetimeFigureOut">
              <a:rPr lang="en-US" smtClean="0"/>
              <a:t>11/19/2019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222669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1A6E165-3478-423C-AFEE-CE1A3EE7E000}" type="datetimeFigureOut">
              <a:rPr lang="en-US" smtClean="0"/>
              <a:t>11/19/2019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2705991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1A6E165-3478-423C-AFEE-CE1A3EE7E000}" type="datetimeFigureOut">
              <a:rPr lang="en-US" smtClean="0"/>
              <a:t>11/19/2019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2597504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A6E165-3478-423C-AFEE-CE1A3EE7E000}" type="datetimeFigureOut">
              <a:rPr lang="en-US" smtClean="0"/>
              <a:t>11/19/2019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836383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1A6E165-3478-423C-AFEE-CE1A3EE7E000}" type="datetimeFigureOut">
              <a:rPr lang="en-US" smtClean="0"/>
              <a:t>11/19/2019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1390312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1A6E165-3478-423C-AFEE-CE1A3EE7E000}" type="datetimeFigureOut">
              <a:rPr lang="en-US" smtClean="0"/>
              <a:t>11/19/2019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717CD6-7266-4D6E-85D5-9C447EAF02DA}" type="slidenum">
              <a:rPr lang="en-US" smtClean="0"/>
              <a:t>‹#›</a:t>
            </a:fld>
            <a:endParaRPr lang="en-US"/>
          </a:p>
        </p:txBody>
      </p:sp>
    </p:spTree>
    <p:extLst>
      <p:ext uri="{BB962C8B-B14F-4D97-AF65-F5344CB8AC3E}">
        <p14:creationId xmlns:p14="http://schemas.microsoft.com/office/powerpoint/2010/main" val="1090709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1A6E165-3478-423C-AFEE-CE1A3EE7E000}" type="datetimeFigureOut">
              <a:rPr lang="en-US" smtClean="0"/>
              <a:t>11/19/2019</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B717CD6-7266-4D6E-85D5-9C447EAF02DA}" type="slidenum">
              <a:rPr lang="en-US" smtClean="0"/>
              <a:t>‹#›</a:t>
            </a:fld>
            <a:endParaRPr lang="en-US"/>
          </a:p>
        </p:txBody>
      </p:sp>
    </p:spTree>
    <p:extLst>
      <p:ext uri="{BB962C8B-B14F-4D97-AF65-F5344CB8AC3E}">
        <p14:creationId xmlns:p14="http://schemas.microsoft.com/office/powerpoint/2010/main" val="1942830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Estimating Fixed Costs</a:t>
            </a:r>
            <a:endParaRPr lang="en-US" dirty="0"/>
          </a:p>
        </p:txBody>
      </p:sp>
      <p:sp>
        <p:nvSpPr>
          <p:cNvPr id="3" name="Subtitle 2"/>
          <p:cNvSpPr>
            <a:spLocks noGrp="1"/>
          </p:cNvSpPr>
          <p:nvPr>
            <p:ph type="subTitle" idx="1"/>
          </p:nvPr>
        </p:nvSpPr>
        <p:spPr/>
        <p:txBody>
          <a:bodyPr/>
          <a:lstStyle/>
          <a:p>
            <a:r>
              <a:rPr lang="en-US" dirty="0" smtClean="0"/>
              <a:t>MEAG 120</a:t>
            </a:r>
            <a:endParaRPr lang="en-US" dirty="0"/>
          </a:p>
        </p:txBody>
      </p:sp>
    </p:spTree>
    <p:extLst>
      <p:ext uri="{BB962C8B-B14F-4D97-AF65-F5344CB8AC3E}">
        <p14:creationId xmlns:p14="http://schemas.microsoft.com/office/powerpoint/2010/main" val="11804350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Declining Balance</a:t>
            </a:r>
            <a:endParaRPr lang="en-US" dirty="0"/>
          </a:p>
        </p:txBody>
      </p:sp>
      <p:sp>
        <p:nvSpPr>
          <p:cNvPr id="3" name="Content Placeholder 2"/>
          <p:cNvSpPr>
            <a:spLocks noGrp="1"/>
          </p:cNvSpPr>
          <p:nvPr>
            <p:ph idx="1"/>
          </p:nvPr>
        </p:nvSpPr>
        <p:spPr/>
        <p:txBody>
          <a:bodyPr>
            <a:normAutofit lnSpcReduction="10000"/>
          </a:bodyPr>
          <a:lstStyle/>
          <a:p>
            <a:r>
              <a:rPr lang="en-US" dirty="0" smtClean="0"/>
              <a:t>Reflects actual value of machine</a:t>
            </a:r>
          </a:p>
          <a:p>
            <a:r>
              <a:rPr lang="en-US" dirty="0" smtClean="0"/>
              <a:t>Machine depreciates a different amount each year, but the same percentage of the remaining value is depreciated</a:t>
            </a:r>
          </a:p>
          <a:p>
            <a:r>
              <a:rPr lang="en-US" dirty="0" smtClean="0"/>
              <a:t>“As Is” value assumes the machine must be sold on the open market without trade in or at an auction</a:t>
            </a:r>
          </a:p>
          <a:p>
            <a:r>
              <a:rPr lang="en-US" dirty="0" smtClean="0"/>
              <a:t>R.V.=P x (1-r/L)</a:t>
            </a:r>
            <a:r>
              <a:rPr lang="en-US" baseline="30000" dirty="0" smtClean="0"/>
              <a:t>y </a:t>
            </a:r>
            <a:r>
              <a:rPr lang="en-US" dirty="0" smtClean="0"/>
              <a:t> </a:t>
            </a:r>
          </a:p>
          <a:p>
            <a:r>
              <a:rPr lang="en-US" dirty="0" smtClean="0"/>
              <a:t>R.V.= Remaining Value</a:t>
            </a:r>
          </a:p>
          <a:p>
            <a:r>
              <a:rPr lang="en-US" dirty="0" smtClean="0"/>
              <a:t>P= Initial Price</a:t>
            </a:r>
          </a:p>
          <a:p>
            <a:r>
              <a:rPr lang="en-US" dirty="0" smtClean="0"/>
              <a:t>r= Rate of depreciation</a:t>
            </a:r>
          </a:p>
          <a:p>
            <a:r>
              <a:rPr lang="en-US" dirty="0" smtClean="0"/>
              <a:t>L= Life, years</a:t>
            </a:r>
          </a:p>
          <a:p>
            <a:r>
              <a:rPr lang="en-US" dirty="0" smtClean="0"/>
              <a:t>y= Age at which remaining value is determined</a:t>
            </a:r>
          </a:p>
        </p:txBody>
      </p:sp>
    </p:spTree>
    <p:extLst>
      <p:ext uri="{BB962C8B-B14F-4D97-AF65-F5344CB8AC3E}">
        <p14:creationId xmlns:p14="http://schemas.microsoft.com/office/powerpoint/2010/main" val="89432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Declining Balance</a:t>
            </a:r>
          </a:p>
        </p:txBody>
      </p:sp>
      <p:sp>
        <p:nvSpPr>
          <p:cNvPr id="3" name="Content Placeholder 2"/>
          <p:cNvSpPr>
            <a:spLocks noGrp="1"/>
          </p:cNvSpPr>
          <p:nvPr>
            <p:ph idx="1"/>
          </p:nvPr>
        </p:nvSpPr>
        <p:spPr/>
        <p:txBody>
          <a:bodyPr/>
          <a:lstStyle/>
          <a:p>
            <a:r>
              <a:rPr lang="en-US" dirty="0" smtClean="0"/>
              <a:t>Whatever beginning value each year will be worth a fixed percentage of the value one year later</a:t>
            </a:r>
          </a:p>
          <a:p>
            <a:r>
              <a:rPr lang="en-US" dirty="0" err="1" smtClean="0"/>
              <a:t>Swather</a:t>
            </a:r>
            <a:r>
              <a:rPr lang="en-US" dirty="0" smtClean="0"/>
              <a:t> example:</a:t>
            </a:r>
          </a:p>
          <a:p>
            <a:r>
              <a:rPr lang="en-US" dirty="0" smtClean="0"/>
              <a:t>Price:40,000 X 20%= 8,000</a:t>
            </a:r>
          </a:p>
          <a:p>
            <a:r>
              <a:rPr lang="en-US" dirty="0" smtClean="0"/>
              <a:t>32,000 X 20%= 6,400</a:t>
            </a:r>
          </a:p>
          <a:p>
            <a:r>
              <a:rPr lang="en-US" dirty="0" smtClean="0"/>
              <a:t>25,600 X 20%= 5,120</a:t>
            </a:r>
          </a:p>
          <a:p>
            <a:endParaRPr lang="en-US" dirty="0" smtClean="0"/>
          </a:p>
        </p:txBody>
      </p:sp>
    </p:spTree>
    <p:extLst>
      <p:ext uri="{BB962C8B-B14F-4D97-AF65-F5344CB8AC3E}">
        <p14:creationId xmlns:p14="http://schemas.microsoft.com/office/powerpoint/2010/main" val="7207563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Declining Balance</a:t>
            </a:r>
          </a:p>
        </p:txBody>
      </p:sp>
      <p:sp>
        <p:nvSpPr>
          <p:cNvPr id="3" name="Content Placeholder 2"/>
          <p:cNvSpPr>
            <a:spLocks noGrp="1"/>
          </p:cNvSpPr>
          <p:nvPr>
            <p:ph idx="1"/>
          </p:nvPr>
        </p:nvSpPr>
        <p:spPr/>
        <p:txBody>
          <a:bodyPr>
            <a:normAutofit lnSpcReduction="10000"/>
          </a:bodyPr>
          <a:lstStyle/>
          <a:p>
            <a:r>
              <a:rPr lang="en-US" dirty="0" smtClean="0"/>
              <a:t>First year correction factor</a:t>
            </a:r>
          </a:p>
          <a:p>
            <a:pPr lvl="1"/>
            <a:r>
              <a:rPr lang="en-US" dirty="0" smtClean="0"/>
              <a:t>Added in declining balance depreciation</a:t>
            </a:r>
            <a:endParaRPr lang="en-US" dirty="0"/>
          </a:p>
          <a:p>
            <a:r>
              <a:rPr lang="en-US" dirty="0" smtClean="0"/>
              <a:t>Formula’s</a:t>
            </a:r>
          </a:p>
          <a:p>
            <a:pPr lvl="1"/>
            <a:r>
              <a:rPr lang="en-US" dirty="0" smtClean="0"/>
              <a:t>All combines, tractors and crawlers:</a:t>
            </a:r>
          </a:p>
          <a:p>
            <a:pPr lvl="2"/>
            <a:r>
              <a:rPr lang="en-US" dirty="0" smtClean="0"/>
              <a:t>R.V.=list price x .67 x .94</a:t>
            </a:r>
            <a:r>
              <a:rPr lang="en-US" baseline="30000" dirty="0" smtClean="0"/>
              <a:t>y</a:t>
            </a:r>
            <a:r>
              <a:rPr lang="en-US" dirty="0" smtClean="0"/>
              <a:t> </a:t>
            </a:r>
          </a:p>
          <a:p>
            <a:pPr lvl="1"/>
            <a:r>
              <a:rPr lang="en-US" dirty="0" smtClean="0"/>
              <a:t>Forage Harvesters </a:t>
            </a:r>
          </a:p>
          <a:p>
            <a:pPr lvl="2"/>
            <a:r>
              <a:rPr lang="en-US" dirty="0" smtClean="0"/>
              <a:t>R.V.=list price x .67 x .90</a:t>
            </a:r>
            <a:r>
              <a:rPr lang="en-US" baseline="30000" dirty="0" smtClean="0"/>
              <a:t>y</a:t>
            </a:r>
          </a:p>
          <a:p>
            <a:pPr lvl="1"/>
            <a:r>
              <a:rPr lang="en-US" dirty="0" smtClean="0"/>
              <a:t>All others</a:t>
            </a:r>
          </a:p>
          <a:p>
            <a:pPr lvl="2"/>
            <a:r>
              <a:rPr lang="en-US" dirty="0" smtClean="0"/>
              <a:t>R.V.=list price x .67 x .92</a:t>
            </a:r>
            <a:r>
              <a:rPr lang="en-US" baseline="30000" dirty="0" smtClean="0"/>
              <a:t>y</a:t>
            </a:r>
            <a:r>
              <a:rPr lang="en-US" dirty="0" smtClean="0"/>
              <a:t> </a:t>
            </a:r>
          </a:p>
          <a:p>
            <a:pPr lvl="1"/>
            <a:r>
              <a:rPr lang="en-US" dirty="0" smtClean="0"/>
              <a:t>y- age of machine in years, indicates how many times the annual depreciation factor is multiplied by itself. </a:t>
            </a:r>
          </a:p>
        </p:txBody>
      </p:sp>
    </p:spTree>
    <p:extLst>
      <p:ext uri="{BB962C8B-B14F-4D97-AF65-F5344CB8AC3E}">
        <p14:creationId xmlns:p14="http://schemas.microsoft.com/office/powerpoint/2010/main" val="12277397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Declining Balance</a:t>
            </a:r>
          </a:p>
        </p:txBody>
      </p:sp>
      <p:sp>
        <p:nvSpPr>
          <p:cNvPr id="3" name="Content Placeholder 2"/>
          <p:cNvSpPr>
            <a:spLocks noGrp="1"/>
          </p:cNvSpPr>
          <p:nvPr>
            <p:ph idx="1"/>
          </p:nvPr>
        </p:nvSpPr>
        <p:spPr/>
        <p:txBody>
          <a:bodyPr/>
          <a:lstStyle/>
          <a:p>
            <a:r>
              <a:rPr lang="en-US" dirty="0" smtClean="0"/>
              <a:t>Example:</a:t>
            </a:r>
          </a:p>
          <a:p>
            <a:r>
              <a:rPr lang="en-US" dirty="0" smtClean="0"/>
              <a:t>$50,000.00 tractor that is valued at 27,825 after 3 years</a:t>
            </a:r>
          </a:p>
          <a:p>
            <a:r>
              <a:rPr lang="en-US" dirty="0" smtClean="0"/>
              <a:t>50,000 x .67 x .94</a:t>
            </a:r>
            <a:r>
              <a:rPr lang="en-US" baseline="30000" dirty="0" smtClean="0"/>
              <a:t>3</a:t>
            </a:r>
            <a:r>
              <a:rPr lang="en-US" dirty="0" smtClean="0"/>
              <a:t> </a:t>
            </a:r>
          </a:p>
          <a:p>
            <a:r>
              <a:rPr lang="en-US" dirty="0" smtClean="0"/>
              <a:t>$27,825.00</a:t>
            </a:r>
          </a:p>
          <a:p>
            <a:endParaRPr lang="en-US" dirty="0"/>
          </a:p>
        </p:txBody>
      </p:sp>
    </p:spTree>
    <p:extLst>
      <p:ext uri="{BB962C8B-B14F-4D97-AF65-F5344CB8AC3E}">
        <p14:creationId xmlns:p14="http://schemas.microsoft.com/office/powerpoint/2010/main" val="39346412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fixed costs </a:t>
            </a:r>
            <a:endParaRPr lang="en-US" dirty="0"/>
          </a:p>
        </p:txBody>
      </p:sp>
      <p:sp>
        <p:nvSpPr>
          <p:cNvPr id="3" name="Content Placeholder 2"/>
          <p:cNvSpPr>
            <a:spLocks noGrp="1"/>
          </p:cNvSpPr>
          <p:nvPr>
            <p:ph idx="1"/>
          </p:nvPr>
        </p:nvSpPr>
        <p:spPr/>
        <p:txBody>
          <a:bodyPr/>
          <a:lstStyle/>
          <a:p>
            <a:r>
              <a:rPr lang="en-US" dirty="0" smtClean="0"/>
              <a:t>Taxes</a:t>
            </a:r>
          </a:p>
          <a:p>
            <a:r>
              <a:rPr lang="en-US" dirty="0" smtClean="0"/>
              <a:t>Shelter</a:t>
            </a:r>
          </a:p>
          <a:p>
            <a:r>
              <a:rPr lang="en-US" dirty="0" smtClean="0"/>
              <a:t>Insurance</a:t>
            </a:r>
          </a:p>
          <a:p>
            <a:r>
              <a:rPr lang="en-US" dirty="0" smtClean="0"/>
              <a:t>Interest</a:t>
            </a:r>
            <a:endParaRPr lang="en-US" dirty="0"/>
          </a:p>
        </p:txBody>
      </p:sp>
    </p:spTree>
    <p:extLst>
      <p:ext uri="{BB962C8B-B14F-4D97-AF65-F5344CB8AC3E}">
        <p14:creationId xmlns:p14="http://schemas.microsoft.com/office/powerpoint/2010/main" val="9719065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Costs</a:t>
            </a:r>
            <a:endParaRPr lang="en-US" dirty="0"/>
          </a:p>
        </p:txBody>
      </p:sp>
      <p:sp>
        <p:nvSpPr>
          <p:cNvPr id="3" name="Content Placeholder 2"/>
          <p:cNvSpPr>
            <a:spLocks noGrp="1"/>
          </p:cNvSpPr>
          <p:nvPr>
            <p:ph idx="1"/>
          </p:nvPr>
        </p:nvSpPr>
        <p:spPr/>
        <p:txBody>
          <a:bodyPr>
            <a:normAutofit lnSpcReduction="10000"/>
          </a:bodyPr>
          <a:lstStyle/>
          <a:p>
            <a:r>
              <a:rPr lang="en-US" dirty="0" smtClean="0"/>
              <a:t>Taxes</a:t>
            </a:r>
          </a:p>
          <a:p>
            <a:pPr lvl="1"/>
            <a:r>
              <a:rPr lang="en-US" dirty="0" smtClean="0"/>
              <a:t>Depending on state</a:t>
            </a:r>
          </a:p>
          <a:p>
            <a:pPr lvl="1"/>
            <a:r>
              <a:rPr lang="en-US" dirty="0" smtClean="0"/>
              <a:t>Could be assessed in the same manner as property </a:t>
            </a:r>
          </a:p>
          <a:p>
            <a:pPr lvl="1"/>
            <a:r>
              <a:rPr lang="en-US" dirty="0" smtClean="0"/>
              <a:t>Some states have a sales tax</a:t>
            </a:r>
          </a:p>
          <a:p>
            <a:r>
              <a:rPr lang="en-US" dirty="0" smtClean="0"/>
              <a:t>Insurance</a:t>
            </a:r>
          </a:p>
          <a:p>
            <a:pPr lvl="1"/>
            <a:r>
              <a:rPr lang="en-US" dirty="0" smtClean="0"/>
              <a:t>Typically .25 to .50 of the R.V. of the machine</a:t>
            </a:r>
          </a:p>
          <a:p>
            <a:r>
              <a:rPr lang="en-US" dirty="0" smtClean="0"/>
              <a:t>Shelter</a:t>
            </a:r>
          </a:p>
          <a:p>
            <a:pPr lvl="1"/>
            <a:r>
              <a:rPr lang="en-US" dirty="0" smtClean="0"/>
              <a:t>Dependent on location</a:t>
            </a:r>
          </a:p>
          <a:p>
            <a:pPr lvl="1"/>
            <a:r>
              <a:rPr lang="en-US" dirty="0" smtClean="0"/>
              <a:t>Experts agree that equipment that is not stored under a shelter, more repairs will be needed. Machines deteriorate faster when exposed to the elements</a:t>
            </a:r>
          </a:p>
          <a:p>
            <a:pPr lvl="1"/>
            <a:r>
              <a:rPr lang="en-US" dirty="0" smtClean="0"/>
              <a:t>Typically 1-2 percent of R.V. or machine</a:t>
            </a:r>
            <a:endParaRPr lang="en-US" dirty="0"/>
          </a:p>
        </p:txBody>
      </p:sp>
    </p:spTree>
    <p:extLst>
      <p:ext uri="{BB962C8B-B14F-4D97-AF65-F5344CB8AC3E}">
        <p14:creationId xmlns:p14="http://schemas.microsoft.com/office/powerpoint/2010/main" val="58992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Costs</a:t>
            </a:r>
            <a:endParaRPr lang="en-US" dirty="0"/>
          </a:p>
        </p:txBody>
      </p:sp>
      <p:sp>
        <p:nvSpPr>
          <p:cNvPr id="3" name="Content Placeholder 2"/>
          <p:cNvSpPr>
            <a:spLocks noGrp="1"/>
          </p:cNvSpPr>
          <p:nvPr>
            <p:ph idx="1"/>
          </p:nvPr>
        </p:nvSpPr>
        <p:spPr/>
        <p:txBody>
          <a:bodyPr/>
          <a:lstStyle/>
          <a:p>
            <a:r>
              <a:rPr lang="en-US" dirty="0" smtClean="0"/>
              <a:t>Interest</a:t>
            </a:r>
          </a:p>
          <a:p>
            <a:pPr lvl="1"/>
            <a:r>
              <a:rPr lang="en-US" dirty="0" smtClean="0"/>
              <a:t>Direct expense on borrowed capital</a:t>
            </a:r>
          </a:p>
          <a:p>
            <a:pPr lvl="1"/>
            <a:r>
              <a:rPr lang="en-US" dirty="0" smtClean="0"/>
              <a:t>Range between 8%-12%</a:t>
            </a:r>
          </a:p>
          <a:p>
            <a:pPr marL="457200" lvl="1" indent="0">
              <a:buNone/>
            </a:pPr>
            <a:endParaRPr lang="en-US" dirty="0"/>
          </a:p>
        </p:txBody>
      </p:sp>
    </p:spTree>
    <p:extLst>
      <p:ext uri="{BB962C8B-B14F-4D97-AF65-F5344CB8AC3E}">
        <p14:creationId xmlns:p14="http://schemas.microsoft.com/office/powerpoint/2010/main" val="7160871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Fixed Costs</a:t>
            </a:r>
            <a:endParaRPr lang="en-US" dirty="0"/>
          </a:p>
        </p:txBody>
      </p:sp>
      <p:sp>
        <p:nvSpPr>
          <p:cNvPr id="3" name="Content Placeholder 2"/>
          <p:cNvSpPr>
            <a:spLocks noGrp="1"/>
          </p:cNvSpPr>
          <p:nvPr>
            <p:ph idx="1"/>
          </p:nvPr>
        </p:nvSpPr>
        <p:spPr/>
        <p:txBody>
          <a:bodyPr/>
          <a:lstStyle/>
          <a:p>
            <a:r>
              <a:rPr lang="en-US" dirty="0" smtClean="0"/>
              <a:t>Taxes, shelter, insurance and interest can be combined in order to estimate costs. (TSII)</a:t>
            </a:r>
          </a:p>
          <a:p>
            <a:r>
              <a:rPr lang="en-US" dirty="0" smtClean="0"/>
              <a:t>Dependent on your interest rate</a:t>
            </a:r>
          </a:p>
          <a:p>
            <a:pPr lvl="1"/>
            <a:r>
              <a:rPr lang="en-US" dirty="0" smtClean="0"/>
              <a:t>If you interest rate is 9% and the others add up to 4 percent</a:t>
            </a:r>
          </a:p>
          <a:p>
            <a:pPr lvl="1"/>
            <a:r>
              <a:rPr lang="en-US" dirty="0" smtClean="0"/>
              <a:t>Annual charge of 13% of the R.V. at the beginning of the year would be reasonable for fixed costs.  </a:t>
            </a:r>
            <a:endParaRPr lang="en-US" dirty="0"/>
          </a:p>
        </p:txBody>
      </p:sp>
    </p:spTree>
    <p:extLst>
      <p:ext uri="{BB962C8B-B14F-4D97-AF65-F5344CB8AC3E}">
        <p14:creationId xmlns:p14="http://schemas.microsoft.com/office/powerpoint/2010/main" val="34945707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Total fixed costs for 100K tractor</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04483689"/>
              </p:ext>
            </p:extLst>
          </p:nvPr>
        </p:nvGraphicFramePr>
        <p:xfrm>
          <a:off x="677863" y="2160588"/>
          <a:ext cx="8596310" cy="2966720"/>
        </p:xfrm>
        <a:graphic>
          <a:graphicData uri="http://schemas.openxmlformats.org/drawingml/2006/table">
            <a:tbl>
              <a:tblPr firstRow="1" bandRow="1">
                <a:tableStyleId>{5C22544A-7EE6-4342-B048-85BDC9FD1C3A}</a:tableStyleId>
              </a:tblPr>
              <a:tblGrid>
                <a:gridCol w="1719262">
                  <a:extLst>
                    <a:ext uri="{9D8B030D-6E8A-4147-A177-3AD203B41FA5}">
                      <a16:colId xmlns:a16="http://schemas.microsoft.com/office/drawing/2014/main" val="1496710438"/>
                    </a:ext>
                  </a:extLst>
                </a:gridCol>
                <a:gridCol w="1719262">
                  <a:extLst>
                    <a:ext uri="{9D8B030D-6E8A-4147-A177-3AD203B41FA5}">
                      <a16:colId xmlns:a16="http://schemas.microsoft.com/office/drawing/2014/main" val="2256768013"/>
                    </a:ext>
                  </a:extLst>
                </a:gridCol>
                <a:gridCol w="1719262">
                  <a:extLst>
                    <a:ext uri="{9D8B030D-6E8A-4147-A177-3AD203B41FA5}">
                      <a16:colId xmlns:a16="http://schemas.microsoft.com/office/drawing/2014/main" val="2435099928"/>
                    </a:ext>
                  </a:extLst>
                </a:gridCol>
                <a:gridCol w="1719262">
                  <a:extLst>
                    <a:ext uri="{9D8B030D-6E8A-4147-A177-3AD203B41FA5}">
                      <a16:colId xmlns:a16="http://schemas.microsoft.com/office/drawing/2014/main" val="3466238503"/>
                    </a:ext>
                  </a:extLst>
                </a:gridCol>
                <a:gridCol w="1719262">
                  <a:extLst>
                    <a:ext uri="{9D8B030D-6E8A-4147-A177-3AD203B41FA5}">
                      <a16:colId xmlns:a16="http://schemas.microsoft.com/office/drawing/2014/main" val="3174660650"/>
                    </a:ext>
                  </a:extLst>
                </a:gridCol>
              </a:tblGrid>
              <a:tr h="370840">
                <a:tc>
                  <a:txBody>
                    <a:bodyPr/>
                    <a:lstStyle/>
                    <a:p>
                      <a:r>
                        <a:rPr lang="en-US" dirty="0" smtClean="0"/>
                        <a:t>End</a:t>
                      </a:r>
                      <a:r>
                        <a:rPr lang="en-US" baseline="0" dirty="0" smtClean="0"/>
                        <a:t> of Year</a:t>
                      </a:r>
                      <a:endParaRPr lang="en-US" dirty="0"/>
                    </a:p>
                  </a:txBody>
                  <a:tcPr/>
                </a:tc>
                <a:tc>
                  <a:txBody>
                    <a:bodyPr/>
                    <a:lstStyle/>
                    <a:p>
                      <a:r>
                        <a:rPr lang="en-US" dirty="0" smtClean="0"/>
                        <a:t>R.V.</a:t>
                      </a:r>
                      <a:endParaRPr lang="en-US" dirty="0"/>
                    </a:p>
                  </a:txBody>
                  <a:tcPr/>
                </a:tc>
                <a:tc>
                  <a:txBody>
                    <a:bodyPr/>
                    <a:lstStyle/>
                    <a:p>
                      <a:r>
                        <a:rPr lang="en-US" dirty="0" smtClean="0"/>
                        <a:t>Depreciation</a:t>
                      </a:r>
                      <a:endParaRPr lang="en-US" dirty="0"/>
                    </a:p>
                  </a:txBody>
                  <a:tcPr/>
                </a:tc>
                <a:tc>
                  <a:txBody>
                    <a:bodyPr/>
                    <a:lstStyle/>
                    <a:p>
                      <a:r>
                        <a:rPr lang="en-US" dirty="0" smtClean="0"/>
                        <a:t>TSII</a:t>
                      </a:r>
                      <a:endParaRPr lang="en-US" dirty="0"/>
                    </a:p>
                  </a:txBody>
                  <a:tcPr/>
                </a:tc>
                <a:tc>
                  <a:txBody>
                    <a:bodyPr/>
                    <a:lstStyle/>
                    <a:p>
                      <a:r>
                        <a:rPr lang="en-US" dirty="0" smtClean="0"/>
                        <a:t>Total Cost</a:t>
                      </a:r>
                      <a:endParaRPr lang="en-US" dirty="0"/>
                    </a:p>
                  </a:txBody>
                  <a:tcPr/>
                </a:tc>
                <a:extLst>
                  <a:ext uri="{0D108BD9-81ED-4DB2-BD59-A6C34878D82A}">
                    <a16:rowId xmlns:a16="http://schemas.microsoft.com/office/drawing/2014/main" val="2957709824"/>
                  </a:ext>
                </a:extLst>
              </a:tr>
              <a:tr h="370840">
                <a:tc>
                  <a:txBody>
                    <a:bodyPr/>
                    <a:lstStyle/>
                    <a:p>
                      <a:pPr algn="ctr"/>
                      <a:r>
                        <a:rPr lang="en-US" dirty="0" smtClean="0"/>
                        <a:t>0</a:t>
                      </a:r>
                      <a:endParaRPr lang="en-US" dirty="0"/>
                    </a:p>
                  </a:txBody>
                  <a:tcPr/>
                </a:tc>
                <a:tc>
                  <a:txBody>
                    <a:bodyPr/>
                    <a:lstStyle/>
                    <a:p>
                      <a:pPr algn="ctr"/>
                      <a:r>
                        <a:rPr lang="en-US" dirty="0" smtClean="0"/>
                        <a:t>85,000</a:t>
                      </a: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extLst>
                  <a:ext uri="{0D108BD9-81ED-4DB2-BD59-A6C34878D82A}">
                    <a16:rowId xmlns:a16="http://schemas.microsoft.com/office/drawing/2014/main" val="657899530"/>
                  </a:ext>
                </a:extLst>
              </a:tr>
              <a:tr h="370840">
                <a:tc>
                  <a:txBody>
                    <a:bodyPr/>
                    <a:lstStyle/>
                    <a:p>
                      <a:pPr algn="ctr"/>
                      <a:r>
                        <a:rPr lang="en-US" dirty="0" smtClean="0"/>
                        <a:t>1</a:t>
                      </a:r>
                      <a:endParaRPr lang="en-US" dirty="0"/>
                    </a:p>
                  </a:txBody>
                  <a:tcPr/>
                </a:tc>
                <a:tc>
                  <a:txBody>
                    <a:bodyPr/>
                    <a:lstStyle/>
                    <a:p>
                      <a:pPr algn="ctr"/>
                      <a:r>
                        <a:rPr lang="en-US" dirty="0" smtClean="0"/>
                        <a:t>62,980</a:t>
                      </a:r>
                      <a:endParaRPr lang="en-US" dirty="0"/>
                    </a:p>
                  </a:txBody>
                  <a:tcPr/>
                </a:tc>
                <a:tc>
                  <a:txBody>
                    <a:bodyPr/>
                    <a:lstStyle/>
                    <a:p>
                      <a:pPr algn="ctr"/>
                      <a:r>
                        <a:rPr lang="en-US" dirty="0" smtClean="0"/>
                        <a:t>22020</a:t>
                      </a:r>
                      <a:endParaRPr lang="en-US" dirty="0"/>
                    </a:p>
                  </a:txBody>
                  <a:tcPr/>
                </a:tc>
                <a:tc>
                  <a:txBody>
                    <a:bodyPr/>
                    <a:lstStyle/>
                    <a:p>
                      <a:pPr algn="ctr"/>
                      <a:r>
                        <a:rPr lang="en-US" dirty="0" smtClean="0"/>
                        <a:t>11050</a:t>
                      </a:r>
                      <a:endParaRPr lang="en-US" dirty="0"/>
                    </a:p>
                  </a:txBody>
                  <a:tcPr/>
                </a:tc>
                <a:tc>
                  <a:txBody>
                    <a:bodyPr/>
                    <a:lstStyle/>
                    <a:p>
                      <a:pPr algn="ctr"/>
                      <a:r>
                        <a:rPr lang="en-US" dirty="0" smtClean="0"/>
                        <a:t>33070</a:t>
                      </a:r>
                      <a:endParaRPr lang="en-US" dirty="0"/>
                    </a:p>
                  </a:txBody>
                  <a:tcPr/>
                </a:tc>
                <a:extLst>
                  <a:ext uri="{0D108BD9-81ED-4DB2-BD59-A6C34878D82A}">
                    <a16:rowId xmlns:a16="http://schemas.microsoft.com/office/drawing/2014/main" val="2297503157"/>
                  </a:ext>
                </a:extLst>
              </a:tr>
              <a:tr h="370840">
                <a:tc>
                  <a:txBody>
                    <a:bodyPr/>
                    <a:lstStyle/>
                    <a:p>
                      <a:pPr algn="ctr"/>
                      <a:r>
                        <a:rPr lang="en-US" dirty="0" smtClean="0"/>
                        <a:t>2</a:t>
                      </a:r>
                      <a:endParaRPr lang="en-US" dirty="0"/>
                    </a:p>
                  </a:txBody>
                  <a:tcPr/>
                </a:tc>
                <a:tc>
                  <a:txBody>
                    <a:bodyPr/>
                    <a:lstStyle/>
                    <a:p>
                      <a:pPr algn="ctr"/>
                      <a:r>
                        <a:rPr lang="en-US" dirty="0" smtClean="0"/>
                        <a:t>59,201</a:t>
                      </a:r>
                      <a:endParaRPr lang="en-US" dirty="0"/>
                    </a:p>
                  </a:txBody>
                  <a:tcPr/>
                </a:tc>
                <a:tc>
                  <a:txBody>
                    <a:bodyPr/>
                    <a:lstStyle/>
                    <a:p>
                      <a:pPr algn="ctr"/>
                      <a:r>
                        <a:rPr lang="en-US" dirty="0" smtClean="0"/>
                        <a:t>25799</a:t>
                      </a:r>
                      <a:endParaRPr lang="en-US" dirty="0"/>
                    </a:p>
                  </a:txBody>
                  <a:tcPr/>
                </a:tc>
                <a:tc>
                  <a:txBody>
                    <a:bodyPr/>
                    <a:lstStyle/>
                    <a:p>
                      <a:pPr algn="ctr"/>
                      <a:r>
                        <a:rPr lang="en-US" dirty="0" smtClean="0"/>
                        <a:t>19237</a:t>
                      </a:r>
                      <a:endParaRPr lang="en-US" dirty="0"/>
                    </a:p>
                  </a:txBody>
                  <a:tcPr/>
                </a:tc>
                <a:tc>
                  <a:txBody>
                    <a:bodyPr/>
                    <a:lstStyle/>
                    <a:p>
                      <a:pPr algn="ctr"/>
                      <a:r>
                        <a:rPr lang="en-US" dirty="0" smtClean="0"/>
                        <a:t>45036</a:t>
                      </a:r>
                      <a:endParaRPr lang="en-US" dirty="0"/>
                    </a:p>
                  </a:txBody>
                  <a:tcPr/>
                </a:tc>
                <a:extLst>
                  <a:ext uri="{0D108BD9-81ED-4DB2-BD59-A6C34878D82A}">
                    <a16:rowId xmlns:a16="http://schemas.microsoft.com/office/drawing/2014/main" val="2651491177"/>
                  </a:ext>
                </a:extLst>
              </a:tr>
              <a:tr h="370840">
                <a:tc>
                  <a:txBody>
                    <a:bodyPr/>
                    <a:lstStyle/>
                    <a:p>
                      <a:pPr algn="ctr"/>
                      <a:r>
                        <a:rPr lang="en-US" dirty="0" smtClean="0"/>
                        <a:t>3</a:t>
                      </a:r>
                      <a:endParaRPr lang="en-US" dirty="0"/>
                    </a:p>
                  </a:txBody>
                  <a:tcPr/>
                </a:tc>
                <a:tc>
                  <a:txBody>
                    <a:bodyPr/>
                    <a:lstStyle/>
                    <a:p>
                      <a:pPr algn="ctr"/>
                      <a:r>
                        <a:rPr lang="en-US" dirty="0" smtClean="0"/>
                        <a:t>55,649</a:t>
                      </a:r>
                      <a:endParaRPr lang="en-US" dirty="0"/>
                    </a:p>
                  </a:txBody>
                  <a:tcPr/>
                </a:tc>
                <a:tc>
                  <a:txBody>
                    <a:bodyPr/>
                    <a:lstStyle/>
                    <a:p>
                      <a:pPr algn="ctr"/>
                      <a:r>
                        <a:rPr lang="en-US" dirty="0" smtClean="0"/>
                        <a:t>29351</a:t>
                      </a:r>
                      <a:endParaRPr lang="en-US" dirty="0"/>
                    </a:p>
                  </a:txBody>
                  <a:tcPr/>
                </a:tc>
                <a:tc>
                  <a:txBody>
                    <a:bodyPr/>
                    <a:lstStyle/>
                    <a:p>
                      <a:pPr algn="ctr"/>
                      <a:r>
                        <a:rPr lang="en-US" dirty="0" smtClean="0"/>
                        <a:t>26934</a:t>
                      </a:r>
                      <a:endParaRPr lang="en-US" dirty="0"/>
                    </a:p>
                  </a:txBody>
                  <a:tcPr/>
                </a:tc>
                <a:tc>
                  <a:txBody>
                    <a:bodyPr/>
                    <a:lstStyle/>
                    <a:p>
                      <a:pPr algn="ctr"/>
                      <a:r>
                        <a:rPr lang="en-US" dirty="0" smtClean="0"/>
                        <a:t>56284</a:t>
                      </a:r>
                      <a:endParaRPr lang="en-US" dirty="0"/>
                    </a:p>
                  </a:txBody>
                  <a:tcPr/>
                </a:tc>
                <a:extLst>
                  <a:ext uri="{0D108BD9-81ED-4DB2-BD59-A6C34878D82A}">
                    <a16:rowId xmlns:a16="http://schemas.microsoft.com/office/drawing/2014/main" val="3250953156"/>
                  </a:ext>
                </a:extLst>
              </a:tr>
              <a:tr h="370840">
                <a:tc>
                  <a:txBody>
                    <a:bodyPr/>
                    <a:lstStyle/>
                    <a:p>
                      <a:pPr algn="ctr"/>
                      <a:r>
                        <a:rPr lang="en-US" dirty="0" smtClean="0"/>
                        <a:t>4</a:t>
                      </a:r>
                      <a:endParaRPr lang="en-US" dirty="0"/>
                    </a:p>
                  </a:txBody>
                  <a:tcPr/>
                </a:tc>
                <a:tc>
                  <a:txBody>
                    <a:bodyPr/>
                    <a:lstStyle/>
                    <a:p>
                      <a:pPr algn="ctr"/>
                      <a:r>
                        <a:rPr lang="en-US" dirty="0" smtClean="0"/>
                        <a:t>52,310</a:t>
                      </a:r>
                      <a:endParaRPr lang="en-US" dirty="0"/>
                    </a:p>
                  </a:txBody>
                  <a:tcPr/>
                </a:tc>
                <a:tc>
                  <a:txBody>
                    <a:bodyPr/>
                    <a:lstStyle/>
                    <a:p>
                      <a:pPr algn="ctr"/>
                      <a:r>
                        <a:rPr lang="en-US" dirty="0" smtClean="0"/>
                        <a:t>32690</a:t>
                      </a:r>
                      <a:endParaRPr lang="en-US" dirty="0"/>
                    </a:p>
                  </a:txBody>
                  <a:tcPr/>
                </a:tc>
                <a:tc>
                  <a:txBody>
                    <a:bodyPr/>
                    <a:lstStyle/>
                    <a:p>
                      <a:pPr algn="ctr"/>
                      <a:r>
                        <a:rPr lang="en-US" dirty="0" smtClean="0"/>
                        <a:t>34168</a:t>
                      </a:r>
                      <a:endParaRPr lang="en-US" dirty="0"/>
                    </a:p>
                  </a:txBody>
                  <a:tcPr/>
                </a:tc>
                <a:tc>
                  <a:txBody>
                    <a:bodyPr/>
                    <a:lstStyle/>
                    <a:p>
                      <a:pPr algn="ctr"/>
                      <a:r>
                        <a:rPr lang="en-US" dirty="0" smtClean="0"/>
                        <a:t>66858</a:t>
                      </a:r>
                      <a:endParaRPr lang="en-US" dirty="0"/>
                    </a:p>
                  </a:txBody>
                  <a:tcPr/>
                </a:tc>
                <a:extLst>
                  <a:ext uri="{0D108BD9-81ED-4DB2-BD59-A6C34878D82A}">
                    <a16:rowId xmlns:a16="http://schemas.microsoft.com/office/drawing/2014/main" val="1174258241"/>
                  </a:ext>
                </a:extLst>
              </a:tr>
              <a:tr h="370840">
                <a:tc>
                  <a:txBody>
                    <a:bodyPr/>
                    <a:lstStyle/>
                    <a:p>
                      <a:pPr algn="ctr"/>
                      <a:r>
                        <a:rPr lang="en-US" dirty="0" smtClean="0"/>
                        <a:t>5</a:t>
                      </a:r>
                      <a:endParaRPr lang="en-US" dirty="0"/>
                    </a:p>
                  </a:txBody>
                  <a:tcPr/>
                </a:tc>
                <a:tc>
                  <a:txBody>
                    <a:bodyPr/>
                    <a:lstStyle/>
                    <a:p>
                      <a:pPr algn="ctr"/>
                      <a:r>
                        <a:rPr lang="en-US" dirty="0" smtClean="0"/>
                        <a:t>49,172</a:t>
                      </a:r>
                      <a:endParaRPr lang="en-US" dirty="0"/>
                    </a:p>
                  </a:txBody>
                  <a:tcPr/>
                </a:tc>
                <a:tc>
                  <a:txBody>
                    <a:bodyPr/>
                    <a:lstStyle/>
                    <a:p>
                      <a:pPr algn="ctr"/>
                      <a:r>
                        <a:rPr lang="en-US" dirty="0" smtClean="0"/>
                        <a:t>35828</a:t>
                      </a:r>
                      <a:endParaRPr lang="en-US" dirty="0"/>
                    </a:p>
                  </a:txBody>
                  <a:tcPr/>
                </a:tc>
                <a:tc>
                  <a:txBody>
                    <a:bodyPr/>
                    <a:lstStyle/>
                    <a:p>
                      <a:pPr algn="ctr"/>
                      <a:r>
                        <a:rPr lang="en-US" dirty="0" smtClean="0"/>
                        <a:t>40968</a:t>
                      </a:r>
                      <a:endParaRPr lang="en-US" dirty="0"/>
                    </a:p>
                  </a:txBody>
                  <a:tcPr/>
                </a:tc>
                <a:tc>
                  <a:txBody>
                    <a:bodyPr/>
                    <a:lstStyle/>
                    <a:p>
                      <a:pPr algn="ctr"/>
                      <a:r>
                        <a:rPr lang="en-US" dirty="0" smtClean="0"/>
                        <a:t>76797</a:t>
                      </a:r>
                      <a:endParaRPr lang="en-US" dirty="0"/>
                    </a:p>
                  </a:txBody>
                  <a:tcPr/>
                </a:tc>
                <a:extLst>
                  <a:ext uri="{0D108BD9-81ED-4DB2-BD59-A6C34878D82A}">
                    <a16:rowId xmlns:a16="http://schemas.microsoft.com/office/drawing/2014/main" val="1757911266"/>
                  </a:ext>
                </a:extLst>
              </a:tr>
              <a:tr h="370840">
                <a:tc>
                  <a:txBody>
                    <a:bodyPr/>
                    <a:lstStyle/>
                    <a:p>
                      <a:pPr algn="ctr"/>
                      <a:r>
                        <a:rPr lang="en-US" dirty="0" smtClean="0"/>
                        <a:t>6</a:t>
                      </a:r>
                      <a:endParaRPr lang="en-US" dirty="0"/>
                    </a:p>
                  </a:txBody>
                  <a:tcPr/>
                </a:tc>
                <a:tc>
                  <a:txBody>
                    <a:bodyPr/>
                    <a:lstStyle/>
                    <a:p>
                      <a:pPr algn="ctr"/>
                      <a:r>
                        <a:rPr lang="en-US" dirty="0" smtClean="0"/>
                        <a:t>46,221</a:t>
                      </a:r>
                      <a:endParaRPr lang="en-US" dirty="0"/>
                    </a:p>
                  </a:txBody>
                  <a:tcPr/>
                </a:tc>
                <a:tc>
                  <a:txBody>
                    <a:bodyPr/>
                    <a:lstStyle/>
                    <a:p>
                      <a:pPr algn="ctr"/>
                      <a:r>
                        <a:rPr lang="en-US" dirty="0" smtClean="0"/>
                        <a:t>38779</a:t>
                      </a:r>
                      <a:endParaRPr lang="en-US" dirty="0"/>
                    </a:p>
                  </a:txBody>
                  <a:tcPr/>
                </a:tc>
                <a:tc>
                  <a:txBody>
                    <a:bodyPr/>
                    <a:lstStyle/>
                    <a:p>
                      <a:pPr algn="ctr"/>
                      <a:r>
                        <a:rPr lang="en-US" dirty="0" smtClean="0"/>
                        <a:t>47361</a:t>
                      </a:r>
                      <a:endParaRPr lang="en-US" dirty="0"/>
                    </a:p>
                  </a:txBody>
                  <a:tcPr/>
                </a:tc>
                <a:tc>
                  <a:txBody>
                    <a:bodyPr/>
                    <a:lstStyle/>
                    <a:p>
                      <a:pPr algn="ctr"/>
                      <a:r>
                        <a:rPr lang="en-US" dirty="0" smtClean="0"/>
                        <a:t>86139</a:t>
                      </a:r>
                      <a:endParaRPr lang="en-US" dirty="0"/>
                    </a:p>
                  </a:txBody>
                  <a:tcPr/>
                </a:tc>
                <a:extLst>
                  <a:ext uri="{0D108BD9-81ED-4DB2-BD59-A6C34878D82A}">
                    <a16:rowId xmlns:a16="http://schemas.microsoft.com/office/drawing/2014/main" val="4029643712"/>
                  </a:ext>
                </a:extLst>
              </a:tr>
            </a:tbl>
          </a:graphicData>
        </a:graphic>
      </p:graphicFrame>
    </p:spTree>
    <p:extLst>
      <p:ext uri="{BB962C8B-B14F-4D97-AF65-F5344CB8AC3E}">
        <p14:creationId xmlns:p14="http://schemas.microsoft.com/office/powerpoint/2010/main" val="19504089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57901333"/>
              </p:ext>
            </p:extLst>
          </p:nvPr>
        </p:nvGraphicFramePr>
        <p:xfrm>
          <a:off x="1162150" y="416969"/>
          <a:ext cx="8596312" cy="5852160"/>
        </p:xfrm>
        <a:graphic>
          <a:graphicData uri="http://schemas.openxmlformats.org/drawingml/2006/table">
            <a:tbl>
              <a:tblPr firstRow="1" bandRow="1">
                <a:tableStyleId>{5C22544A-7EE6-4342-B048-85BDC9FD1C3A}</a:tableStyleId>
              </a:tblPr>
              <a:tblGrid>
                <a:gridCol w="2149078">
                  <a:extLst>
                    <a:ext uri="{9D8B030D-6E8A-4147-A177-3AD203B41FA5}">
                      <a16:colId xmlns:a16="http://schemas.microsoft.com/office/drawing/2014/main" val="3891322213"/>
                    </a:ext>
                  </a:extLst>
                </a:gridCol>
                <a:gridCol w="2149078">
                  <a:extLst>
                    <a:ext uri="{9D8B030D-6E8A-4147-A177-3AD203B41FA5}">
                      <a16:colId xmlns:a16="http://schemas.microsoft.com/office/drawing/2014/main" val="1249852856"/>
                    </a:ext>
                  </a:extLst>
                </a:gridCol>
                <a:gridCol w="2149078">
                  <a:extLst>
                    <a:ext uri="{9D8B030D-6E8A-4147-A177-3AD203B41FA5}">
                      <a16:colId xmlns:a16="http://schemas.microsoft.com/office/drawing/2014/main" val="2963255129"/>
                    </a:ext>
                  </a:extLst>
                </a:gridCol>
                <a:gridCol w="2149078">
                  <a:extLst>
                    <a:ext uri="{9D8B030D-6E8A-4147-A177-3AD203B41FA5}">
                      <a16:colId xmlns:a16="http://schemas.microsoft.com/office/drawing/2014/main" val="438134981"/>
                    </a:ext>
                  </a:extLst>
                </a:gridCol>
              </a:tblGrid>
              <a:tr h="335634">
                <a:tc>
                  <a:txBody>
                    <a:bodyPr/>
                    <a:lstStyle/>
                    <a:p>
                      <a:r>
                        <a:rPr lang="en-US" dirty="0" smtClean="0"/>
                        <a:t>End of</a:t>
                      </a:r>
                      <a:r>
                        <a:rPr lang="en-US" baseline="0" dirty="0" smtClean="0"/>
                        <a:t> Year</a:t>
                      </a:r>
                      <a:endParaRPr lang="en-US" dirty="0"/>
                    </a:p>
                  </a:txBody>
                  <a:tcPr/>
                </a:tc>
                <a:tc>
                  <a:txBody>
                    <a:bodyPr/>
                    <a:lstStyle/>
                    <a:p>
                      <a:r>
                        <a:rPr lang="en-US" dirty="0" smtClean="0"/>
                        <a:t>Tractors</a:t>
                      </a:r>
                      <a:r>
                        <a:rPr lang="en-US" baseline="0" dirty="0" smtClean="0"/>
                        <a:t>/Combine</a:t>
                      </a:r>
                      <a:endParaRPr lang="en-US" dirty="0"/>
                    </a:p>
                  </a:txBody>
                  <a:tcPr/>
                </a:tc>
                <a:tc>
                  <a:txBody>
                    <a:bodyPr/>
                    <a:lstStyle/>
                    <a:p>
                      <a:r>
                        <a:rPr lang="en-US" dirty="0" smtClean="0"/>
                        <a:t>Forage Harvester</a:t>
                      </a:r>
                      <a:endParaRPr lang="en-US" dirty="0"/>
                    </a:p>
                  </a:txBody>
                  <a:tcPr/>
                </a:tc>
                <a:tc>
                  <a:txBody>
                    <a:bodyPr/>
                    <a:lstStyle/>
                    <a:p>
                      <a:r>
                        <a:rPr lang="en-US" dirty="0" smtClean="0"/>
                        <a:t>All Other</a:t>
                      </a:r>
                      <a:endParaRPr lang="en-US" dirty="0"/>
                    </a:p>
                  </a:txBody>
                  <a:tcPr/>
                </a:tc>
                <a:extLst>
                  <a:ext uri="{0D108BD9-81ED-4DB2-BD59-A6C34878D82A}">
                    <a16:rowId xmlns:a16="http://schemas.microsoft.com/office/drawing/2014/main" val="4261256169"/>
                  </a:ext>
                </a:extLst>
              </a:tr>
              <a:tr h="335634">
                <a:tc>
                  <a:txBody>
                    <a:bodyPr/>
                    <a:lstStyle/>
                    <a:p>
                      <a:pPr algn="ctr"/>
                      <a:r>
                        <a:rPr lang="en-US" dirty="0" smtClean="0"/>
                        <a:t>1</a:t>
                      </a:r>
                      <a:endParaRPr lang="en-US" dirty="0"/>
                    </a:p>
                  </a:txBody>
                  <a:tcPr/>
                </a:tc>
                <a:tc>
                  <a:txBody>
                    <a:bodyPr/>
                    <a:lstStyle/>
                    <a:p>
                      <a:pPr algn="ctr"/>
                      <a:r>
                        <a:rPr lang="en-US" dirty="0" smtClean="0"/>
                        <a:t>33.07%</a:t>
                      </a:r>
                      <a:endParaRPr lang="en-US" dirty="0"/>
                    </a:p>
                  </a:txBody>
                  <a:tcPr/>
                </a:tc>
                <a:tc>
                  <a:txBody>
                    <a:bodyPr/>
                    <a:lstStyle/>
                    <a:p>
                      <a:pPr algn="ctr"/>
                      <a:r>
                        <a:rPr lang="en-US" dirty="0" smtClean="0"/>
                        <a:t>35.75%</a:t>
                      </a:r>
                      <a:endParaRPr lang="en-US" dirty="0"/>
                    </a:p>
                  </a:txBody>
                  <a:tcPr/>
                </a:tc>
                <a:tc>
                  <a:txBody>
                    <a:bodyPr/>
                    <a:lstStyle/>
                    <a:p>
                      <a:pPr algn="ctr"/>
                      <a:r>
                        <a:rPr lang="en-US" dirty="0" smtClean="0"/>
                        <a:t>34.41%</a:t>
                      </a:r>
                      <a:endParaRPr lang="en-US" dirty="0"/>
                    </a:p>
                  </a:txBody>
                  <a:tcPr/>
                </a:tc>
                <a:extLst>
                  <a:ext uri="{0D108BD9-81ED-4DB2-BD59-A6C34878D82A}">
                    <a16:rowId xmlns:a16="http://schemas.microsoft.com/office/drawing/2014/main" val="3338605597"/>
                  </a:ext>
                </a:extLst>
              </a:tr>
              <a:tr h="335634">
                <a:tc>
                  <a:txBody>
                    <a:bodyPr/>
                    <a:lstStyle/>
                    <a:p>
                      <a:pPr algn="ctr"/>
                      <a:r>
                        <a:rPr lang="en-US" dirty="0" smtClean="0"/>
                        <a:t>2</a:t>
                      </a:r>
                      <a:endParaRPr lang="en-US" dirty="0"/>
                    </a:p>
                  </a:txBody>
                  <a:tcPr/>
                </a:tc>
                <a:tc>
                  <a:txBody>
                    <a:bodyPr/>
                    <a:lstStyle/>
                    <a:p>
                      <a:pPr algn="ctr"/>
                      <a:r>
                        <a:rPr lang="en-US" dirty="0" smtClean="0"/>
                        <a:t>22.52%</a:t>
                      </a:r>
                      <a:endParaRPr lang="en-US" dirty="0"/>
                    </a:p>
                  </a:txBody>
                  <a:tcPr/>
                </a:tc>
                <a:tc>
                  <a:txBody>
                    <a:bodyPr/>
                    <a:lstStyle/>
                    <a:p>
                      <a:pPr algn="ctr"/>
                      <a:r>
                        <a:rPr lang="en-US" dirty="0" smtClean="0"/>
                        <a:t>24.81%</a:t>
                      </a:r>
                      <a:endParaRPr lang="en-US" dirty="0"/>
                    </a:p>
                  </a:txBody>
                  <a:tcPr/>
                </a:tc>
                <a:tc>
                  <a:txBody>
                    <a:bodyPr/>
                    <a:lstStyle/>
                    <a:p>
                      <a:pPr algn="ctr"/>
                      <a:r>
                        <a:rPr lang="en-US" dirty="0" smtClean="0"/>
                        <a:t>23.68%</a:t>
                      </a:r>
                      <a:endParaRPr lang="en-US" dirty="0"/>
                    </a:p>
                  </a:txBody>
                  <a:tcPr/>
                </a:tc>
                <a:extLst>
                  <a:ext uri="{0D108BD9-81ED-4DB2-BD59-A6C34878D82A}">
                    <a16:rowId xmlns:a16="http://schemas.microsoft.com/office/drawing/2014/main" val="2323203321"/>
                  </a:ext>
                </a:extLst>
              </a:tr>
              <a:tr h="335634">
                <a:tc>
                  <a:txBody>
                    <a:bodyPr/>
                    <a:lstStyle/>
                    <a:p>
                      <a:pPr algn="ctr"/>
                      <a:r>
                        <a:rPr lang="en-US" dirty="0" smtClean="0"/>
                        <a:t>3</a:t>
                      </a:r>
                      <a:endParaRPr lang="en-US" dirty="0"/>
                    </a:p>
                  </a:txBody>
                  <a:tcPr/>
                </a:tc>
                <a:tc>
                  <a:txBody>
                    <a:bodyPr/>
                    <a:lstStyle/>
                    <a:p>
                      <a:pPr algn="ctr"/>
                      <a:r>
                        <a:rPr lang="en-US" dirty="0" smtClean="0"/>
                        <a:t>18.76%</a:t>
                      </a:r>
                      <a:endParaRPr lang="en-US" dirty="0"/>
                    </a:p>
                  </a:txBody>
                  <a:tcPr/>
                </a:tc>
                <a:tc>
                  <a:txBody>
                    <a:bodyPr/>
                    <a:lstStyle/>
                    <a:p>
                      <a:pPr algn="ctr"/>
                      <a:r>
                        <a:rPr lang="en-US" dirty="0" smtClean="0"/>
                        <a:t>20.70%</a:t>
                      </a:r>
                      <a:endParaRPr lang="en-US" dirty="0"/>
                    </a:p>
                  </a:txBody>
                  <a:tcPr/>
                </a:tc>
                <a:tc>
                  <a:txBody>
                    <a:bodyPr/>
                    <a:lstStyle/>
                    <a:p>
                      <a:pPr algn="ctr"/>
                      <a:r>
                        <a:rPr lang="en-US" dirty="0" smtClean="0"/>
                        <a:t>19.75%</a:t>
                      </a:r>
                      <a:endParaRPr lang="en-US" dirty="0"/>
                    </a:p>
                  </a:txBody>
                  <a:tcPr/>
                </a:tc>
                <a:extLst>
                  <a:ext uri="{0D108BD9-81ED-4DB2-BD59-A6C34878D82A}">
                    <a16:rowId xmlns:a16="http://schemas.microsoft.com/office/drawing/2014/main" val="2122393705"/>
                  </a:ext>
                </a:extLst>
              </a:tr>
              <a:tr h="335634">
                <a:tc>
                  <a:txBody>
                    <a:bodyPr/>
                    <a:lstStyle/>
                    <a:p>
                      <a:pPr algn="ctr"/>
                      <a:r>
                        <a:rPr lang="en-US" dirty="0" smtClean="0"/>
                        <a:t>4</a:t>
                      </a:r>
                      <a:endParaRPr lang="en-US" dirty="0"/>
                    </a:p>
                  </a:txBody>
                  <a:tcPr/>
                </a:tc>
                <a:tc>
                  <a:txBody>
                    <a:bodyPr/>
                    <a:lstStyle/>
                    <a:p>
                      <a:pPr algn="ctr"/>
                      <a:r>
                        <a:rPr lang="en-US" dirty="0" smtClean="0"/>
                        <a:t>16.71%</a:t>
                      </a:r>
                      <a:endParaRPr lang="en-US" dirty="0"/>
                    </a:p>
                  </a:txBody>
                  <a:tcPr/>
                </a:tc>
                <a:tc>
                  <a:txBody>
                    <a:bodyPr/>
                    <a:lstStyle/>
                    <a:p>
                      <a:pPr algn="ctr"/>
                      <a:r>
                        <a:rPr lang="en-US" dirty="0" smtClean="0"/>
                        <a:t>18.33%</a:t>
                      </a:r>
                      <a:endParaRPr lang="en-US" dirty="0"/>
                    </a:p>
                  </a:txBody>
                  <a:tcPr/>
                </a:tc>
                <a:tc>
                  <a:txBody>
                    <a:bodyPr/>
                    <a:lstStyle/>
                    <a:p>
                      <a:pPr algn="ctr"/>
                      <a:r>
                        <a:rPr lang="en-US" dirty="0" smtClean="0"/>
                        <a:t>17.55%</a:t>
                      </a:r>
                      <a:endParaRPr lang="en-US" dirty="0"/>
                    </a:p>
                  </a:txBody>
                  <a:tcPr/>
                </a:tc>
                <a:extLst>
                  <a:ext uri="{0D108BD9-81ED-4DB2-BD59-A6C34878D82A}">
                    <a16:rowId xmlns:a16="http://schemas.microsoft.com/office/drawing/2014/main" val="3174684918"/>
                  </a:ext>
                </a:extLst>
              </a:tr>
              <a:tr h="335634">
                <a:tc>
                  <a:txBody>
                    <a:bodyPr/>
                    <a:lstStyle/>
                    <a:p>
                      <a:pPr algn="ctr"/>
                      <a:r>
                        <a:rPr lang="en-US" dirty="0" smtClean="0"/>
                        <a:t>5</a:t>
                      </a:r>
                      <a:endParaRPr lang="en-US" dirty="0"/>
                    </a:p>
                  </a:txBody>
                  <a:tcPr/>
                </a:tc>
                <a:tc>
                  <a:txBody>
                    <a:bodyPr/>
                    <a:lstStyle/>
                    <a:p>
                      <a:pPr algn="ctr"/>
                      <a:r>
                        <a:rPr lang="en-US" dirty="0" smtClean="0"/>
                        <a:t>15.36%</a:t>
                      </a:r>
                      <a:endParaRPr lang="en-US" dirty="0"/>
                    </a:p>
                  </a:txBody>
                  <a:tcPr/>
                </a:tc>
                <a:tc>
                  <a:txBody>
                    <a:bodyPr/>
                    <a:lstStyle/>
                    <a:p>
                      <a:pPr algn="ctr"/>
                      <a:r>
                        <a:rPr lang="en-US" dirty="0" smtClean="0"/>
                        <a:t>16.69%</a:t>
                      </a:r>
                      <a:endParaRPr lang="en-US" dirty="0"/>
                    </a:p>
                  </a:txBody>
                  <a:tcPr/>
                </a:tc>
                <a:tc>
                  <a:txBody>
                    <a:bodyPr/>
                    <a:lstStyle/>
                    <a:p>
                      <a:pPr algn="ctr"/>
                      <a:r>
                        <a:rPr lang="en-US" dirty="0" smtClean="0"/>
                        <a:t>16.06%</a:t>
                      </a:r>
                      <a:endParaRPr lang="en-US" dirty="0"/>
                    </a:p>
                  </a:txBody>
                  <a:tcPr/>
                </a:tc>
                <a:extLst>
                  <a:ext uri="{0D108BD9-81ED-4DB2-BD59-A6C34878D82A}">
                    <a16:rowId xmlns:a16="http://schemas.microsoft.com/office/drawing/2014/main" val="3459987907"/>
                  </a:ext>
                </a:extLst>
              </a:tr>
              <a:tr h="335634">
                <a:tc>
                  <a:txBody>
                    <a:bodyPr/>
                    <a:lstStyle/>
                    <a:p>
                      <a:pPr algn="ctr"/>
                      <a:r>
                        <a:rPr lang="en-US" dirty="0" smtClean="0"/>
                        <a:t>6</a:t>
                      </a:r>
                      <a:endParaRPr lang="en-US" dirty="0"/>
                    </a:p>
                  </a:txBody>
                  <a:tcPr/>
                </a:tc>
                <a:tc>
                  <a:txBody>
                    <a:bodyPr/>
                    <a:lstStyle/>
                    <a:p>
                      <a:pPr algn="ctr"/>
                      <a:r>
                        <a:rPr lang="en-US" dirty="0" smtClean="0"/>
                        <a:t>14.36%</a:t>
                      </a:r>
                      <a:endParaRPr lang="en-US" dirty="0"/>
                    </a:p>
                  </a:txBody>
                  <a:tcPr/>
                </a:tc>
                <a:tc>
                  <a:txBody>
                    <a:bodyPr/>
                    <a:lstStyle/>
                    <a:p>
                      <a:pPr algn="ctr"/>
                      <a:r>
                        <a:rPr lang="en-US" dirty="0" smtClean="0"/>
                        <a:t>15.42%</a:t>
                      </a:r>
                      <a:endParaRPr lang="en-US" dirty="0"/>
                    </a:p>
                  </a:txBody>
                  <a:tcPr/>
                </a:tc>
                <a:tc>
                  <a:txBody>
                    <a:bodyPr/>
                    <a:lstStyle/>
                    <a:p>
                      <a:pPr algn="ctr"/>
                      <a:r>
                        <a:rPr lang="en-US" dirty="0" smtClean="0"/>
                        <a:t>14.93%</a:t>
                      </a:r>
                      <a:endParaRPr lang="en-US" dirty="0"/>
                    </a:p>
                  </a:txBody>
                  <a:tcPr/>
                </a:tc>
                <a:extLst>
                  <a:ext uri="{0D108BD9-81ED-4DB2-BD59-A6C34878D82A}">
                    <a16:rowId xmlns:a16="http://schemas.microsoft.com/office/drawing/2014/main" val="1269380475"/>
                  </a:ext>
                </a:extLst>
              </a:tr>
              <a:tr h="335634">
                <a:tc>
                  <a:txBody>
                    <a:bodyPr/>
                    <a:lstStyle/>
                    <a:p>
                      <a:pPr algn="ctr"/>
                      <a:r>
                        <a:rPr lang="en-US" dirty="0" smtClean="0"/>
                        <a:t>7</a:t>
                      </a:r>
                      <a:endParaRPr lang="en-US" dirty="0"/>
                    </a:p>
                  </a:txBody>
                  <a:tcPr/>
                </a:tc>
                <a:tc>
                  <a:txBody>
                    <a:bodyPr/>
                    <a:lstStyle/>
                    <a:p>
                      <a:pPr algn="ctr"/>
                      <a:r>
                        <a:rPr lang="en-US" dirty="0" smtClean="0"/>
                        <a:t>13.56%</a:t>
                      </a:r>
                      <a:endParaRPr lang="en-US" dirty="0"/>
                    </a:p>
                  </a:txBody>
                  <a:tcPr/>
                </a:tc>
                <a:tc>
                  <a:txBody>
                    <a:bodyPr/>
                    <a:lstStyle/>
                    <a:p>
                      <a:pPr algn="ctr"/>
                      <a:r>
                        <a:rPr lang="en-US" dirty="0" smtClean="0"/>
                        <a:t>14.39%</a:t>
                      </a:r>
                      <a:endParaRPr lang="en-US" dirty="0"/>
                    </a:p>
                  </a:txBody>
                  <a:tcPr/>
                </a:tc>
                <a:tc>
                  <a:txBody>
                    <a:bodyPr/>
                    <a:lstStyle/>
                    <a:p>
                      <a:pPr algn="ctr"/>
                      <a:r>
                        <a:rPr lang="en-US" dirty="0" smtClean="0"/>
                        <a:t>14.01%</a:t>
                      </a:r>
                      <a:endParaRPr lang="en-US" dirty="0"/>
                    </a:p>
                  </a:txBody>
                  <a:tcPr/>
                </a:tc>
                <a:extLst>
                  <a:ext uri="{0D108BD9-81ED-4DB2-BD59-A6C34878D82A}">
                    <a16:rowId xmlns:a16="http://schemas.microsoft.com/office/drawing/2014/main" val="2554053538"/>
                  </a:ext>
                </a:extLst>
              </a:tr>
              <a:tr h="335634">
                <a:tc>
                  <a:txBody>
                    <a:bodyPr/>
                    <a:lstStyle/>
                    <a:p>
                      <a:pPr algn="ctr"/>
                      <a:r>
                        <a:rPr lang="en-US" dirty="0" smtClean="0"/>
                        <a:t>8</a:t>
                      </a:r>
                      <a:endParaRPr lang="en-US" dirty="0"/>
                    </a:p>
                  </a:txBody>
                  <a:tcPr/>
                </a:tc>
                <a:tc>
                  <a:txBody>
                    <a:bodyPr/>
                    <a:lstStyle/>
                    <a:p>
                      <a:pPr algn="ctr"/>
                      <a:r>
                        <a:rPr lang="en-US" dirty="0" smtClean="0"/>
                        <a:t>12.90%</a:t>
                      </a:r>
                      <a:endParaRPr lang="en-US" dirty="0"/>
                    </a:p>
                  </a:txBody>
                  <a:tcPr/>
                </a:tc>
                <a:tc>
                  <a:txBody>
                    <a:bodyPr/>
                    <a:lstStyle/>
                    <a:p>
                      <a:pPr algn="ctr"/>
                      <a:r>
                        <a:rPr lang="en-US" dirty="0" smtClean="0"/>
                        <a:t>14.39%</a:t>
                      </a:r>
                      <a:endParaRPr lang="en-US" dirty="0"/>
                    </a:p>
                  </a:txBody>
                  <a:tcPr/>
                </a:tc>
                <a:tc>
                  <a:txBody>
                    <a:bodyPr/>
                    <a:lstStyle/>
                    <a:p>
                      <a:pPr algn="ctr"/>
                      <a:r>
                        <a:rPr lang="en-US" dirty="0" smtClean="0"/>
                        <a:t>13.24%</a:t>
                      </a:r>
                      <a:endParaRPr lang="en-US" dirty="0"/>
                    </a:p>
                  </a:txBody>
                  <a:tcPr/>
                </a:tc>
                <a:extLst>
                  <a:ext uri="{0D108BD9-81ED-4DB2-BD59-A6C34878D82A}">
                    <a16:rowId xmlns:a16="http://schemas.microsoft.com/office/drawing/2014/main" val="3682732963"/>
                  </a:ext>
                </a:extLst>
              </a:tr>
              <a:tr h="335634">
                <a:tc>
                  <a:txBody>
                    <a:bodyPr/>
                    <a:lstStyle/>
                    <a:p>
                      <a:pPr algn="ctr"/>
                      <a:r>
                        <a:rPr lang="en-US" dirty="0" smtClean="0"/>
                        <a:t>9</a:t>
                      </a:r>
                      <a:endParaRPr lang="en-US" dirty="0"/>
                    </a:p>
                  </a:txBody>
                  <a:tcPr/>
                </a:tc>
                <a:tc>
                  <a:txBody>
                    <a:bodyPr/>
                    <a:lstStyle/>
                    <a:p>
                      <a:pPr algn="ctr"/>
                      <a:r>
                        <a:rPr lang="en-US" dirty="0" smtClean="0"/>
                        <a:t>12.33%</a:t>
                      </a:r>
                      <a:endParaRPr lang="en-US" dirty="0"/>
                    </a:p>
                  </a:txBody>
                  <a:tcPr/>
                </a:tc>
                <a:tc>
                  <a:txBody>
                    <a:bodyPr/>
                    <a:lstStyle/>
                    <a:p>
                      <a:pPr algn="ctr"/>
                      <a:r>
                        <a:rPr lang="en-US" dirty="0" smtClean="0"/>
                        <a:t>13.51%</a:t>
                      </a:r>
                      <a:endParaRPr lang="en-US" dirty="0"/>
                    </a:p>
                  </a:txBody>
                  <a:tcPr/>
                </a:tc>
                <a:tc>
                  <a:txBody>
                    <a:bodyPr/>
                    <a:lstStyle/>
                    <a:p>
                      <a:pPr algn="ctr"/>
                      <a:r>
                        <a:rPr lang="en-US" dirty="0" smtClean="0"/>
                        <a:t>12.57%</a:t>
                      </a:r>
                      <a:endParaRPr lang="en-US" dirty="0"/>
                    </a:p>
                  </a:txBody>
                  <a:tcPr/>
                </a:tc>
                <a:extLst>
                  <a:ext uri="{0D108BD9-81ED-4DB2-BD59-A6C34878D82A}">
                    <a16:rowId xmlns:a16="http://schemas.microsoft.com/office/drawing/2014/main" val="1218083541"/>
                  </a:ext>
                </a:extLst>
              </a:tr>
              <a:tr h="335634">
                <a:tc>
                  <a:txBody>
                    <a:bodyPr/>
                    <a:lstStyle/>
                    <a:p>
                      <a:pPr algn="ctr"/>
                      <a:r>
                        <a:rPr lang="en-US" dirty="0" smtClean="0"/>
                        <a:t>10</a:t>
                      </a:r>
                      <a:endParaRPr lang="en-US" dirty="0"/>
                    </a:p>
                  </a:txBody>
                  <a:tcPr/>
                </a:tc>
                <a:tc>
                  <a:txBody>
                    <a:bodyPr/>
                    <a:lstStyle/>
                    <a:p>
                      <a:pPr algn="ctr"/>
                      <a:r>
                        <a:rPr lang="en-US" dirty="0" smtClean="0"/>
                        <a:t>11.82%</a:t>
                      </a:r>
                      <a:endParaRPr lang="en-US" dirty="0"/>
                    </a:p>
                  </a:txBody>
                  <a:tcPr/>
                </a:tc>
                <a:tc>
                  <a:txBody>
                    <a:bodyPr/>
                    <a:lstStyle/>
                    <a:p>
                      <a:pPr algn="ctr"/>
                      <a:r>
                        <a:rPr lang="en-US" dirty="0" smtClean="0"/>
                        <a:t>12.75%</a:t>
                      </a:r>
                      <a:endParaRPr lang="en-US" dirty="0"/>
                    </a:p>
                  </a:txBody>
                  <a:tcPr/>
                </a:tc>
                <a:tc>
                  <a:txBody>
                    <a:bodyPr/>
                    <a:lstStyle/>
                    <a:p>
                      <a:pPr algn="ctr"/>
                      <a:r>
                        <a:rPr lang="en-US" dirty="0" smtClean="0"/>
                        <a:t>11.98%</a:t>
                      </a:r>
                      <a:endParaRPr lang="en-US" dirty="0"/>
                    </a:p>
                  </a:txBody>
                  <a:tcPr/>
                </a:tc>
                <a:extLst>
                  <a:ext uri="{0D108BD9-81ED-4DB2-BD59-A6C34878D82A}">
                    <a16:rowId xmlns:a16="http://schemas.microsoft.com/office/drawing/2014/main" val="1432775165"/>
                  </a:ext>
                </a:extLst>
              </a:tr>
              <a:tr h="335634">
                <a:tc>
                  <a:txBody>
                    <a:bodyPr/>
                    <a:lstStyle/>
                    <a:p>
                      <a:pPr algn="ctr"/>
                      <a:r>
                        <a:rPr lang="en-US" dirty="0" smtClean="0"/>
                        <a:t>11</a:t>
                      </a:r>
                      <a:endParaRPr lang="en-US" dirty="0"/>
                    </a:p>
                  </a:txBody>
                  <a:tcPr/>
                </a:tc>
                <a:tc>
                  <a:txBody>
                    <a:bodyPr/>
                    <a:lstStyle/>
                    <a:p>
                      <a:pPr algn="ctr"/>
                      <a:r>
                        <a:rPr lang="en-US" dirty="0" smtClean="0"/>
                        <a:t>11.37%</a:t>
                      </a:r>
                      <a:endParaRPr lang="en-US" dirty="0"/>
                    </a:p>
                  </a:txBody>
                  <a:tcPr/>
                </a:tc>
                <a:tc>
                  <a:txBody>
                    <a:bodyPr/>
                    <a:lstStyle/>
                    <a:p>
                      <a:pPr algn="ctr"/>
                      <a:r>
                        <a:rPr lang="en-US" dirty="0" smtClean="0"/>
                        <a:t>12.07%</a:t>
                      </a:r>
                      <a:endParaRPr lang="en-US" dirty="0"/>
                    </a:p>
                  </a:txBody>
                  <a:tcPr/>
                </a:tc>
                <a:tc>
                  <a:txBody>
                    <a:bodyPr/>
                    <a:lstStyle/>
                    <a:p>
                      <a:pPr algn="ctr"/>
                      <a:r>
                        <a:rPr lang="en-US" dirty="0" smtClean="0"/>
                        <a:t>11.45%</a:t>
                      </a:r>
                      <a:endParaRPr lang="en-US" dirty="0"/>
                    </a:p>
                  </a:txBody>
                  <a:tcPr/>
                </a:tc>
                <a:extLst>
                  <a:ext uri="{0D108BD9-81ED-4DB2-BD59-A6C34878D82A}">
                    <a16:rowId xmlns:a16="http://schemas.microsoft.com/office/drawing/2014/main" val="4259776213"/>
                  </a:ext>
                </a:extLst>
              </a:tr>
              <a:tr h="335634">
                <a:tc>
                  <a:txBody>
                    <a:bodyPr/>
                    <a:lstStyle/>
                    <a:p>
                      <a:pPr algn="ctr"/>
                      <a:r>
                        <a:rPr lang="en-US" dirty="0" smtClean="0"/>
                        <a:t>12</a:t>
                      </a:r>
                      <a:endParaRPr lang="en-US" dirty="0"/>
                    </a:p>
                  </a:txBody>
                  <a:tcPr/>
                </a:tc>
                <a:tc>
                  <a:txBody>
                    <a:bodyPr/>
                    <a:lstStyle/>
                    <a:p>
                      <a:pPr algn="ctr"/>
                      <a:r>
                        <a:rPr lang="en-US" dirty="0" smtClean="0"/>
                        <a:t>10.96%</a:t>
                      </a:r>
                      <a:endParaRPr lang="en-US" dirty="0"/>
                    </a:p>
                  </a:txBody>
                  <a:tcPr/>
                </a:tc>
                <a:tc>
                  <a:txBody>
                    <a:bodyPr/>
                    <a:lstStyle/>
                    <a:p>
                      <a:pPr algn="ctr"/>
                      <a:r>
                        <a:rPr lang="en-US" dirty="0" smtClean="0"/>
                        <a:t>11.46%</a:t>
                      </a:r>
                      <a:endParaRPr lang="en-US" dirty="0"/>
                    </a:p>
                  </a:txBody>
                  <a:tcPr/>
                </a:tc>
                <a:tc>
                  <a:txBody>
                    <a:bodyPr/>
                    <a:lstStyle/>
                    <a:p>
                      <a:pPr algn="ctr"/>
                      <a:r>
                        <a:rPr lang="en-US" dirty="0" smtClean="0"/>
                        <a:t>10.96%</a:t>
                      </a:r>
                      <a:endParaRPr lang="en-US" dirty="0"/>
                    </a:p>
                  </a:txBody>
                  <a:tcPr/>
                </a:tc>
                <a:extLst>
                  <a:ext uri="{0D108BD9-81ED-4DB2-BD59-A6C34878D82A}">
                    <a16:rowId xmlns:a16="http://schemas.microsoft.com/office/drawing/2014/main" val="1616509293"/>
                  </a:ext>
                </a:extLst>
              </a:tr>
              <a:tr h="335634">
                <a:tc>
                  <a:txBody>
                    <a:bodyPr/>
                    <a:lstStyle/>
                    <a:p>
                      <a:pPr algn="ctr"/>
                      <a:r>
                        <a:rPr lang="en-US" dirty="0" smtClean="0"/>
                        <a:t>13</a:t>
                      </a:r>
                      <a:endParaRPr lang="en-US" dirty="0"/>
                    </a:p>
                  </a:txBody>
                  <a:tcPr/>
                </a:tc>
                <a:tc>
                  <a:txBody>
                    <a:bodyPr/>
                    <a:lstStyle/>
                    <a:p>
                      <a:pPr algn="ctr"/>
                      <a:r>
                        <a:rPr lang="en-US" dirty="0" smtClean="0"/>
                        <a:t>10.58%</a:t>
                      </a:r>
                      <a:endParaRPr lang="en-US" dirty="0"/>
                    </a:p>
                  </a:txBody>
                  <a:tcPr/>
                </a:tc>
                <a:tc>
                  <a:txBody>
                    <a:bodyPr/>
                    <a:lstStyle/>
                    <a:p>
                      <a:pPr algn="ctr"/>
                      <a:r>
                        <a:rPr lang="en-US" dirty="0" smtClean="0"/>
                        <a:t>10.91%</a:t>
                      </a:r>
                      <a:endParaRPr lang="en-US" dirty="0"/>
                    </a:p>
                  </a:txBody>
                  <a:tcPr/>
                </a:tc>
                <a:tc>
                  <a:txBody>
                    <a:bodyPr/>
                    <a:lstStyle/>
                    <a:p>
                      <a:pPr algn="ctr"/>
                      <a:r>
                        <a:rPr lang="en-US" dirty="0" smtClean="0"/>
                        <a:t>10.52%</a:t>
                      </a:r>
                      <a:endParaRPr lang="en-US" dirty="0"/>
                    </a:p>
                  </a:txBody>
                  <a:tcPr/>
                </a:tc>
                <a:extLst>
                  <a:ext uri="{0D108BD9-81ED-4DB2-BD59-A6C34878D82A}">
                    <a16:rowId xmlns:a16="http://schemas.microsoft.com/office/drawing/2014/main" val="1786074082"/>
                  </a:ext>
                </a:extLst>
              </a:tr>
              <a:tr h="335634">
                <a:tc>
                  <a:txBody>
                    <a:bodyPr/>
                    <a:lstStyle/>
                    <a:p>
                      <a:pPr algn="ctr"/>
                      <a:r>
                        <a:rPr lang="en-US" dirty="0" smtClean="0"/>
                        <a:t>14</a:t>
                      </a:r>
                      <a:endParaRPr lang="en-US" dirty="0"/>
                    </a:p>
                  </a:txBody>
                  <a:tcPr/>
                </a:tc>
                <a:tc>
                  <a:txBody>
                    <a:bodyPr/>
                    <a:lstStyle/>
                    <a:p>
                      <a:pPr algn="ctr"/>
                      <a:r>
                        <a:rPr lang="en-US" dirty="0" smtClean="0"/>
                        <a:t>10.23%</a:t>
                      </a:r>
                      <a:endParaRPr lang="en-US" dirty="0"/>
                    </a:p>
                  </a:txBody>
                  <a:tcPr/>
                </a:tc>
                <a:tc>
                  <a:txBody>
                    <a:bodyPr/>
                    <a:lstStyle/>
                    <a:p>
                      <a:pPr algn="ctr"/>
                      <a:r>
                        <a:rPr lang="en-US" dirty="0" smtClean="0"/>
                        <a:t>9.94%</a:t>
                      </a:r>
                      <a:endParaRPr lang="en-US" dirty="0"/>
                    </a:p>
                  </a:txBody>
                  <a:tcPr/>
                </a:tc>
                <a:tc>
                  <a:txBody>
                    <a:bodyPr/>
                    <a:lstStyle/>
                    <a:p>
                      <a:pPr algn="ctr"/>
                      <a:r>
                        <a:rPr lang="en-US" dirty="0" smtClean="0"/>
                        <a:t>10.11%</a:t>
                      </a:r>
                      <a:endParaRPr lang="en-US" dirty="0"/>
                    </a:p>
                  </a:txBody>
                  <a:tcPr/>
                </a:tc>
                <a:extLst>
                  <a:ext uri="{0D108BD9-81ED-4DB2-BD59-A6C34878D82A}">
                    <a16:rowId xmlns:a16="http://schemas.microsoft.com/office/drawing/2014/main" val="1196673306"/>
                  </a:ext>
                </a:extLst>
              </a:tr>
              <a:tr h="335634">
                <a:tc>
                  <a:txBody>
                    <a:bodyPr/>
                    <a:lstStyle/>
                    <a:p>
                      <a:pPr algn="ctr"/>
                      <a:r>
                        <a:rPr lang="en-US" dirty="0" smtClean="0"/>
                        <a:t>15</a:t>
                      </a:r>
                      <a:endParaRPr lang="en-US" dirty="0"/>
                    </a:p>
                  </a:txBody>
                  <a:tcPr/>
                </a:tc>
                <a:tc>
                  <a:txBody>
                    <a:bodyPr/>
                    <a:lstStyle/>
                    <a:p>
                      <a:pPr algn="ctr"/>
                      <a:r>
                        <a:rPr lang="en-US" dirty="0" smtClean="0"/>
                        <a:t>9.91%</a:t>
                      </a:r>
                      <a:endParaRPr lang="en-US" dirty="0"/>
                    </a:p>
                  </a:txBody>
                  <a:tcPr/>
                </a:tc>
                <a:tc>
                  <a:txBody>
                    <a:bodyPr/>
                    <a:lstStyle/>
                    <a:p>
                      <a:pPr algn="ctr"/>
                      <a:r>
                        <a:rPr lang="en-US" dirty="0" smtClean="0"/>
                        <a:t>9.51%</a:t>
                      </a:r>
                      <a:endParaRPr lang="en-US" dirty="0"/>
                    </a:p>
                  </a:txBody>
                  <a:tcPr/>
                </a:tc>
                <a:tc>
                  <a:txBody>
                    <a:bodyPr/>
                    <a:lstStyle/>
                    <a:p>
                      <a:pPr algn="ctr"/>
                      <a:r>
                        <a:rPr lang="en-US" dirty="0" smtClean="0"/>
                        <a:t>9.72%</a:t>
                      </a:r>
                      <a:endParaRPr lang="en-US" dirty="0"/>
                    </a:p>
                  </a:txBody>
                  <a:tcPr/>
                </a:tc>
                <a:extLst>
                  <a:ext uri="{0D108BD9-81ED-4DB2-BD59-A6C34878D82A}">
                    <a16:rowId xmlns:a16="http://schemas.microsoft.com/office/drawing/2014/main" val="3710398408"/>
                  </a:ext>
                </a:extLst>
              </a:tr>
            </a:tbl>
          </a:graphicData>
        </a:graphic>
      </p:graphicFrame>
    </p:spTree>
    <p:extLst>
      <p:ext uri="{BB962C8B-B14F-4D97-AF65-F5344CB8AC3E}">
        <p14:creationId xmlns:p14="http://schemas.microsoft.com/office/powerpoint/2010/main" val="1902380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Costs</a:t>
            </a:r>
            <a:endParaRPr lang="en-US" dirty="0"/>
          </a:p>
        </p:txBody>
      </p:sp>
      <p:sp>
        <p:nvSpPr>
          <p:cNvPr id="3" name="Content Placeholder 2"/>
          <p:cNvSpPr>
            <a:spLocks noGrp="1"/>
          </p:cNvSpPr>
          <p:nvPr>
            <p:ph idx="1"/>
          </p:nvPr>
        </p:nvSpPr>
        <p:spPr/>
        <p:txBody>
          <a:bodyPr/>
          <a:lstStyle/>
          <a:p>
            <a:r>
              <a:rPr lang="en-US" dirty="0" smtClean="0"/>
              <a:t>One of the most important cost influencing farming operations is owning and operating machinery.</a:t>
            </a:r>
          </a:p>
          <a:p>
            <a:r>
              <a:rPr lang="en-US" dirty="0" smtClean="0"/>
              <a:t>Good management can minimize costs associated with machinery</a:t>
            </a:r>
          </a:p>
          <a:p>
            <a:r>
              <a:rPr lang="en-US" dirty="0" smtClean="0"/>
              <a:t>Accurately estimating machinery costs can aid in minimizing</a:t>
            </a:r>
          </a:p>
          <a:p>
            <a:r>
              <a:rPr lang="en-US" dirty="0" smtClean="0"/>
              <a:t>Estimates play an important role in decisions</a:t>
            </a:r>
          </a:p>
          <a:p>
            <a:pPr lvl="1"/>
            <a:r>
              <a:rPr lang="en-US" dirty="0" smtClean="0"/>
              <a:t>When to trade</a:t>
            </a:r>
          </a:p>
          <a:p>
            <a:pPr lvl="1"/>
            <a:r>
              <a:rPr lang="en-US" dirty="0" smtClean="0"/>
              <a:t>Which size to buy </a:t>
            </a:r>
          </a:p>
          <a:p>
            <a:pPr lvl="1"/>
            <a:r>
              <a:rPr lang="en-US" dirty="0" smtClean="0"/>
              <a:t>How much to buy</a:t>
            </a:r>
          </a:p>
        </p:txBody>
      </p:sp>
    </p:spTree>
    <p:extLst>
      <p:ext uri="{BB962C8B-B14F-4D97-AF65-F5344CB8AC3E}">
        <p14:creationId xmlns:p14="http://schemas.microsoft.com/office/powerpoint/2010/main" val="16646816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6 year old tractor with annual use of 400 hours, originally listed for $80,000.00. What is the average cost per year for depreciation, taxes, shelter, insurance and interest after 6 years?</a:t>
            </a:r>
          </a:p>
          <a:p>
            <a:r>
              <a:rPr lang="en-US" dirty="0" smtClean="0"/>
              <a:t>14.36% of list price from Table</a:t>
            </a:r>
          </a:p>
          <a:p>
            <a:r>
              <a:rPr lang="en-US" dirty="0" smtClean="0"/>
              <a:t>.1436X80,000= $11,488</a:t>
            </a:r>
          </a:p>
          <a:p>
            <a:r>
              <a:rPr lang="en-US" dirty="0" smtClean="0"/>
              <a:t>What is the average cost per hour?</a:t>
            </a:r>
          </a:p>
          <a:p>
            <a:r>
              <a:rPr lang="en-US" dirty="0" smtClean="0"/>
              <a:t>$11,488/400= $28.72 per hour</a:t>
            </a:r>
            <a:endParaRPr lang="en-US" dirty="0"/>
          </a:p>
        </p:txBody>
      </p:sp>
    </p:spTree>
    <p:extLst>
      <p:ext uri="{BB962C8B-B14F-4D97-AF65-F5344CB8AC3E}">
        <p14:creationId xmlns:p14="http://schemas.microsoft.com/office/powerpoint/2010/main" val="15830827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Annual-Use Fixed Costs</a:t>
            </a:r>
            <a:endParaRPr lang="en-US" dirty="0"/>
          </a:p>
        </p:txBody>
      </p:sp>
      <p:sp>
        <p:nvSpPr>
          <p:cNvPr id="3" name="Content Placeholder 2"/>
          <p:cNvSpPr>
            <a:spLocks noGrp="1"/>
          </p:cNvSpPr>
          <p:nvPr>
            <p:ph idx="1"/>
          </p:nvPr>
        </p:nvSpPr>
        <p:spPr/>
        <p:txBody>
          <a:bodyPr/>
          <a:lstStyle/>
          <a:p>
            <a:r>
              <a:rPr lang="en-US" dirty="0" smtClean="0"/>
              <a:t>Fixed cost per hour changes according to the amount of annual use.</a:t>
            </a:r>
          </a:p>
          <a:p>
            <a:pPr lvl="1"/>
            <a:r>
              <a:rPr lang="en-US" dirty="0" smtClean="0"/>
              <a:t>Total annual fixed cost is not greatly affected by annual use</a:t>
            </a:r>
          </a:p>
          <a:p>
            <a:pPr lvl="1"/>
            <a:r>
              <a:rPr lang="en-US" dirty="0" smtClean="0"/>
              <a:t>The more time equipment is used, the lower the average fixed cost per hour of per unit of use</a:t>
            </a:r>
          </a:p>
          <a:p>
            <a:r>
              <a:rPr lang="en-US" dirty="0" smtClean="0"/>
              <a:t>Self propelled combine is being considered, two possibilities: One combine lists for $130,000 and the other $100,000. There are 1,000 acres of crops to be harvested each year. What is the difference in fixed cost per acre, if planned to own the combine for 12 years.  Use the table.</a:t>
            </a:r>
          </a:p>
          <a:p>
            <a:pPr lvl="1"/>
            <a:r>
              <a:rPr lang="en-US" dirty="0" smtClean="0"/>
              <a:t>.1096X130,000= $14,248 per year or $14.25 per acre</a:t>
            </a:r>
          </a:p>
          <a:p>
            <a:pPr lvl="1"/>
            <a:r>
              <a:rPr lang="en-US" dirty="0" smtClean="0"/>
              <a:t>.1096X100,000= $10,960 per year or $10.96 per acre</a:t>
            </a:r>
            <a:endParaRPr lang="en-US" dirty="0"/>
          </a:p>
        </p:txBody>
      </p:sp>
    </p:spTree>
    <p:extLst>
      <p:ext uri="{BB962C8B-B14F-4D97-AF65-F5344CB8AC3E}">
        <p14:creationId xmlns:p14="http://schemas.microsoft.com/office/powerpoint/2010/main" val="32985697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Annual-Use Fixed Costs</a:t>
            </a:r>
            <a:endParaRPr lang="en-US" dirty="0"/>
          </a:p>
        </p:txBody>
      </p:sp>
      <p:sp>
        <p:nvSpPr>
          <p:cNvPr id="3" name="Content Placeholder 2"/>
          <p:cNvSpPr>
            <a:spLocks noGrp="1"/>
          </p:cNvSpPr>
          <p:nvPr>
            <p:ph idx="1"/>
          </p:nvPr>
        </p:nvSpPr>
        <p:spPr/>
        <p:txBody>
          <a:bodyPr/>
          <a:lstStyle/>
          <a:p>
            <a:r>
              <a:rPr lang="en-US" dirty="0" smtClean="0"/>
              <a:t>Expanding lowers annual-use fixe costs in some situations</a:t>
            </a:r>
          </a:p>
          <a:p>
            <a:r>
              <a:rPr lang="en-US" dirty="0" smtClean="0"/>
              <a:t>Add 500 acres to previous example:</a:t>
            </a:r>
          </a:p>
          <a:p>
            <a:pPr lvl="1"/>
            <a:r>
              <a:rPr lang="en-US" dirty="0" smtClean="0"/>
              <a:t>.1096X130,000= 14,248 per year or $9.50 per acre</a:t>
            </a:r>
          </a:p>
          <a:p>
            <a:pPr lvl="1"/>
            <a:r>
              <a:rPr lang="en-US" dirty="0" smtClean="0"/>
              <a:t>.1096X100,000= 10,960 per year or $7.31 per acre</a:t>
            </a:r>
          </a:p>
          <a:p>
            <a:r>
              <a:rPr lang="en-US" dirty="0" smtClean="0"/>
              <a:t>Which unit would you choose?</a:t>
            </a:r>
            <a:endParaRPr lang="en-US" dirty="0"/>
          </a:p>
        </p:txBody>
      </p:sp>
    </p:spTree>
    <p:extLst>
      <p:ext uri="{BB962C8B-B14F-4D97-AF65-F5344CB8AC3E}">
        <p14:creationId xmlns:p14="http://schemas.microsoft.com/office/powerpoint/2010/main" val="27390500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Reduce Fixed Costs?</a:t>
            </a:r>
            <a:endParaRPr lang="en-US" dirty="0"/>
          </a:p>
        </p:txBody>
      </p:sp>
      <p:sp>
        <p:nvSpPr>
          <p:cNvPr id="3" name="Content Placeholder 2"/>
          <p:cNvSpPr>
            <a:spLocks noGrp="1"/>
          </p:cNvSpPr>
          <p:nvPr>
            <p:ph idx="1"/>
          </p:nvPr>
        </p:nvSpPr>
        <p:spPr/>
        <p:txBody>
          <a:bodyPr/>
          <a:lstStyle/>
          <a:p>
            <a:r>
              <a:rPr lang="en-US" dirty="0" smtClean="0"/>
              <a:t>Fixed costs account for 50-75% of total machinery costs</a:t>
            </a:r>
          </a:p>
          <a:p>
            <a:r>
              <a:rPr lang="en-US" dirty="0" smtClean="0"/>
              <a:t>You can reduce fixed costs more easily than you can operating costs</a:t>
            </a:r>
          </a:p>
          <a:p>
            <a:pPr lvl="1"/>
            <a:r>
              <a:rPr lang="en-US" dirty="0" smtClean="0"/>
              <a:t>Have proper amount of equipment</a:t>
            </a:r>
          </a:p>
          <a:p>
            <a:pPr lvl="1"/>
            <a:r>
              <a:rPr lang="en-US" dirty="0" smtClean="0"/>
              <a:t>Longer ownership of equipment</a:t>
            </a:r>
          </a:p>
          <a:p>
            <a:pPr lvl="1"/>
            <a:r>
              <a:rPr lang="en-US" dirty="0" smtClean="0"/>
              <a:t>Buy used equipment</a:t>
            </a:r>
            <a:endParaRPr lang="en-US" dirty="0"/>
          </a:p>
        </p:txBody>
      </p:sp>
    </p:spTree>
    <p:extLst>
      <p:ext uri="{BB962C8B-B14F-4D97-AF65-F5344CB8AC3E}">
        <p14:creationId xmlns:p14="http://schemas.microsoft.com/office/powerpoint/2010/main" val="30025346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 Amount of Equipment</a:t>
            </a:r>
            <a:endParaRPr lang="en-US" dirty="0"/>
          </a:p>
        </p:txBody>
      </p:sp>
      <p:sp>
        <p:nvSpPr>
          <p:cNvPr id="3" name="Content Placeholder 2"/>
          <p:cNvSpPr>
            <a:spLocks noGrp="1"/>
          </p:cNvSpPr>
          <p:nvPr>
            <p:ph idx="1"/>
          </p:nvPr>
        </p:nvSpPr>
        <p:spPr/>
        <p:txBody>
          <a:bodyPr>
            <a:normAutofit lnSpcReduction="10000"/>
          </a:bodyPr>
          <a:lstStyle/>
          <a:p>
            <a:r>
              <a:rPr lang="en-US" dirty="0" smtClean="0"/>
              <a:t>If you have the most efficiently matched tractors to equipment, you will have substantially lower fixed costs than if you have more equipment or larger equipment.</a:t>
            </a:r>
          </a:p>
          <a:p>
            <a:r>
              <a:rPr lang="en-US" dirty="0" smtClean="0"/>
              <a:t>Example:</a:t>
            </a:r>
          </a:p>
          <a:p>
            <a:pPr lvl="1"/>
            <a:r>
              <a:rPr lang="en-US" dirty="0" smtClean="0"/>
              <a:t>You own two 140 </a:t>
            </a:r>
            <a:r>
              <a:rPr lang="en-US" dirty="0" err="1" smtClean="0"/>
              <a:t>hp</a:t>
            </a:r>
            <a:r>
              <a:rPr lang="en-US" dirty="0" smtClean="0"/>
              <a:t> tractors that originally listed for $70,000.00 each.  You are thinking about buying an 80 </a:t>
            </a:r>
            <a:r>
              <a:rPr lang="en-US" dirty="0" err="1" smtClean="0"/>
              <a:t>hp</a:t>
            </a:r>
            <a:r>
              <a:rPr lang="en-US" dirty="0" smtClean="0"/>
              <a:t> tractor at $42,000.00 to pull some lighter equipment. If you plan to own the equipment 8 years then you average annual cost is 12.9% of list price (Table 3). </a:t>
            </a:r>
          </a:p>
          <a:p>
            <a:pPr lvl="1"/>
            <a:r>
              <a:rPr lang="en-US" dirty="0" smtClean="0"/>
              <a:t>12.9% of list price of two 140 </a:t>
            </a:r>
            <a:r>
              <a:rPr lang="en-US" dirty="0" err="1" smtClean="0"/>
              <a:t>hp</a:t>
            </a:r>
            <a:r>
              <a:rPr lang="en-US" dirty="0" smtClean="0"/>
              <a:t> tractors is</a:t>
            </a:r>
          </a:p>
          <a:p>
            <a:pPr lvl="2"/>
            <a:r>
              <a:rPr lang="en-US" dirty="0" smtClean="0"/>
              <a:t>.129 X 2 X 70,000= $18,060.00 per year</a:t>
            </a:r>
          </a:p>
          <a:p>
            <a:pPr lvl="1"/>
            <a:r>
              <a:rPr lang="en-US" dirty="0" smtClean="0"/>
              <a:t>Add an 80 </a:t>
            </a:r>
            <a:r>
              <a:rPr lang="en-US" dirty="0" err="1" smtClean="0"/>
              <a:t>hp</a:t>
            </a:r>
            <a:r>
              <a:rPr lang="en-US" dirty="0" smtClean="0"/>
              <a:t> tractor at $42,000</a:t>
            </a:r>
          </a:p>
          <a:p>
            <a:pPr lvl="2"/>
            <a:r>
              <a:rPr lang="en-US" dirty="0" smtClean="0"/>
              <a:t>.129 X 42,000= $5,418 </a:t>
            </a:r>
          </a:p>
          <a:p>
            <a:pPr lvl="2"/>
            <a:r>
              <a:rPr lang="en-US" dirty="0" smtClean="0"/>
              <a:t>30% increase in costs</a:t>
            </a:r>
            <a:endParaRPr lang="en-US" dirty="0"/>
          </a:p>
        </p:txBody>
      </p:sp>
    </p:spTree>
    <p:extLst>
      <p:ext uri="{BB962C8B-B14F-4D97-AF65-F5344CB8AC3E}">
        <p14:creationId xmlns:p14="http://schemas.microsoft.com/office/powerpoint/2010/main" val="5069283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Used Equipment</a:t>
            </a:r>
            <a:endParaRPr lang="en-US" dirty="0"/>
          </a:p>
        </p:txBody>
      </p:sp>
      <p:sp>
        <p:nvSpPr>
          <p:cNvPr id="3" name="Content Placeholder 2"/>
          <p:cNvSpPr>
            <a:spLocks noGrp="1"/>
          </p:cNvSpPr>
          <p:nvPr>
            <p:ph idx="1"/>
          </p:nvPr>
        </p:nvSpPr>
        <p:spPr/>
        <p:txBody>
          <a:bodyPr/>
          <a:lstStyle/>
          <a:p>
            <a:r>
              <a:rPr lang="en-US" dirty="0" smtClean="0"/>
              <a:t>Use table 1 to gain an idea of how much a piece of equipment is worth at a given year.  </a:t>
            </a:r>
          </a:p>
          <a:p>
            <a:r>
              <a:rPr lang="en-US" dirty="0" smtClean="0"/>
              <a:t>Different options in buying used equipment</a:t>
            </a:r>
          </a:p>
          <a:p>
            <a:pPr lvl="1"/>
            <a:r>
              <a:rPr lang="en-US" dirty="0" smtClean="0"/>
              <a:t>Dealer</a:t>
            </a:r>
          </a:p>
          <a:p>
            <a:pPr lvl="1"/>
            <a:r>
              <a:rPr lang="en-US" dirty="0" smtClean="0"/>
              <a:t>Auction/Sale</a:t>
            </a:r>
          </a:p>
          <a:p>
            <a:pPr lvl="1"/>
            <a:r>
              <a:rPr lang="en-US" dirty="0" smtClean="0"/>
              <a:t>Direct from another farmer</a:t>
            </a:r>
          </a:p>
          <a:p>
            <a:r>
              <a:rPr lang="en-US" dirty="0" smtClean="0"/>
              <a:t>What would you expect to pay for a used $80,000.00 list price tractor that is 4 years old?</a:t>
            </a:r>
          </a:p>
          <a:p>
            <a:pPr lvl="1"/>
            <a:r>
              <a:rPr lang="en-US" dirty="0" smtClean="0"/>
              <a:t>52.31% X 80,000= $41,841</a:t>
            </a:r>
          </a:p>
          <a:p>
            <a:pPr lvl="1"/>
            <a:r>
              <a:rPr lang="en-US" dirty="0" smtClean="0"/>
              <a:t>25% increase from dealer for “Reconditioning”= $52,310.00</a:t>
            </a:r>
            <a:endParaRPr lang="en-US" dirty="0"/>
          </a:p>
        </p:txBody>
      </p:sp>
    </p:spTree>
    <p:extLst>
      <p:ext uri="{BB962C8B-B14F-4D97-AF65-F5344CB8AC3E}">
        <p14:creationId xmlns:p14="http://schemas.microsoft.com/office/powerpoint/2010/main" val="405444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a:t>
            </a:r>
            <a:endParaRPr lang="en-US" dirty="0"/>
          </a:p>
        </p:txBody>
      </p:sp>
      <p:sp>
        <p:nvSpPr>
          <p:cNvPr id="3" name="Content Placeholder 2"/>
          <p:cNvSpPr>
            <a:spLocks noGrp="1"/>
          </p:cNvSpPr>
          <p:nvPr>
            <p:ph idx="1"/>
          </p:nvPr>
        </p:nvSpPr>
        <p:spPr/>
        <p:txBody>
          <a:bodyPr/>
          <a:lstStyle/>
          <a:p>
            <a:r>
              <a:rPr lang="en-US" dirty="0" smtClean="0"/>
              <a:t>Using straight line depreciation, what is the annual depreciation of a $100,000.00 Combine over a 10 year life if the salvage value of the equipment is 10% of original cost?</a:t>
            </a:r>
          </a:p>
          <a:p>
            <a:endParaRPr lang="en-US" dirty="0"/>
          </a:p>
          <a:p>
            <a:r>
              <a:rPr lang="en-US" dirty="0" smtClean="0"/>
              <a:t>In the above question, what is the remaining value of the combine after 3 years?</a:t>
            </a:r>
          </a:p>
          <a:p>
            <a:endParaRPr lang="en-US" dirty="0"/>
          </a:p>
          <a:p>
            <a:r>
              <a:rPr lang="en-US" dirty="0" smtClean="0"/>
              <a:t>What is the average annual fixed cost for a $60,000.00 tractor that is 5 years old?</a:t>
            </a:r>
            <a:endParaRPr lang="en-US" dirty="0"/>
          </a:p>
        </p:txBody>
      </p:sp>
    </p:spTree>
    <p:extLst>
      <p:ext uri="{BB962C8B-B14F-4D97-AF65-F5344CB8AC3E}">
        <p14:creationId xmlns:p14="http://schemas.microsoft.com/office/powerpoint/2010/main" val="40914699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Costs</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Two main types of machinery costs</a:t>
            </a:r>
          </a:p>
          <a:p>
            <a:pPr lvl="1"/>
            <a:r>
              <a:rPr lang="en-US" dirty="0" smtClean="0"/>
              <a:t>Fixed costs-depending more on how long a machine is owned rather than how much it is used</a:t>
            </a:r>
          </a:p>
          <a:p>
            <a:pPr lvl="1"/>
            <a:r>
              <a:rPr lang="en-US" dirty="0" smtClean="0"/>
              <a:t>Operating costs-varying in proportion to the amount of use</a:t>
            </a:r>
          </a:p>
          <a:p>
            <a:r>
              <a:rPr lang="en-US" dirty="0" smtClean="0"/>
              <a:t>Fixed Costs:</a:t>
            </a:r>
          </a:p>
          <a:p>
            <a:pPr lvl="1"/>
            <a:r>
              <a:rPr lang="en-US" dirty="0" smtClean="0"/>
              <a:t>Depreciation</a:t>
            </a:r>
          </a:p>
          <a:p>
            <a:pPr lvl="1"/>
            <a:r>
              <a:rPr lang="en-US" dirty="0" smtClean="0"/>
              <a:t>Taxes</a:t>
            </a:r>
          </a:p>
          <a:p>
            <a:pPr lvl="1"/>
            <a:r>
              <a:rPr lang="en-US" dirty="0" smtClean="0"/>
              <a:t>Shelter</a:t>
            </a:r>
          </a:p>
          <a:p>
            <a:pPr lvl="1"/>
            <a:r>
              <a:rPr lang="en-US" dirty="0" smtClean="0"/>
              <a:t>Insurance</a:t>
            </a:r>
          </a:p>
          <a:p>
            <a:pPr lvl="1"/>
            <a:r>
              <a:rPr lang="en-US" dirty="0" smtClean="0"/>
              <a:t>Interest</a:t>
            </a:r>
            <a:endParaRPr lang="en-US" dirty="0"/>
          </a:p>
        </p:txBody>
      </p:sp>
      <p:sp>
        <p:nvSpPr>
          <p:cNvPr id="4" name="Content Placeholder 3"/>
          <p:cNvSpPr>
            <a:spLocks noGrp="1"/>
          </p:cNvSpPr>
          <p:nvPr>
            <p:ph sz="half" idx="2"/>
          </p:nvPr>
        </p:nvSpPr>
        <p:spPr/>
        <p:txBody>
          <a:bodyPr>
            <a:normAutofit lnSpcReduction="10000"/>
          </a:bodyPr>
          <a:lstStyle/>
          <a:p>
            <a:r>
              <a:rPr lang="en-US" dirty="0" smtClean="0"/>
              <a:t>Operating Costs:</a:t>
            </a:r>
          </a:p>
          <a:p>
            <a:pPr lvl="1"/>
            <a:r>
              <a:rPr lang="en-US" dirty="0" smtClean="0"/>
              <a:t>Fuel</a:t>
            </a:r>
          </a:p>
          <a:p>
            <a:pPr lvl="1"/>
            <a:r>
              <a:rPr lang="en-US" dirty="0" smtClean="0"/>
              <a:t>Lubrication</a:t>
            </a:r>
          </a:p>
          <a:p>
            <a:pPr lvl="1"/>
            <a:r>
              <a:rPr lang="en-US" dirty="0" smtClean="0"/>
              <a:t>Maintenance</a:t>
            </a:r>
          </a:p>
          <a:p>
            <a:pPr lvl="1"/>
            <a:r>
              <a:rPr lang="en-US" dirty="0" smtClean="0"/>
              <a:t>Repairs</a:t>
            </a:r>
          </a:p>
          <a:p>
            <a:pPr lvl="1"/>
            <a:r>
              <a:rPr lang="en-US" dirty="0" smtClean="0"/>
              <a:t>Labor</a:t>
            </a:r>
          </a:p>
        </p:txBody>
      </p:sp>
    </p:spTree>
    <p:extLst>
      <p:ext uri="{BB962C8B-B14F-4D97-AF65-F5344CB8AC3E}">
        <p14:creationId xmlns:p14="http://schemas.microsoft.com/office/powerpoint/2010/main" val="1506838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Depreciation </a:t>
            </a:r>
            <a:endParaRPr lang="en-US" dirty="0"/>
          </a:p>
        </p:txBody>
      </p:sp>
      <p:sp>
        <p:nvSpPr>
          <p:cNvPr id="3" name="Content Placeholder 2"/>
          <p:cNvSpPr>
            <a:spLocks noGrp="1"/>
          </p:cNvSpPr>
          <p:nvPr>
            <p:ph idx="1"/>
          </p:nvPr>
        </p:nvSpPr>
        <p:spPr/>
        <p:txBody>
          <a:bodyPr/>
          <a:lstStyle/>
          <a:p>
            <a:r>
              <a:rPr lang="en-US" dirty="0" smtClean="0"/>
              <a:t>Loss of value of a machine due to time and use</a:t>
            </a:r>
          </a:p>
          <a:p>
            <a:r>
              <a:rPr lang="en-US" dirty="0" smtClean="0"/>
              <a:t>Often largest of all costs</a:t>
            </a:r>
          </a:p>
          <a:p>
            <a:r>
              <a:rPr lang="en-US" dirty="0" smtClean="0"/>
              <a:t>Reasons:</a:t>
            </a:r>
          </a:p>
          <a:p>
            <a:pPr lvl="1"/>
            <a:r>
              <a:rPr lang="en-US" dirty="0" smtClean="0"/>
              <a:t>Age-Newer machine is worth more than older machine</a:t>
            </a:r>
          </a:p>
          <a:p>
            <a:pPr lvl="1"/>
            <a:r>
              <a:rPr lang="en-US" dirty="0" smtClean="0"/>
              <a:t>Wear-More use, more wear, may keep breaking down</a:t>
            </a:r>
          </a:p>
          <a:p>
            <a:pPr lvl="1"/>
            <a:r>
              <a:rPr lang="en-US" dirty="0" smtClean="0"/>
              <a:t>Obsolescence-Major model chance or not enough capacity, value may be greatly reduced, new technology can make existing equipment obsolete.</a:t>
            </a:r>
            <a:endParaRPr lang="en-US" dirty="0"/>
          </a:p>
        </p:txBody>
      </p:sp>
    </p:spTree>
    <p:extLst>
      <p:ext uri="{BB962C8B-B14F-4D97-AF65-F5344CB8AC3E}">
        <p14:creationId xmlns:p14="http://schemas.microsoft.com/office/powerpoint/2010/main" val="38593374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Depreciation</a:t>
            </a:r>
            <a:endParaRPr lang="en-US" dirty="0"/>
          </a:p>
        </p:txBody>
      </p:sp>
      <p:sp>
        <p:nvSpPr>
          <p:cNvPr id="3" name="Content Placeholder 2"/>
          <p:cNvSpPr>
            <a:spLocks noGrp="1"/>
          </p:cNvSpPr>
          <p:nvPr>
            <p:ph idx="1"/>
          </p:nvPr>
        </p:nvSpPr>
        <p:spPr/>
        <p:txBody>
          <a:bodyPr/>
          <a:lstStyle/>
          <a:p>
            <a:r>
              <a:rPr lang="en-US" dirty="0" smtClean="0"/>
              <a:t>Calculate depreciation in different ways:</a:t>
            </a:r>
          </a:p>
          <a:p>
            <a:pPr lvl="1"/>
            <a:r>
              <a:rPr lang="en-US" dirty="0" smtClean="0"/>
              <a:t>Straight-line depreciation</a:t>
            </a:r>
          </a:p>
          <a:p>
            <a:pPr lvl="1"/>
            <a:r>
              <a:rPr lang="en-US" dirty="0" smtClean="0"/>
              <a:t>Sum-of-the-digits depreciation</a:t>
            </a:r>
          </a:p>
          <a:p>
            <a:pPr lvl="1"/>
            <a:r>
              <a:rPr lang="en-US" dirty="0" smtClean="0"/>
              <a:t>Declining-balance depreciation</a:t>
            </a:r>
            <a:endParaRPr lang="en-US" dirty="0"/>
          </a:p>
        </p:txBody>
      </p:sp>
    </p:spTree>
    <p:extLst>
      <p:ext uri="{BB962C8B-B14F-4D97-AF65-F5344CB8AC3E}">
        <p14:creationId xmlns:p14="http://schemas.microsoft.com/office/powerpoint/2010/main" val="1423678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Straight Line Depreciation </a:t>
            </a:r>
            <a:endParaRPr lang="en-US" dirty="0"/>
          </a:p>
        </p:txBody>
      </p:sp>
      <p:sp>
        <p:nvSpPr>
          <p:cNvPr id="3" name="Content Placeholder 2"/>
          <p:cNvSpPr>
            <a:spLocks noGrp="1"/>
          </p:cNvSpPr>
          <p:nvPr>
            <p:ph idx="1"/>
          </p:nvPr>
        </p:nvSpPr>
        <p:spPr/>
        <p:txBody>
          <a:bodyPr/>
          <a:lstStyle/>
          <a:p>
            <a:r>
              <a:rPr lang="en-US" dirty="0" smtClean="0"/>
              <a:t>Equal reduction of value is used each year the machine is owned</a:t>
            </a:r>
          </a:p>
          <a:p>
            <a:r>
              <a:rPr lang="en-US" dirty="0" smtClean="0"/>
              <a:t>Can always be used to estimate costs over a specific time</a:t>
            </a:r>
          </a:p>
          <a:p>
            <a:pPr lvl="1"/>
            <a:r>
              <a:rPr lang="en-US" dirty="0" smtClean="0"/>
              <a:t>Provided the proper salvage value is used for age of machine</a:t>
            </a:r>
          </a:p>
          <a:p>
            <a:endParaRPr lang="en-US" dirty="0"/>
          </a:p>
          <a:p>
            <a:r>
              <a:rPr lang="en-US" dirty="0" smtClean="0"/>
              <a:t>Annual Depreciation (AD)=(Price-Salvage Value)/Years own</a:t>
            </a:r>
          </a:p>
          <a:p>
            <a:r>
              <a:rPr lang="en-US" dirty="0" smtClean="0"/>
              <a:t>Self propelled </a:t>
            </a:r>
            <a:r>
              <a:rPr lang="en-US" dirty="0" err="1" smtClean="0"/>
              <a:t>swather</a:t>
            </a:r>
            <a:r>
              <a:rPr lang="en-US" dirty="0" smtClean="0"/>
              <a:t> is purchased for $40,000.00 and it’s “life” is assumed to be 10 years.  Assume it’s salvage value at ten years to be ten percent of new cost. </a:t>
            </a:r>
          </a:p>
          <a:p>
            <a:pPr lvl="1"/>
            <a:r>
              <a:rPr lang="en-US" dirty="0" smtClean="0"/>
              <a:t>40,000-4,000/10= $3600.00 per year</a:t>
            </a:r>
          </a:p>
          <a:p>
            <a:endParaRPr lang="en-US" dirty="0"/>
          </a:p>
        </p:txBody>
      </p:sp>
    </p:spTree>
    <p:extLst>
      <p:ext uri="{BB962C8B-B14F-4D97-AF65-F5344CB8AC3E}">
        <p14:creationId xmlns:p14="http://schemas.microsoft.com/office/powerpoint/2010/main" val="923618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Straight Line Depreciation </a:t>
            </a:r>
          </a:p>
        </p:txBody>
      </p:sp>
      <p:sp>
        <p:nvSpPr>
          <p:cNvPr id="3" name="Content Placeholder 2"/>
          <p:cNvSpPr>
            <a:spLocks noGrp="1"/>
          </p:cNvSpPr>
          <p:nvPr>
            <p:ph idx="1"/>
          </p:nvPr>
        </p:nvSpPr>
        <p:spPr/>
        <p:txBody>
          <a:bodyPr/>
          <a:lstStyle/>
          <a:p>
            <a:r>
              <a:rPr lang="en-US" dirty="0" smtClean="0"/>
              <a:t>Not quite accurate for giving the true value</a:t>
            </a:r>
          </a:p>
          <a:p>
            <a:r>
              <a:rPr lang="en-US" dirty="0" smtClean="0"/>
              <a:t>Machines depreciate much faster in the first few years than in later years</a:t>
            </a:r>
          </a:p>
          <a:p>
            <a:r>
              <a:rPr lang="en-US" dirty="0" smtClean="0"/>
              <a:t>Best use is for estimating costs over the entire life of the machine</a:t>
            </a:r>
          </a:p>
          <a:p>
            <a:pPr lvl="1"/>
            <a:r>
              <a:rPr lang="en-US" dirty="0" smtClean="0"/>
              <a:t>As long as salvage value is an actual </a:t>
            </a:r>
            <a:endParaRPr lang="en-US" dirty="0"/>
          </a:p>
        </p:txBody>
      </p:sp>
    </p:spTree>
    <p:extLst>
      <p:ext uri="{BB962C8B-B14F-4D97-AF65-F5344CB8AC3E}">
        <p14:creationId xmlns:p14="http://schemas.microsoft.com/office/powerpoint/2010/main" val="13962612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Sum-Of-The-Digits Depreciation</a:t>
            </a:r>
            <a:endParaRPr lang="en-US" dirty="0"/>
          </a:p>
        </p:txBody>
      </p:sp>
      <p:sp>
        <p:nvSpPr>
          <p:cNvPr id="3" name="Content Placeholder 2"/>
          <p:cNvSpPr>
            <a:spLocks noGrp="1"/>
          </p:cNvSpPr>
          <p:nvPr>
            <p:ph idx="1"/>
          </p:nvPr>
        </p:nvSpPr>
        <p:spPr/>
        <p:txBody>
          <a:bodyPr/>
          <a:lstStyle/>
          <a:p>
            <a:r>
              <a:rPr lang="en-US" dirty="0" smtClean="0"/>
              <a:t>Accurate in estimating the true value of a machine at any age</a:t>
            </a:r>
          </a:p>
          <a:p>
            <a:pPr lvl="1"/>
            <a:r>
              <a:rPr lang="en-US" dirty="0" smtClean="0"/>
              <a:t>Annual depreciation rate decreases as machine ages</a:t>
            </a:r>
          </a:p>
          <a:p>
            <a:r>
              <a:rPr lang="en-US" dirty="0" smtClean="0"/>
              <a:t>Higher depreciation rate at early years of machine</a:t>
            </a:r>
          </a:p>
          <a:p>
            <a:r>
              <a:rPr lang="en-US" dirty="0" smtClean="0"/>
              <a:t>3 Steps</a:t>
            </a:r>
          </a:p>
          <a:p>
            <a:pPr lvl="1"/>
            <a:r>
              <a:rPr lang="en-US" dirty="0" smtClean="0"/>
              <a:t>Add the numbers representing the years covered by the depreciation period.</a:t>
            </a:r>
          </a:p>
          <a:p>
            <a:pPr lvl="1"/>
            <a:r>
              <a:rPr lang="en-US" dirty="0" smtClean="0"/>
              <a:t>Divide the total depreciation by the sum of the digits of the years for depreciation period.</a:t>
            </a:r>
          </a:p>
          <a:p>
            <a:pPr lvl="1"/>
            <a:r>
              <a:rPr lang="en-US" dirty="0" smtClean="0"/>
              <a:t>Proportion the depreciation in reverse of the years over which the depreciation occurs as shown by the following example. </a:t>
            </a:r>
            <a:endParaRPr lang="en-US" dirty="0"/>
          </a:p>
        </p:txBody>
      </p:sp>
    </p:spTree>
    <p:extLst>
      <p:ext uri="{BB962C8B-B14F-4D97-AF65-F5344CB8AC3E}">
        <p14:creationId xmlns:p14="http://schemas.microsoft.com/office/powerpoint/2010/main" val="25355880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Sum-Of-The-Digits Depreciation</a:t>
            </a:r>
          </a:p>
        </p:txBody>
      </p:sp>
      <p:sp>
        <p:nvSpPr>
          <p:cNvPr id="3" name="Content Placeholder 2"/>
          <p:cNvSpPr>
            <a:spLocks noGrp="1"/>
          </p:cNvSpPr>
          <p:nvPr>
            <p:ph idx="1"/>
          </p:nvPr>
        </p:nvSpPr>
        <p:spPr/>
        <p:txBody>
          <a:bodyPr>
            <a:normAutofit fontScale="92500" lnSpcReduction="10000"/>
          </a:bodyPr>
          <a:lstStyle/>
          <a:p>
            <a:r>
              <a:rPr lang="en-US" dirty="0" smtClean="0"/>
              <a:t>Apply to the same </a:t>
            </a:r>
            <a:r>
              <a:rPr lang="en-US" dirty="0" err="1" smtClean="0"/>
              <a:t>swather</a:t>
            </a:r>
            <a:r>
              <a:rPr lang="en-US" dirty="0" smtClean="0"/>
              <a:t> used previously</a:t>
            </a:r>
          </a:p>
          <a:p>
            <a:r>
              <a:rPr lang="en-US" dirty="0" smtClean="0"/>
              <a:t>Cost $40,000.00, Salvage value $4,000.00 at 10 years</a:t>
            </a:r>
          </a:p>
          <a:p>
            <a:r>
              <a:rPr lang="en-US" dirty="0" smtClean="0"/>
              <a:t>Total value: 40,000-4,000= 36,000</a:t>
            </a:r>
          </a:p>
          <a:p>
            <a:r>
              <a:rPr lang="en-US" dirty="0" smtClean="0"/>
              <a:t>1. Sum of the digits: 10+9+8+7+6+5+4+3+2+1= 55 depreciation units</a:t>
            </a:r>
          </a:p>
          <a:p>
            <a:r>
              <a:rPr lang="en-US" dirty="0" smtClean="0"/>
              <a:t>2. Depreciation per units: 36000/55= 654.545 per unit</a:t>
            </a:r>
          </a:p>
          <a:p>
            <a:r>
              <a:rPr lang="en-US" dirty="0" smtClean="0"/>
              <a:t>3. Depreciate in reverse of years</a:t>
            </a:r>
          </a:p>
          <a:p>
            <a:pPr lvl="1"/>
            <a:r>
              <a:rPr lang="en-US" dirty="0" smtClean="0"/>
              <a:t>1. 10 X 645.545= 6545.45</a:t>
            </a:r>
          </a:p>
          <a:p>
            <a:pPr lvl="1"/>
            <a:r>
              <a:rPr lang="en-US" dirty="0" smtClean="0"/>
              <a:t>2. 9 X 645.545= 5890.91</a:t>
            </a:r>
          </a:p>
          <a:p>
            <a:pPr lvl="1"/>
            <a:r>
              <a:rPr lang="en-US" dirty="0" smtClean="0"/>
              <a:t>3. 8 X 645.545= 5236.36</a:t>
            </a:r>
          </a:p>
          <a:p>
            <a:pPr lvl="1"/>
            <a:r>
              <a:rPr lang="en-US" dirty="0" smtClean="0"/>
              <a:t>4. 7 X 645.545= 4518.82</a:t>
            </a:r>
          </a:p>
          <a:p>
            <a:pPr lvl="1"/>
            <a:r>
              <a:rPr lang="en-US" dirty="0" smtClean="0"/>
              <a:t>10. 1 X 6545.545= 6545.55</a:t>
            </a:r>
          </a:p>
          <a:p>
            <a:endParaRPr lang="en-US" dirty="0"/>
          </a:p>
        </p:txBody>
      </p:sp>
    </p:spTree>
    <p:extLst>
      <p:ext uri="{BB962C8B-B14F-4D97-AF65-F5344CB8AC3E}">
        <p14:creationId xmlns:p14="http://schemas.microsoft.com/office/powerpoint/2010/main" val="3027179840"/>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6192</TotalTime>
  <Words>1570</Words>
  <Application>Microsoft Office PowerPoint</Application>
  <PresentationFormat>Widescreen</PresentationFormat>
  <Paragraphs>279</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Trebuchet MS</vt:lpstr>
      <vt:lpstr>Wingdings 3</vt:lpstr>
      <vt:lpstr>Facet</vt:lpstr>
      <vt:lpstr>Estimating Fixed Costs</vt:lpstr>
      <vt:lpstr>Costs</vt:lpstr>
      <vt:lpstr>Costs</vt:lpstr>
      <vt:lpstr>Depreciation </vt:lpstr>
      <vt:lpstr>Depreciation</vt:lpstr>
      <vt:lpstr>Straight Line Depreciation </vt:lpstr>
      <vt:lpstr>Straight Line Depreciation </vt:lpstr>
      <vt:lpstr>Sum-Of-The-Digits Depreciation</vt:lpstr>
      <vt:lpstr>Sum-Of-The-Digits Depreciation</vt:lpstr>
      <vt:lpstr>Declining Balance</vt:lpstr>
      <vt:lpstr>Declining Balance</vt:lpstr>
      <vt:lpstr>Declining Balance</vt:lpstr>
      <vt:lpstr>Declining Balance</vt:lpstr>
      <vt:lpstr>Other fixed costs </vt:lpstr>
      <vt:lpstr>Fixed Costs</vt:lpstr>
      <vt:lpstr>Fixed Costs</vt:lpstr>
      <vt:lpstr>Estimating Fixed Costs</vt:lpstr>
      <vt:lpstr>Total fixed costs for 100K tractor</vt:lpstr>
      <vt:lpstr>PowerPoint Presentation</vt:lpstr>
      <vt:lpstr>Example</vt:lpstr>
      <vt:lpstr>Low Annual-Use Fixed Costs</vt:lpstr>
      <vt:lpstr>Low Annual-Use Fixed Costs</vt:lpstr>
      <vt:lpstr>How to Reduce Fixed Costs?</vt:lpstr>
      <vt:lpstr>Proper Amount of Equipment</vt:lpstr>
      <vt:lpstr>Used Equipment</vt:lpstr>
      <vt:lpstr>Practice </vt:lpstr>
    </vt:vector>
  </TitlesOfParts>
  <Company>CSU, Fresno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Estimating Fixed Costs</dc:title>
  <dc:creator>John Williams</dc:creator>
  <cp:lastModifiedBy>John Williams</cp:lastModifiedBy>
  <cp:revision>23</cp:revision>
  <dcterms:created xsi:type="dcterms:W3CDTF">2019-11-07T17:10:40Z</dcterms:created>
  <dcterms:modified xsi:type="dcterms:W3CDTF">2019-11-23T16:15:02Z</dcterms:modified>
</cp:coreProperties>
</file>