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8" r:id="rId7"/>
    <p:sldId id="269" r:id="rId8"/>
    <p:sldId id="264" r:id="rId9"/>
    <p:sldId id="266" r:id="rId10"/>
    <p:sldId id="265" r:id="rId11"/>
    <p:sldId id="262" r:id="rId12"/>
    <p:sldId id="270" r:id="rId13"/>
    <p:sldId id="263" r:id="rId14"/>
    <p:sldId id="261"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427" autoAdjust="0"/>
  </p:normalViewPr>
  <p:slideViewPr>
    <p:cSldViewPr snapToGrid="0">
      <p:cViewPr varScale="1">
        <p:scale>
          <a:sx n="59" d="100"/>
          <a:sy n="59" d="100"/>
        </p:scale>
        <p:origin x="78" y="594"/>
      </p:cViewPr>
      <p:guideLst/>
    </p:cSldViewPr>
  </p:slideViewPr>
  <p:outlineViewPr>
    <p:cViewPr>
      <p:scale>
        <a:sx n="33" d="100"/>
        <a:sy n="33" d="100"/>
      </p:scale>
      <p:origin x="0" y="-402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30EFF-659C-4839-A936-BFBB4DD8CB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A4C0C7C-6317-4CEB-972E-ADD29ECDC6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9B791B9-C221-4919-BC5F-AD97A65BC5F3}"/>
              </a:ext>
            </a:extLst>
          </p:cNvPr>
          <p:cNvSpPr>
            <a:spLocks noGrp="1"/>
          </p:cNvSpPr>
          <p:nvPr>
            <p:ph type="dt" sz="half" idx="10"/>
          </p:nvPr>
        </p:nvSpPr>
        <p:spPr/>
        <p:txBody>
          <a:bodyPr/>
          <a:lstStyle/>
          <a:p>
            <a:fld id="{8F869920-E051-4303-A6A8-115AB797A647}" type="datetimeFigureOut">
              <a:rPr lang="en-US" smtClean="0"/>
              <a:t>11/22/2021</a:t>
            </a:fld>
            <a:endParaRPr lang="en-US"/>
          </a:p>
        </p:txBody>
      </p:sp>
      <p:sp>
        <p:nvSpPr>
          <p:cNvPr id="5" name="Footer Placeholder 4">
            <a:extLst>
              <a:ext uri="{FF2B5EF4-FFF2-40B4-BE49-F238E27FC236}">
                <a16:creationId xmlns:a16="http://schemas.microsoft.com/office/drawing/2014/main" id="{BC81557A-44B9-4AF8-9CA0-FF0395C34D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153E78-CE6D-4194-9308-D9B19FF61259}"/>
              </a:ext>
            </a:extLst>
          </p:cNvPr>
          <p:cNvSpPr>
            <a:spLocks noGrp="1"/>
          </p:cNvSpPr>
          <p:nvPr>
            <p:ph type="sldNum" sz="quarter" idx="12"/>
          </p:nvPr>
        </p:nvSpPr>
        <p:spPr/>
        <p:txBody>
          <a:bodyPr/>
          <a:lstStyle/>
          <a:p>
            <a:fld id="{7A798C28-B5A2-491D-B7FF-715EE3EE607D}" type="slidenum">
              <a:rPr lang="en-US" smtClean="0"/>
              <a:t>‹#›</a:t>
            </a:fld>
            <a:endParaRPr lang="en-US"/>
          </a:p>
        </p:txBody>
      </p:sp>
      <p:pic>
        <p:nvPicPr>
          <p:cNvPr id="8" name="Picture 7" descr="A drone with a person's face on it&#10;&#10;Description automatically generated with low confidence">
            <a:extLst>
              <a:ext uri="{FF2B5EF4-FFF2-40B4-BE49-F238E27FC236}">
                <a16:creationId xmlns:a16="http://schemas.microsoft.com/office/drawing/2014/main" id="{F265A210-4541-4180-BA9F-DE08B17E3F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54543" y="283207"/>
            <a:ext cx="4282913" cy="2032956"/>
          </a:xfrm>
          <a:prstGeom prst="rect">
            <a:avLst/>
          </a:prstGeom>
        </p:spPr>
      </p:pic>
    </p:spTree>
    <p:extLst>
      <p:ext uri="{BB962C8B-B14F-4D97-AF65-F5344CB8AC3E}">
        <p14:creationId xmlns:p14="http://schemas.microsoft.com/office/powerpoint/2010/main" val="3443517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75D61-3633-45E6-9F42-8677EB8DE24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CFEFB7-CE4C-46F4-8A6F-47187654E4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F1E9EC-DB83-4E73-9255-92847CC2FC72}"/>
              </a:ext>
            </a:extLst>
          </p:cNvPr>
          <p:cNvSpPr>
            <a:spLocks noGrp="1"/>
          </p:cNvSpPr>
          <p:nvPr>
            <p:ph type="dt" sz="half" idx="10"/>
          </p:nvPr>
        </p:nvSpPr>
        <p:spPr/>
        <p:txBody>
          <a:bodyPr/>
          <a:lstStyle/>
          <a:p>
            <a:fld id="{8F869920-E051-4303-A6A8-115AB797A647}" type="datetimeFigureOut">
              <a:rPr lang="en-US" smtClean="0"/>
              <a:t>11/22/2021</a:t>
            </a:fld>
            <a:endParaRPr lang="en-US"/>
          </a:p>
        </p:txBody>
      </p:sp>
      <p:sp>
        <p:nvSpPr>
          <p:cNvPr id="5" name="Footer Placeholder 4">
            <a:extLst>
              <a:ext uri="{FF2B5EF4-FFF2-40B4-BE49-F238E27FC236}">
                <a16:creationId xmlns:a16="http://schemas.microsoft.com/office/drawing/2014/main" id="{47483097-AA0C-4AFA-AEEB-A877E8AD2C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57F940-9BCB-43C6-9FAE-ACB8F6376870}"/>
              </a:ext>
            </a:extLst>
          </p:cNvPr>
          <p:cNvSpPr>
            <a:spLocks noGrp="1"/>
          </p:cNvSpPr>
          <p:nvPr>
            <p:ph type="sldNum" sz="quarter" idx="12"/>
          </p:nvPr>
        </p:nvSpPr>
        <p:spPr/>
        <p:txBody>
          <a:bodyPr/>
          <a:lstStyle/>
          <a:p>
            <a:fld id="{7A798C28-B5A2-491D-B7FF-715EE3EE607D}" type="slidenum">
              <a:rPr lang="en-US" smtClean="0"/>
              <a:t>‹#›</a:t>
            </a:fld>
            <a:endParaRPr lang="en-US"/>
          </a:p>
        </p:txBody>
      </p:sp>
    </p:spTree>
    <p:extLst>
      <p:ext uri="{BB962C8B-B14F-4D97-AF65-F5344CB8AC3E}">
        <p14:creationId xmlns:p14="http://schemas.microsoft.com/office/powerpoint/2010/main" val="505180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BAD398-77A6-453B-A915-810D99C664E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31A49B-DAA5-4AD6-91A5-CC6B9AC3AF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09BDDC-E679-46EC-BD41-D0F5508EA54A}"/>
              </a:ext>
            </a:extLst>
          </p:cNvPr>
          <p:cNvSpPr>
            <a:spLocks noGrp="1"/>
          </p:cNvSpPr>
          <p:nvPr>
            <p:ph type="dt" sz="half" idx="10"/>
          </p:nvPr>
        </p:nvSpPr>
        <p:spPr/>
        <p:txBody>
          <a:bodyPr/>
          <a:lstStyle/>
          <a:p>
            <a:fld id="{8F869920-E051-4303-A6A8-115AB797A647}" type="datetimeFigureOut">
              <a:rPr lang="en-US" smtClean="0"/>
              <a:t>11/22/2021</a:t>
            </a:fld>
            <a:endParaRPr lang="en-US"/>
          </a:p>
        </p:txBody>
      </p:sp>
      <p:sp>
        <p:nvSpPr>
          <p:cNvPr id="5" name="Footer Placeholder 4">
            <a:extLst>
              <a:ext uri="{FF2B5EF4-FFF2-40B4-BE49-F238E27FC236}">
                <a16:creationId xmlns:a16="http://schemas.microsoft.com/office/drawing/2014/main" id="{2B17A8F5-F209-4654-BA44-1E1444395C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680489-B550-43A0-9727-070119150811}"/>
              </a:ext>
            </a:extLst>
          </p:cNvPr>
          <p:cNvSpPr>
            <a:spLocks noGrp="1"/>
          </p:cNvSpPr>
          <p:nvPr>
            <p:ph type="sldNum" sz="quarter" idx="12"/>
          </p:nvPr>
        </p:nvSpPr>
        <p:spPr/>
        <p:txBody>
          <a:bodyPr/>
          <a:lstStyle/>
          <a:p>
            <a:fld id="{7A798C28-B5A2-491D-B7FF-715EE3EE607D}" type="slidenum">
              <a:rPr lang="en-US" smtClean="0"/>
              <a:t>‹#›</a:t>
            </a:fld>
            <a:endParaRPr lang="en-US"/>
          </a:p>
        </p:txBody>
      </p:sp>
    </p:spTree>
    <p:extLst>
      <p:ext uri="{BB962C8B-B14F-4D97-AF65-F5344CB8AC3E}">
        <p14:creationId xmlns:p14="http://schemas.microsoft.com/office/powerpoint/2010/main" val="847181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FC7C7-F3AE-4D37-AA76-E1F156D66353}"/>
              </a:ext>
            </a:extLst>
          </p:cNvPr>
          <p:cNvSpPr>
            <a:spLocks noGrp="1"/>
          </p:cNvSpPr>
          <p:nvPr>
            <p:ph type="title"/>
          </p:nvPr>
        </p:nvSpPr>
        <p:spPr>
          <a:xfrm>
            <a:off x="838200" y="297890"/>
            <a:ext cx="8050306"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18CE5FF-A569-4139-A847-E8BF0F0C5929}"/>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3169504-FDC6-4297-BF95-7131EE67A99F}"/>
              </a:ext>
            </a:extLst>
          </p:cNvPr>
          <p:cNvSpPr>
            <a:spLocks noGrp="1"/>
          </p:cNvSpPr>
          <p:nvPr>
            <p:ph type="dt" sz="half" idx="10"/>
          </p:nvPr>
        </p:nvSpPr>
        <p:spPr/>
        <p:txBody>
          <a:bodyPr/>
          <a:lstStyle/>
          <a:p>
            <a:fld id="{8F869920-E051-4303-A6A8-115AB797A647}" type="datetimeFigureOut">
              <a:rPr lang="en-US" smtClean="0"/>
              <a:t>11/22/2021</a:t>
            </a:fld>
            <a:endParaRPr lang="en-US"/>
          </a:p>
        </p:txBody>
      </p:sp>
      <p:sp>
        <p:nvSpPr>
          <p:cNvPr id="5" name="Footer Placeholder 4">
            <a:extLst>
              <a:ext uri="{FF2B5EF4-FFF2-40B4-BE49-F238E27FC236}">
                <a16:creationId xmlns:a16="http://schemas.microsoft.com/office/drawing/2014/main" id="{93BB79A7-4414-4903-BA5C-2E66430B51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D4BE6E-A898-436C-B50A-0B05E95A8C6C}"/>
              </a:ext>
            </a:extLst>
          </p:cNvPr>
          <p:cNvSpPr>
            <a:spLocks noGrp="1"/>
          </p:cNvSpPr>
          <p:nvPr>
            <p:ph type="sldNum" sz="quarter" idx="12"/>
          </p:nvPr>
        </p:nvSpPr>
        <p:spPr/>
        <p:txBody>
          <a:bodyPr/>
          <a:lstStyle/>
          <a:p>
            <a:fld id="{7A798C28-B5A2-491D-B7FF-715EE3EE607D}" type="slidenum">
              <a:rPr lang="en-US" smtClean="0"/>
              <a:t>‹#›</a:t>
            </a:fld>
            <a:endParaRPr lang="en-US"/>
          </a:p>
        </p:txBody>
      </p:sp>
      <p:pic>
        <p:nvPicPr>
          <p:cNvPr id="7" name="Picture 6" descr="A drone with a person's face on it&#10;&#10;Description automatically generated with low confidence">
            <a:extLst>
              <a:ext uri="{FF2B5EF4-FFF2-40B4-BE49-F238E27FC236}">
                <a16:creationId xmlns:a16="http://schemas.microsoft.com/office/drawing/2014/main" id="{1C4ADD0B-8E4F-4F65-A168-3036B2668E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18215" y="297890"/>
            <a:ext cx="2540386" cy="1205837"/>
          </a:xfrm>
          <a:prstGeom prst="rect">
            <a:avLst/>
          </a:prstGeom>
        </p:spPr>
      </p:pic>
    </p:spTree>
    <p:extLst>
      <p:ext uri="{BB962C8B-B14F-4D97-AF65-F5344CB8AC3E}">
        <p14:creationId xmlns:p14="http://schemas.microsoft.com/office/powerpoint/2010/main" val="909911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4EB70-3640-423C-8E16-A6E72FEC7A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BC51F0-BFB0-4625-8B4A-A0001BDFB1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276CDE-D097-4864-87CC-CF76E995BFE6}"/>
              </a:ext>
            </a:extLst>
          </p:cNvPr>
          <p:cNvSpPr>
            <a:spLocks noGrp="1"/>
          </p:cNvSpPr>
          <p:nvPr>
            <p:ph type="dt" sz="half" idx="10"/>
          </p:nvPr>
        </p:nvSpPr>
        <p:spPr/>
        <p:txBody>
          <a:bodyPr/>
          <a:lstStyle/>
          <a:p>
            <a:fld id="{8F869920-E051-4303-A6A8-115AB797A647}" type="datetimeFigureOut">
              <a:rPr lang="en-US" smtClean="0"/>
              <a:t>11/22/2021</a:t>
            </a:fld>
            <a:endParaRPr lang="en-US"/>
          </a:p>
        </p:txBody>
      </p:sp>
      <p:sp>
        <p:nvSpPr>
          <p:cNvPr id="5" name="Footer Placeholder 4">
            <a:extLst>
              <a:ext uri="{FF2B5EF4-FFF2-40B4-BE49-F238E27FC236}">
                <a16:creationId xmlns:a16="http://schemas.microsoft.com/office/drawing/2014/main" id="{500AF381-5F82-48C2-8837-596FD70B59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3E3743-4B53-479D-B69E-243D1F11FEDF}"/>
              </a:ext>
            </a:extLst>
          </p:cNvPr>
          <p:cNvSpPr>
            <a:spLocks noGrp="1"/>
          </p:cNvSpPr>
          <p:nvPr>
            <p:ph type="sldNum" sz="quarter" idx="12"/>
          </p:nvPr>
        </p:nvSpPr>
        <p:spPr/>
        <p:txBody>
          <a:bodyPr/>
          <a:lstStyle/>
          <a:p>
            <a:fld id="{7A798C28-B5A2-491D-B7FF-715EE3EE607D}" type="slidenum">
              <a:rPr lang="en-US" smtClean="0"/>
              <a:t>‹#›</a:t>
            </a:fld>
            <a:endParaRPr lang="en-US"/>
          </a:p>
        </p:txBody>
      </p:sp>
    </p:spTree>
    <p:extLst>
      <p:ext uri="{BB962C8B-B14F-4D97-AF65-F5344CB8AC3E}">
        <p14:creationId xmlns:p14="http://schemas.microsoft.com/office/powerpoint/2010/main" val="2439928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D8611-928B-4F41-A6E0-1F116B4A39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6DEBBF-F092-406B-B8DA-5CB5968DC4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56EDA9-2E56-426E-8ABF-E38F694272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8986FEF-AFD1-411F-9E50-98E797AC2B20}"/>
              </a:ext>
            </a:extLst>
          </p:cNvPr>
          <p:cNvSpPr>
            <a:spLocks noGrp="1"/>
          </p:cNvSpPr>
          <p:nvPr>
            <p:ph type="dt" sz="half" idx="10"/>
          </p:nvPr>
        </p:nvSpPr>
        <p:spPr/>
        <p:txBody>
          <a:bodyPr/>
          <a:lstStyle/>
          <a:p>
            <a:fld id="{8F869920-E051-4303-A6A8-115AB797A647}" type="datetimeFigureOut">
              <a:rPr lang="en-US" smtClean="0"/>
              <a:t>11/22/2021</a:t>
            </a:fld>
            <a:endParaRPr lang="en-US"/>
          </a:p>
        </p:txBody>
      </p:sp>
      <p:sp>
        <p:nvSpPr>
          <p:cNvPr id="6" name="Footer Placeholder 5">
            <a:extLst>
              <a:ext uri="{FF2B5EF4-FFF2-40B4-BE49-F238E27FC236}">
                <a16:creationId xmlns:a16="http://schemas.microsoft.com/office/drawing/2014/main" id="{105C665A-697E-4D52-843D-E6F1860362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27E073-E14C-48F3-B547-04966A8699D5}"/>
              </a:ext>
            </a:extLst>
          </p:cNvPr>
          <p:cNvSpPr>
            <a:spLocks noGrp="1"/>
          </p:cNvSpPr>
          <p:nvPr>
            <p:ph type="sldNum" sz="quarter" idx="12"/>
          </p:nvPr>
        </p:nvSpPr>
        <p:spPr/>
        <p:txBody>
          <a:bodyPr/>
          <a:lstStyle/>
          <a:p>
            <a:fld id="{7A798C28-B5A2-491D-B7FF-715EE3EE607D}" type="slidenum">
              <a:rPr lang="en-US" smtClean="0"/>
              <a:t>‹#›</a:t>
            </a:fld>
            <a:endParaRPr lang="en-US"/>
          </a:p>
        </p:txBody>
      </p:sp>
    </p:spTree>
    <p:extLst>
      <p:ext uri="{BB962C8B-B14F-4D97-AF65-F5344CB8AC3E}">
        <p14:creationId xmlns:p14="http://schemas.microsoft.com/office/powerpoint/2010/main" val="1422998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8437A-4B10-4135-99D2-6767068833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B62C863-F022-4A0B-9AEA-FB045374C8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8E0AB2-E455-4F87-88F0-2ED98523FB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2A6404-33E4-4246-A026-03003C983D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C393FC-1E85-4A09-A2DD-175DD93803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0B4C12-48A9-4549-ADA4-AB83506320C3}"/>
              </a:ext>
            </a:extLst>
          </p:cNvPr>
          <p:cNvSpPr>
            <a:spLocks noGrp="1"/>
          </p:cNvSpPr>
          <p:nvPr>
            <p:ph type="dt" sz="half" idx="10"/>
          </p:nvPr>
        </p:nvSpPr>
        <p:spPr/>
        <p:txBody>
          <a:bodyPr/>
          <a:lstStyle/>
          <a:p>
            <a:fld id="{8F869920-E051-4303-A6A8-115AB797A647}" type="datetimeFigureOut">
              <a:rPr lang="en-US" smtClean="0"/>
              <a:t>11/22/2021</a:t>
            </a:fld>
            <a:endParaRPr lang="en-US"/>
          </a:p>
        </p:txBody>
      </p:sp>
      <p:sp>
        <p:nvSpPr>
          <p:cNvPr id="8" name="Footer Placeholder 7">
            <a:extLst>
              <a:ext uri="{FF2B5EF4-FFF2-40B4-BE49-F238E27FC236}">
                <a16:creationId xmlns:a16="http://schemas.microsoft.com/office/drawing/2014/main" id="{673DBC29-1AB7-4ECE-8F42-B0E75928CA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38933D3-E127-4E40-873F-9E0232CA2E97}"/>
              </a:ext>
            </a:extLst>
          </p:cNvPr>
          <p:cNvSpPr>
            <a:spLocks noGrp="1"/>
          </p:cNvSpPr>
          <p:nvPr>
            <p:ph type="sldNum" sz="quarter" idx="12"/>
          </p:nvPr>
        </p:nvSpPr>
        <p:spPr/>
        <p:txBody>
          <a:bodyPr/>
          <a:lstStyle/>
          <a:p>
            <a:fld id="{7A798C28-B5A2-491D-B7FF-715EE3EE607D}" type="slidenum">
              <a:rPr lang="en-US" smtClean="0"/>
              <a:t>‹#›</a:t>
            </a:fld>
            <a:endParaRPr lang="en-US"/>
          </a:p>
        </p:txBody>
      </p:sp>
    </p:spTree>
    <p:extLst>
      <p:ext uri="{BB962C8B-B14F-4D97-AF65-F5344CB8AC3E}">
        <p14:creationId xmlns:p14="http://schemas.microsoft.com/office/powerpoint/2010/main" val="2331020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8C1F1-08CD-4FC0-8C89-8C5B287027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CE2BB3-8B74-4DAE-841D-95525E05EC7E}"/>
              </a:ext>
            </a:extLst>
          </p:cNvPr>
          <p:cNvSpPr>
            <a:spLocks noGrp="1"/>
          </p:cNvSpPr>
          <p:nvPr>
            <p:ph type="dt" sz="half" idx="10"/>
          </p:nvPr>
        </p:nvSpPr>
        <p:spPr/>
        <p:txBody>
          <a:bodyPr/>
          <a:lstStyle/>
          <a:p>
            <a:fld id="{8F869920-E051-4303-A6A8-115AB797A647}" type="datetimeFigureOut">
              <a:rPr lang="en-US" smtClean="0"/>
              <a:t>11/22/2021</a:t>
            </a:fld>
            <a:endParaRPr lang="en-US"/>
          </a:p>
        </p:txBody>
      </p:sp>
      <p:sp>
        <p:nvSpPr>
          <p:cNvPr id="4" name="Footer Placeholder 3">
            <a:extLst>
              <a:ext uri="{FF2B5EF4-FFF2-40B4-BE49-F238E27FC236}">
                <a16:creationId xmlns:a16="http://schemas.microsoft.com/office/drawing/2014/main" id="{BCBA2284-C1D7-447C-9CB8-D9E761CE90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351917C-4113-49F7-B916-49C826401B5F}"/>
              </a:ext>
            </a:extLst>
          </p:cNvPr>
          <p:cNvSpPr>
            <a:spLocks noGrp="1"/>
          </p:cNvSpPr>
          <p:nvPr>
            <p:ph type="sldNum" sz="quarter" idx="12"/>
          </p:nvPr>
        </p:nvSpPr>
        <p:spPr/>
        <p:txBody>
          <a:bodyPr/>
          <a:lstStyle/>
          <a:p>
            <a:fld id="{7A798C28-B5A2-491D-B7FF-715EE3EE607D}" type="slidenum">
              <a:rPr lang="en-US" smtClean="0"/>
              <a:t>‹#›</a:t>
            </a:fld>
            <a:endParaRPr lang="en-US"/>
          </a:p>
        </p:txBody>
      </p:sp>
    </p:spTree>
    <p:extLst>
      <p:ext uri="{BB962C8B-B14F-4D97-AF65-F5344CB8AC3E}">
        <p14:creationId xmlns:p14="http://schemas.microsoft.com/office/powerpoint/2010/main" val="574743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54557D-C689-4C67-8CBD-3620387EAC95}"/>
              </a:ext>
            </a:extLst>
          </p:cNvPr>
          <p:cNvSpPr>
            <a:spLocks noGrp="1"/>
          </p:cNvSpPr>
          <p:nvPr>
            <p:ph type="dt" sz="half" idx="10"/>
          </p:nvPr>
        </p:nvSpPr>
        <p:spPr/>
        <p:txBody>
          <a:bodyPr/>
          <a:lstStyle/>
          <a:p>
            <a:fld id="{8F869920-E051-4303-A6A8-115AB797A647}" type="datetimeFigureOut">
              <a:rPr lang="en-US" smtClean="0"/>
              <a:t>11/22/2021</a:t>
            </a:fld>
            <a:endParaRPr lang="en-US"/>
          </a:p>
        </p:txBody>
      </p:sp>
      <p:sp>
        <p:nvSpPr>
          <p:cNvPr id="3" name="Footer Placeholder 2">
            <a:extLst>
              <a:ext uri="{FF2B5EF4-FFF2-40B4-BE49-F238E27FC236}">
                <a16:creationId xmlns:a16="http://schemas.microsoft.com/office/drawing/2014/main" id="{9362B1A1-FF47-4541-94AD-59559949674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D0E5277-B958-4E7E-9BA4-5038444376D6}"/>
              </a:ext>
            </a:extLst>
          </p:cNvPr>
          <p:cNvSpPr>
            <a:spLocks noGrp="1"/>
          </p:cNvSpPr>
          <p:nvPr>
            <p:ph type="sldNum" sz="quarter" idx="12"/>
          </p:nvPr>
        </p:nvSpPr>
        <p:spPr/>
        <p:txBody>
          <a:bodyPr/>
          <a:lstStyle/>
          <a:p>
            <a:fld id="{7A798C28-B5A2-491D-B7FF-715EE3EE607D}" type="slidenum">
              <a:rPr lang="en-US" smtClean="0"/>
              <a:t>‹#›</a:t>
            </a:fld>
            <a:endParaRPr lang="en-US"/>
          </a:p>
        </p:txBody>
      </p:sp>
    </p:spTree>
    <p:extLst>
      <p:ext uri="{BB962C8B-B14F-4D97-AF65-F5344CB8AC3E}">
        <p14:creationId xmlns:p14="http://schemas.microsoft.com/office/powerpoint/2010/main" val="1020855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579D0-CE33-4313-A20E-F841C4B1FD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336E02-D52A-47FE-8070-63A2318939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64D349-621D-4297-9613-F33A8F89A1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C3AD9E-D4DA-43F2-9A86-0EEA954203F7}"/>
              </a:ext>
            </a:extLst>
          </p:cNvPr>
          <p:cNvSpPr>
            <a:spLocks noGrp="1"/>
          </p:cNvSpPr>
          <p:nvPr>
            <p:ph type="dt" sz="half" idx="10"/>
          </p:nvPr>
        </p:nvSpPr>
        <p:spPr/>
        <p:txBody>
          <a:bodyPr/>
          <a:lstStyle/>
          <a:p>
            <a:fld id="{8F869920-E051-4303-A6A8-115AB797A647}" type="datetimeFigureOut">
              <a:rPr lang="en-US" smtClean="0"/>
              <a:t>11/22/2021</a:t>
            </a:fld>
            <a:endParaRPr lang="en-US"/>
          </a:p>
        </p:txBody>
      </p:sp>
      <p:sp>
        <p:nvSpPr>
          <p:cNvPr id="6" name="Footer Placeholder 5">
            <a:extLst>
              <a:ext uri="{FF2B5EF4-FFF2-40B4-BE49-F238E27FC236}">
                <a16:creationId xmlns:a16="http://schemas.microsoft.com/office/drawing/2014/main" id="{4ECC47F2-F31B-4DBB-84B9-450CC2A933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B9EA14-AF1B-4442-B9D9-A408821E5226}"/>
              </a:ext>
            </a:extLst>
          </p:cNvPr>
          <p:cNvSpPr>
            <a:spLocks noGrp="1"/>
          </p:cNvSpPr>
          <p:nvPr>
            <p:ph type="sldNum" sz="quarter" idx="12"/>
          </p:nvPr>
        </p:nvSpPr>
        <p:spPr/>
        <p:txBody>
          <a:bodyPr/>
          <a:lstStyle/>
          <a:p>
            <a:fld id="{7A798C28-B5A2-491D-B7FF-715EE3EE607D}" type="slidenum">
              <a:rPr lang="en-US" smtClean="0"/>
              <a:t>‹#›</a:t>
            </a:fld>
            <a:endParaRPr lang="en-US"/>
          </a:p>
        </p:txBody>
      </p:sp>
    </p:spTree>
    <p:extLst>
      <p:ext uri="{BB962C8B-B14F-4D97-AF65-F5344CB8AC3E}">
        <p14:creationId xmlns:p14="http://schemas.microsoft.com/office/powerpoint/2010/main" val="2706104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408CD-97CD-4FAA-9CD6-983F5A595F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C7C6BAC-FAC7-47A9-BA75-4AE8F9DF5C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11B96A-95B0-4B98-99DA-9A1939086F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70162C-43AD-4736-8DC7-BB72F2E2AA38}"/>
              </a:ext>
            </a:extLst>
          </p:cNvPr>
          <p:cNvSpPr>
            <a:spLocks noGrp="1"/>
          </p:cNvSpPr>
          <p:nvPr>
            <p:ph type="dt" sz="half" idx="10"/>
          </p:nvPr>
        </p:nvSpPr>
        <p:spPr/>
        <p:txBody>
          <a:bodyPr/>
          <a:lstStyle/>
          <a:p>
            <a:fld id="{8F869920-E051-4303-A6A8-115AB797A647}" type="datetimeFigureOut">
              <a:rPr lang="en-US" smtClean="0"/>
              <a:t>11/22/2021</a:t>
            </a:fld>
            <a:endParaRPr lang="en-US"/>
          </a:p>
        </p:txBody>
      </p:sp>
      <p:sp>
        <p:nvSpPr>
          <p:cNvPr id="6" name="Footer Placeholder 5">
            <a:extLst>
              <a:ext uri="{FF2B5EF4-FFF2-40B4-BE49-F238E27FC236}">
                <a16:creationId xmlns:a16="http://schemas.microsoft.com/office/drawing/2014/main" id="{B37D65CC-293A-48EB-9500-EB8E626E38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AF3CC2-3570-473D-A4E6-6CABB091275C}"/>
              </a:ext>
            </a:extLst>
          </p:cNvPr>
          <p:cNvSpPr>
            <a:spLocks noGrp="1"/>
          </p:cNvSpPr>
          <p:nvPr>
            <p:ph type="sldNum" sz="quarter" idx="12"/>
          </p:nvPr>
        </p:nvSpPr>
        <p:spPr/>
        <p:txBody>
          <a:bodyPr/>
          <a:lstStyle/>
          <a:p>
            <a:fld id="{7A798C28-B5A2-491D-B7FF-715EE3EE607D}" type="slidenum">
              <a:rPr lang="en-US" smtClean="0"/>
              <a:t>‹#›</a:t>
            </a:fld>
            <a:endParaRPr lang="en-US"/>
          </a:p>
        </p:txBody>
      </p:sp>
    </p:spTree>
    <p:extLst>
      <p:ext uri="{BB962C8B-B14F-4D97-AF65-F5344CB8AC3E}">
        <p14:creationId xmlns:p14="http://schemas.microsoft.com/office/powerpoint/2010/main" val="408006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7238B9-FCCB-4545-97C4-CF781E15D7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C11E39-A04B-4ADA-A680-C8C7D59BC8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4D91F5-C701-4045-B76F-17DF1E04FF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869920-E051-4303-A6A8-115AB797A647}" type="datetimeFigureOut">
              <a:rPr lang="en-US" smtClean="0"/>
              <a:t>11/22/2021</a:t>
            </a:fld>
            <a:endParaRPr lang="en-US"/>
          </a:p>
        </p:txBody>
      </p:sp>
      <p:sp>
        <p:nvSpPr>
          <p:cNvPr id="5" name="Footer Placeholder 4">
            <a:extLst>
              <a:ext uri="{FF2B5EF4-FFF2-40B4-BE49-F238E27FC236}">
                <a16:creationId xmlns:a16="http://schemas.microsoft.com/office/drawing/2014/main" id="{13042DE5-E381-4750-8592-7BBB2C899E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00E8974-D4C8-4DC4-B617-E7FE707702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798C28-B5A2-491D-B7FF-715EE3EE607D}" type="slidenum">
              <a:rPr lang="en-US" smtClean="0"/>
              <a:t>‹#›</a:t>
            </a:fld>
            <a:endParaRPr lang="en-US"/>
          </a:p>
        </p:txBody>
      </p:sp>
    </p:spTree>
    <p:extLst>
      <p:ext uri="{BB962C8B-B14F-4D97-AF65-F5344CB8AC3E}">
        <p14:creationId xmlns:p14="http://schemas.microsoft.com/office/powerpoint/2010/main" val="206625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faa.gov/documentLibrary/media/Advisory_Circular/AC_107-2.pdf" TargetMode="External"/><Relationship Id="rId2" Type="http://schemas.openxmlformats.org/officeDocument/2006/relationships/hyperlink" Target="https://www.faa.gov/uas/resources/policy_library/#10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airnav.com/" TargetMode="External"/><Relationship Id="rId2" Type="http://schemas.openxmlformats.org/officeDocument/2006/relationships/hyperlink" Target="https://www.faa.gov/air_traffic/flight_info/aeronav/digital_products/dafd/search/"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DB6B6-707B-46EF-ADAF-8BC37113FF32}"/>
              </a:ext>
            </a:extLst>
          </p:cNvPr>
          <p:cNvSpPr>
            <a:spLocks noGrp="1"/>
          </p:cNvSpPr>
          <p:nvPr>
            <p:ph type="ctrTitle"/>
          </p:nvPr>
        </p:nvSpPr>
        <p:spPr>
          <a:xfrm>
            <a:off x="1434353" y="2390869"/>
            <a:ext cx="9144000" cy="2866931"/>
          </a:xfrm>
        </p:spPr>
        <p:txBody>
          <a:bodyPr>
            <a:normAutofit/>
          </a:bodyPr>
          <a:lstStyle/>
          <a:p>
            <a:r>
              <a:rPr lang="en-US" dirty="0"/>
              <a:t>Part #4 – CRM, Safety, Maintenance, Review</a:t>
            </a:r>
          </a:p>
        </p:txBody>
      </p:sp>
      <p:sp>
        <p:nvSpPr>
          <p:cNvPr id="3" name="Subtitle 2">
            <a:extLst>
              <a:ext uri="{FF2B5EF4-FFF2-40B4-BE49-F238E27FC236}">
                <a16:creationId xmlns:a16="http://schemas.microsoft.com/office/drawing/2014/main" id="{DEB39CDE-7BD8-4AC9-85FA-65AAE35958BA}"/>
              </a:ext>
            </a:extLst>
          </p:cNvPr>
          <p:cNvSpPr>
            <a:spLocks noGrp="1"/>
          </p:cNvSpPr>
          <p:nvPr>
            <p:ph type="subTitle" idx="1"/>
          </p:nvPr>
        </p:nvSpPr>
        <p:spPr>
          <a:xfrm>
            <a:off x="1434353" y="4615050"/>
            <a:ext cx="9144000" cy="1655762"/>
          </a:xfrm>
        </p:spPr>
        <p:txBody>
          <a:bodyPr/>
          <a:lstStyle/>
          <a:p>
            <a:endParaRPr lang="en-US" dirty="0"/>
          </a:p>
        </p:txBody>
      </p:sp>
    </p:spTree>
    <p:extLst>
      <p:ext uri="{BB962C8B-B14F-4D97-AF65-F5344CB8AC3E}">
        <p14:creationId xmlns:p14="http://schemas.microsoft.com/office/powerpoint/2010/main" val="48106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12901-D5BF-41F2-A6D3-E34FE08E662A}"/>
              </a:ext>
            </a:extLst>
          </p:cNvPr>
          <p:cNvSpPr>
            <a:spLocks noGrp="1"/>
          </p:cNvSpPr>
          <p:nvPr>
            <p:ph type="title"/>
          </p:nvPr>
        </p:nvSpPr>
        <p:spPr/>
        <p:txBody>
          <a:bodyPr/>
          <a:lstStyle/>
          <a:p>
            <a:r>
              <a:rPr lang="en-US" dirty="0"/>
              <a:t>Maintenance</a:t>
            </a:r>
          </a:p>
        </p:txBody>
      </p:sp>
      <p:sp>
        <p:nvSpPr>
          <p:cNvPr id="3" name="Content Placeholder 2">
            <a:extLst>
              <a:ext uri="{FF2B5EF4-FFF2-40B4-BE49-F238E27FC236}">
                <a16:creationId xmlns:a16="http://schemas.microsoft.com/office/drawing/2014/main" id="{25711E03-9B20-4E07-B32F-336391D7ECDE}"/>
              </a:ext>
            </a:extLst>
          </p:cNvPr>
          <p:cNvSpPr>
            <a:spLocks noGrp="1"/>
          </p:cNvSpPr>
          <p:nvPr>
            <p:ph idx="1"/>
          </p:nvPr>
        </p:nvSpPr>
        <p:spPr/>
        <p:txBody>
          <a:bodyPr/>
          <a:lstStyle/>
          <a:p>
            <a:pPr lvl="0"/>
            <a:r>
              <a:rPr lang="en-US"/>
              <a:t>Pre-flight Checklist</a:t>
            </a:r>
          </a:p>
          <a:p>
            <a:pPr lvl="0"/>
            <a:r>
              <a:rPr lang="en-US"/>
              <a:t>Li Batteries</a:t>
            </a:r>
          </a:p>
        </p:txBody>
      </p:sp>
    </p:spTree>
    <p:extLst>
      <p:ext uri="{BB962C8B-B14F-4D97-AF65-F5344CB8AC3E}">
        <p14:creationId xmlns:p14="http://schemas.microsoft.com/office/powerpoint/2010/main" val="2245875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F7FF1-8A01-4C67-B53D-3CD8E78C6AED}"/>
              </a:ext>
            </a:extLst>
          </p:cNvPr>
          <p:cNvSpPr>
            <a:spLocks noGrp="1"/>
          </p:cNvSpPr>
          <p:nvPr>
            <p:ph type="title"/>
          </p:nvPr>
        </p:nvSpPr>
        <p:spPr/>
        <p:txBody>
          <a:bodyPr/>
          <a:lstStyle/>
          <a:p>
            <a:r>
              <a:rPr lang="en-US" dirty="0"/>
              <a:t>Pre-Flight Checklist</a:t>
            </a:r>
          </a:p>
        </p:txBody>
      </p:sp>
      <p:sp>
        <p:nvSpPr>
          <p:cNvPr id="3" name="Content Placeholder 2">
            <a:extLst>
              <a:ext uri="{FF2B5EF4-FFF2-40B4-BE49-F238E27FC236}">
                <a16:creationId xmlns:a16="http://schemas.microsoft.com/office/drawing/2014/main" id="{F5AFBD06-4CE8-4726-9A0A-CE52CBEC93E1}"/>
              </a:ext>
            </a:extLst>
          </p:cNvPr>
          <p:cNvSpPr>
            <a:spLocks noGrp="1"/>
          </p:cNvSpPr>
          <p:nvPr>
            <p:ph idx="1"/>
          </p:nvPr>
        </p:nvSpPr>
        <p:spPr/>
        <p:txBody>
          <a:bodyPr/>
          <a:lstStyle/>
          <a:p>
            <a:r>
              <a:rPr lang="en-US" dirty="0"/>
              <a:t>A</a:t>
            </a:r>
            <a:r>
              <a:rPr lang="en-US" baseline="0" dirty="0"/>
              <a:t> list of items to check before flying</a:t>
            </a:r>
          </a:p>
          <a:p>
            <a:r>
              <a:rPr lang="en-US" baseline="0" dirty="0"/>
              <a:t>Develop for your drone (most don’t really have one)</a:t>
            </a:r>
          </a:p>
          <a:p>
            <a:r>
              <a:rPr lang="en-US" baseline="0" dirty="0"/>
              <a:t>Use it with your students</a:t>
            </a:r>
          </a:p>
          <a:p>
            <a:r>
              <a:rPr lang="en-US" baseline="0" dirty="0"/>
              <a:t>Some apps include an operation checklist (ex.  Communications) but cannot address the physical condition. </a:t>
            </a:r>
          </a:p>
        </p:txBody>
      </p:sp>
    </p:spTree>
    <p:extLst>
      <p:ext uri="{BB962C8B-B14F-4D97-AF65-F5344CB8AC3E}">
        <p14:creationId xmlns:p14="http://schemas.microsoft.com/office/powerpoint/2010/main" val="1510582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F50B5-2231-4BF5-8904-928DE28D873E}"/>
              </a:ext>
            </a:extLst>
          </p:cNvPr>
          <p:cNvSpPr>
            <a:spLocks noGrp="1"/>
          </p:cNvSpPr>
          <p:nvPr>
            <p:ph type="title"/>
          </p:nvPr>
        </p:nvSpPr>
        <p:spPr/>
        <p:txBody>
          <a:bodyPr/>
          <a:lstStyle/>
          <a:p>
            <a:r>
              <a:rPr lang="en-US" dirty="0"/>
              <a:t>Advisory Circular 107-2 Checklist</a:t>
            </a:r>
          </a:p>
        </p:txBody>
      </p:sp>
      <p:sp>
        <p:nvSpPr>
          <p:cNvPr id="3" name="Content Placeholder 2">
            <a:extLst>
              <a:ext uri="{FF2B5EF4-FFF2-40B4-BE49-F238E27FC236}">
                <a16:creationId xmlns:a16="http://schemas.microsoft.com/office/drawing/2014/main" id="{BA892908-9EE5-4B1B-87D4-6E55503E648D}"/>
              </a:ext>
            </a:extLst>
          </p:cNvPr>
          <p:cNvSpPr>
            <a:spLocks noGrp="1"/>
          </p:cNvSpPr>
          <p:nvPr>
            <p:ph idx="1"/>
          </p:nvPr>
        </p:nvSpPr>
        <p:spPr>
          <a:xfrm>
            <a:off x="359229" y="1623452"/>
            <a:ext cx="11609614" cy="4936657"/>
          </a:xfrm>
        </p:spPr>
        <p:txBody>
          <a:bodyPr numCol="2">
            <a:normAutofit fontScale="85000" lnSpcReduction="20000"/>
          </a:bodyPr>
          <a:lstStyle/>
          <a:p>
            <a:pPr algn="l"/>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1. Visual condition inspection of the UAS components; </a:t>
            </a:r>
          </a:p>
          <a:p>
            <a:r>
              <a:rPr lang="en-US" sz="1800" b="0" i="0" u="none" strike="noStrike" baseline="0" dirty="0">
                <a:solidFill>
                  <a:srgbClr val="000000"/>
                </a:solidFill>
                <a:latin typeface="Times New Roman" panose="02020603050405020304" pitchFamily="18" charset="0"/>
              </a:rPr>
              <a:t>2. Airframe structure (including undercarriage), all flight control surfaces, and linkages; </a:t>
            </a:r>
          </a:p>
          <a:p>
            <a:r>
              <a:rPr lang="en-US" sz="1800" b="0" i="0" u="none" strike="noStrike" baseline="0" dirty="0">
                <a:solidFill>
                  <a:srgbClr val="000000"/>
                </a:solidFill>
                <a:latin typeface="Times New Roman" panose="02020603050405020304" pitchFamily="18" charset="0"/>
              </a:rPr>
              <a:t>3. Registration markings, for proper display and legibility; </a:t>
            </a:r>
          </a:p>
          <a:p>
            <a:r>
              <a:rPr lang="en-US" sz="1800" b="0" i="0" u="none" strike="noStrike" baseline="0" dirty="0">
                <a:solidFill>
                  <a:srgbClr val="000000"/>
                </a:solidFill>
                <a:latin typeface="Times New Roman" panose="02020603050405020304" pitchFamily="18" charset="0"/>
              </a:rPr>
              <a:t>4. Moveable control surface(s), including airframe attachment point(s); </a:t>
            </a:r>
          </a:p>
          <a:p>
            <a:r>
              <a:rPr lang="en-US" sz="1800" b="0" i="0" u="none" strike="noStrike" baseline="0" dirty="0">
                <a:solidFill>
                  <a:srgbClr val="000000"/>
                </a:solidFill>
                <a:latin typeface="Times New Roman" panose="02020603050405020304" pitchFamily="18" charset="0"/>
              </a:rPr>
              <a:t>5. Servo motor(s), including attachment point(s); </a:t>
            </a:r>
          </a:p>
          <a:p>
            <a:r>
              <a:rPr lang="en-US" sz="1800" b="0" i="0" u="none" strike="noStrike" baseline="0" dirty="0">
                <a:solidFill>
                  <a:srgbClr val="000000"/>
                </a:solidFill>
                <a:latin typeface="Times New Roman" panose="02020603050405020304" pitchFamily="18" charset="0"/>
              </a:rPr>
              <a:t>6. Propulsion system, including powerplant(s), propeller(s), rotor(s), ducted fan(s), etc.; </a:t>
            </a:r>
          </a:p>
          <a:p>
            <a:r>
              <a:rPr lang="en-US" sz="1800" b="0" i="0" u="none" strike="noStrike" baseline="0" dirty="0">
                <a:solidFill>
                  <a:srgbClr val="000000"/>
                </a:solidFill>
                <a:latin typeface="Times New Roman" panose="02020603050405020304" pitchFamily="18" charset="0"/>
              </a:rPr>
              <a:t>7. Verify all systems (e.g., aircraft and control unit) have an adequate energy supply for the intended operation and are functioning properly; </a:t>
            </a:r>
          </a:p>
          <a:p>
            <a:r>
              <a:rPr lang="en-US" sz="1800" b="0" i="0" u="none" strike="noStrike" baseline="0" dirty="0">
                <a:solidFill>
                  <a:srgbClr val="000000"/>
                </a:solidFill>
                <a:latin typeface="Times New Roman" panose="02020603050405020304" pitchFamily="18" charset="0"/>
              </a:rPr>
              <a:t>8. Avionics, including control link transceiver, communication/navigation equipment, and antenna(s); </a:t>
            </a:r>
          </a:p>
          <a:p>
            <a:r>
              <a:rPr lang="en-US" sz="1800" b="0" i="0" u="none" strike="noStrike" baseline="0" dirty="0">
                <a:solidFill>
                  <a:srgbClr val="000000"/>
                </a:solidFill>
                <a:latin typeface="Times New Roman" panose="02020603050405020304" pitchFamily="18" charset="0"/>
              </a:rPr>
              <a:t>9. Calibrate UAS compass prior to any flight; </a:t>
            </a:r>
          </a:p>
          <a:p>
            <a:r>
              <a:rPr lang="en-US" sz="1800" b="0" i="0" u="none" strike="noStrike" baseline="0" dirty="0">
                <a:solidFill>
                  <a:srgbClr val="000000"/>
                </a:solidFill>
                <a:latin typeface="Times New Roman" panose="02020603050405020304" pitchFamily="18" charset="0"/>
              </a:rPr>
              <a:t>10. Control link transceiver, communication/navigation data link transceiver, and antenna(s); </a:t>
            </a:r>
          </a:p>
          <a:p>
            <a:r>
              <a:rPr lang="en-US" sz="1800" b="0" i="0" u="none" strike="noStrike" baseline="0" dirty="0">
                <a:solidFill>
                  <a:srgbClr val="000000"/>
                </a:solidFill>
                <a:latin typeface="Times New Roman" panose="02020603050405020304" pitchFamily="18" charset="0"/>
              </a:rPr>
              <a:t>11. Display panel, if used, is functioning properly; </a:t>
            </a:r>
          </a:p>
          <a:p>
            <a:r>
              <a:rPr lang="en-US" sz="1800" b="0" i="0" u="none" strike="noStrike" baseline="0" dirty="0">
                <a:solidFill>
                  <a:srgbClr val="000000"/>
                </a:solidFill>
                <a:latin typeface="Times New Roman" panose="02020603050405020304" pitchFamily="18" charset="0"/>
              </a:rPr>
              <a:t>12. Check ground support equipment, including takeoff and landing systems, for proper operation; </a:t>
            </a:r>
          </a:p>
          <a:p>
            <a:r>
              <a:rPr lang="en-US" sz="1800" b="0" i="0" u="none" strike="noStrike" baseline="0" dirty="0">
                <a:solidFill>
                  <a:srgbClr val="000000"/>
                </a:solidFill>
                <a:latin typeface="Times New Roman" panose="02020603050405020304" pitchFamily="18" charset="0"/>
              </a:rPr>
              <a:t>13. Check that control link correct functionality is established between the aircraft and the CS; </a:t>
            </a:r>
          </a:p>
          <a:p>
            <a:r>
              <a:rPr lang="en-US" sz="1800" b="0" i="0" u="none" strike="noStrike" baseline="0" dirty="0">
                <a:solidFill>
                  <a:srgbClr val="000000"/>
                </a:solidFill>
                <a:latin typeface="Times New Roman" panose="02020603050405020304" pitchFamily="18" charset="0"/>
              </a:rPr>
              <a:t>14. Check for correct movement of control surfaces using the CS; </a:t>
            </a:r>
          </a:p>
          <a:p>
            <a:r>
              <a:rPr lang="en-US" sz="1800" b="0" i="0" u="none" strike="noStrike" baseline="0" dirty="0">
                <a:solidFill>
                  <a:srgbClr val="000000"/>
                </a:solidFill>
                <a:latin typeface="Times New Roman" panose="02020603050405020304" pitchFamily="18" charset="0"/>
              </a:rPr>
              <a:t>15. Check onboard navigation and communication data links; </a:t>
            </a:r>
          </a:p>
          <a:p>
            <a:r>
              <a:rPr lang="en-US" sz="1800" b="0" i="0" u="none" strike="noStrike" baseline="0" dirty="0">
                <a:solidFill>
                  <a:srgbClr val="000000"/>
                </a:solidFill>
                <a:latin typeface="Times New Roman" panose="02020603050405020304" pitchFamily="18" charset="0"/>
              </a:rPr>
              <a:t>16. Check flight termination system, if installed; </a:t>
            </a:r>
          </a:p>
          <a:p>
            <a:r>
              <a:rPr lang="en-US" sz="1800" b="0" i="0" u="none" strike="noStrike" baseline="0" dirty="0">
                <a:solidFill>
                  <a:srgbClr val="000000"/>
                </a:solidFill>
                <a:latin typeface="Times New Roman" panose="02020603050405020304" pitchFamily="18" charset="0"/>
              </a:rPr>
              <a:t>17. Check fuel for correct type and quantity; </a:t>
            </a:r>
          </a:p>
          <a:p>
            <a:r>
              <a:rPr lang="en-US" sz="1800" b="0" i="0" u="none" strike="noStrike" baseline="0" dirty="0">
                <a:solidFill>
                  <a:srgbClr val="000000"/>
                </a:solidFill>
                <a:latin typeface="Times New Roman" panose="02020603050405020304" pitchFamily="18" charset="0"/>
              </a:rPr>
              <a:t>18. Check battery levels for the aircraft and CS; </a:t>
            </a:r>
          </a:p>
          <a:p>
            <a:r>
              <a:rPr lang="en-US" sz="1800" b="0" i="0" u="none" strike="noStrike" baseline="0" dirty="0">
                <a:solidFill>
                  <a:srgbClr val="000000"/>
                </a:solidFill>
                <a:latin typeface="Times New Roman" panose="02020603050405020304" pitchFamily="18" charset="0"/>
              </a:rPr>
              <a:t>19. Check that any equipment, such as a camera, is securely attached; </a:t>
            </a:r>
          </a:p>
          <a:p>
            <a:r>
              <a:rPr lang="en-US" sz="1800" b="0" i="0" u="none" strike="noStrike" baseline="0" dirty="0">
                <a:solidFill>
                  <a:srgbClr val="000000"/>
                </a:solidFill>
                <a:latin typeface="Times New Roman" panose="02020603050405020304" pitchFamily="18" charset="0"/>
              </a:rPr>
              <a:t>20. Verify communication with UAS and that the UAS has acquired GPS location from at least four satellites; </a:t>
            </a:r>
          </a:p>
          <a:p>
            <a:r>
              <a:rPr lang="en-US" sz="1800" b="0" i="0" u="none" strike="noStrike" baseline="0" dirty="0">
                <a:solidFill>
                  <a:srgbClr val="000000"/>
                </a:solidFill>
                <a:latin typeface="Times New Roman" panose="02020603050405020304" pitchFamily="18" charset="0"/>
              </a:rPr>
              <a:t>21. Start the UAS propellers to inspect for any imbalance or irregular operation; </a:t>
            </a:r>
          </a:p>
          <a:p>
            <a:r>
              <a:rPr lang="en-US" sz="1800" b="0" i="0" u="none" strike="noStrike" baseline="0" dirty="0">
                <a:solidFill>
                  <a:srgbClr val="000000"/>
                </a:solidFill>
                <a:latin typeface="Times New Roman" panose="02020603050405020304" pitchFamily="18" charset="0"/>
              </a:rPr>
              <a:t>22. Verify all controller operation for heading and altitude; </a:t>
            </a:r>
          </a:p>
          <a:p>
            <a:r>
              <a:rPr lang="en-US" sz="1800" b="0" i="0" u="none" strike="noStrike" baseline="0" dirty="0">
                <a:solidFill>
                  <a:srgbClr val="000000"/>
                </a:solidFill>
                <a:latin typeface="Times New Roman" panose="02020603050405020304" pitchFamily="18" charset="0"/>
              </a:rPr>
              <a:t>23. If required by flight path walk through, verify any noted obstructions that may interfere with the UAS; and </a:t>
            </a:r>
          </a:p>
          <a:p>
            <a:r>
              <a:rPr lang="en-US" sz="1800" b="0" i="0" u="none" strike="noStrike" baseline="0" dirty="0">
                <a:solidFill>
                  <a:srgbClr val="000000"/>
                </a:solidFill>
                <a:latin typeface="Times New Roman" panose="02020603050405020304" pitchFamily="18" charset="0"/>
              </a:rPr>
              <a:t>24. At a controlled low altitude, fly within range of any interference and recheck all controls and stability.</a:t>
            </a:r>
          </a:p>
          <a:p>
            <a:endParaRPr lang="en-US" dirty="0"/>
          </a:p>
        </p:txBody>
      </p:sp>
    </p:spTree>
    <p:extLst>
      <p:ext uri="{BB962C8B-B14F-4D97-AF65-F5344CB8AC3E}">
        <p14:creationId xmlns:p14="http://schemas.microsoft.com/office/powerpoint/2010/main" val="2799473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075F6-ACD7-4B6C-873E-086094DBF945}"/>
              </a:ext>
            </a:extLst>
          </p:cNvPr>
          <p:cNvSpPr>
            <a:spLocks noGrp="1"/>
          </p:cNvSpPr>
          <p:nvPr>
            <p:ph type="title"/>
          </p:nvPr>
        </p:nvSpPr>
        <p:spPr/>
        <p:txBody>
          <a:bodyPr/>
          <a:lstStyle/>
          <a:p>
            <a:pPr lvl="0"/>
            <a:r>
              <a:rPr lang="en-US" baseline="0" dirty="0"/>
              <a:t>Sample Checklist Items</a:t>
            </a:r>
            <a:endParaRPr lang="en-US" dirty="0"/>
          </a:p>
        </p:txBody>
      </p:sp>
      <p:sp>
        <p:nvSpPr>
          <p:cNvPr id="3" name="Content Placeholder 2">
            <a:extLst>
              <a:ext uri="{FF2B5EF4-FFF2-40B4-BE49-F238E27FC236}">
                <a16:creationId xmlns:a16="http://schemas.microsoft.com/office/drawing/2014/main" id="{CAE89050-869A-40E0-9220-5914EE2CA290}"/>
              </a:ext>
            </a:extLst>
          </p:cNvPr>
          <p:cNvSpPr>
            <a:spLocks noGrp="1"/>
          </p:cNvSpPr>
          <p:nvPr>
            <p:ph idx="1"/>
          </p:nvPr>
        </p:nvSpPr>
        <p:spPr/>
        <p:txBody>
          <a:bodyPr/>
          <a:lstStyle/>
          <a:p>
            <a:pPr lvl="1"/>
            <a:r>
              <a:rPr lang="en-US" dirty="0"/>
              <a:t>Build your own!  Every drone is different.  Common items might include:</a:t>
            </a:r>
          </a:p>
          <a:p>
            <a:pPr lvl="2"/>
            <a:r>
              <a:rPr lang="en-US" dirty="0"/>
              <a:t>Battery charge</a:t>
            </a:r>
          </a:p>
          <a:p>
            <a:pPr lvl="2"/>
            <a:r>
              <a:rPr lang="en-US" dirty="0"/>
              <a:t>Prop condition</a:t>
            </a:r>
          </a:p>
          <a:p>
            <a:pPr lvl="2"/>
            <a:r>
              <a:rPr lang="en-US" dirty="0"/>
              <a:t>Camera free (and uncovered)</a:t>
            </a:r>
          </a:p>
          <a:p>
            <a:pPr lvl="2"/>
            <a:r>
              <a:rPr lang="en-US" dirty="0"/>
              <a:t>Memory</a:t>
            </a:r>
            <a:r>
              <a:rPr lang="en-US" baseline="0" dirty="0"/>
              <a:t> installed</a:t>
            </a:r>
          </a:p>
          <a:p>
            <a:pPr lvl="2"/>
            <a:r>
              <a:rPr lang="en-US" baseline="0" dirty="0"/>
              <a:t>No obvious damage to airframe</a:t>
            </a:r>
          </a:p>
          <a:p>
            <a:pPr lvl="1"/>
            <a:endParaRPr lang="en-US" dirty="0"/>
          </a:p>
        </p:txBody>
      </p:sp>
    </p:spTree>
    <p:extLst>
      <p:ext uri="{BB962C8B-B14F-4D97-AF65-F5344CB8AC3E}">
        <p14:creationId xmlns:p14="http://schemas.microsoft.com/office/powerpoint/2010/main" val="3249467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56E8C-26D7-45FC-92A1-E5B5B1BDE3DE}"/>
              </a:ext>
            </a:extLst>
          </p:cNvPr>
          <p:cNvSpPr>
            <a:spLocks noGrp="1"/>
          </p:cNvSpPr>
          <p:nvPr>
            <p:ph type="title"/>
          </p:nvPr>
        </p:nvSpPr>
        <p:spPr/>
        <p:txBody>
          <a:bodyPr/>
          <a:lstStyle/>
          <a:p>
            <a:pPr lvl="0"/>
            <a:r>
              <a:rPr lang="en-US" baseline="0" dirty="0"/>
              <a:t>Review </a:t>
            </a:r>
            <a:endParaRPr lang="en-US" dirty="0"/>
          </a:p>
        </p:txBody>
      </p:sp>
      <p:sp>
        <p:nvSpPr>
          <p:cNvPr id="3" name="Content Placeholder 2">
            <a:extLst>
              <a:ext uri="{FF2B5EF4-FFF2-40B4-BE49-F238E27FC236}">
                <a16:creationId xmlns:a16="http://schemas.microsoft.com/office/drawing/2014/main" id="{90D58D0C-C4F6-4485-8B03-9ECE8141F5A1}"/>
              </a:ext>
            </a:extLst>
          </p:cNvPr>
          <p:cNvSpPr>
            <a:spLocks noGrp="1"/>
          </p:cNvSpPr>
          <p:nvPr>
            <p:ph idx="1"/>
          </p:nvPr>
        </p:nvSpPr>
        <p:spPr/>
        <p:txBody>
          <a:bodyPr>
            <a:normAutofit lnSpcReduction="10000"/>
          </a:bodyPr>
          <a:lstStyle/>
          <a:p>
            <a:r>
              <a:rPr lang="en-US" dirty="0"/>
              <a:t>Main difference between Part 107 and Recreational Flyer?</a:t>
            </a:r>
          </a:p>
          <a:p>
            <a:r>
              <a:rPr lang="en-US" dirty="0"/>
              <a:t>How high can you fly?</a:t>
            </a:r>
          </a:p>
          <a:p>
            <a:r>
              <a:rPr lang="en-US" dirty="0"/>
              <a:t>Give an example of a Class C or D airport.</a:t>
            </a:r>
          </a:p>
          <a:p>
            <a:r>
              <a:rPr lang="en-US" dirty="0"/>
              <a:t>Where can you find the area of a Class C airspace?</a:t>
            </a:r>
          </a:p>
          <a:p>
            <a:r>
              <a:rPr lang="en-US" dirty="0"/>
              <a:t>Where can you find the area restricted by a TFR?</a:t>
            </a:r>
          </a:p>
          <a:p>
            <a:r>
              <a:rPr lang="en-US" dirty="0"/>
              <a:t>How often should you inspect your drone?</a:t>
            </a:r>
          </a:p>
          <a:p>
            <a:r>
              <a:rPr lang="en-US" dirty="0"/>
              <a:t>If a drone weighs 2 </a:t>
            </a:r>
            <a:r>
              <a:rPr lang="en-US" dirty="0" err="1"/>
              <a:t>lbs</a:t>
            </a:r>
            <a:r>
              <a:rPr lang="en-US" dirty="0"/>
              <a:t> does it need to be registered?</a:t>
            </a:r>
          </a:p>
          <a:p>
            <a:r>
              <a:rPr lang="en-US" dirty="0"/>
              <a:t>Who has the right-of-way; drone or manned aircraft?</a:t>
            </a:r>
          </a:p>
          <a:p>
            <a:r>
              <a:rPr lang="en-US" dirty="0"/>
              <a:t>Your local airport has AWOS.  How might you get this information?</a:t>
            </a:r>
          </a:p>
          <a:p>
            <a:endParaRPr lang="en-US" dirty="0"/>
          </a:p>
        </p:txBody>
      </p:sp>
    </p:spTree>
    <p:extLst>
      <p:ext uri="{BB962C8B-B14F-4D97-AF65-F5344CB8AC3E}">
        <p14:creationId xmlns:p14="http://schemas.microsoft.com/office/powerpoint/2010/main" val="1277926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74552-AE48-4D64-A80E-2D20B4BBEC3D}"/>
              </a:ext>
            </a:extLst>
          </p:cNvPr>
          <p:cNvSpPr>
            <a:spLocks noGrp="1"/>
          </p:cNvSpPr>
          <p:nvPr>
            <p:ph type="title"/>
          </p:nvPr>
        </p:nvSpPr>
        <p:spPr/>
        <p:txBody>
          <a:bodyPr/>
          <a:lstStyle/>
          <a:p>
            <a:r>
              <a:rPr lang="en-US"/>
              <a:t>Resources</a:t>
            </a:r>
            <a:endParaRPr lang="en-US" dirty="0"/>
          </a:p>
        </p:txBody>
      </p:sp>
      <p:sp>
        <p:nvSpPr>
          <p:cNvPr id="3" name="Content Placeholder 2">
            <a:extLst>
              <a:ext uri="{FF2B5EF4-FFF2-40B4-BE49-F238E27FC236}">
                <a16:creationId xmlns:a16="http://schemas.microsoft.com/office/drawing/2014/main" id="{B34A115E-3332-4DB9-9E86-793F186C9267}"/>
              </a:ext>
            </a:extLst>
          </p:cNvPr>
          <p:cNvSpPr>
            <a:spLocks noGrp="1"/>
          </p:cNvSpPr>
          <p:nvPr>
            <p:ph idx="1"/>
          </p:nvPr>
        </p:nvSpPr>
        <p:spPr/>
        <p:txBody>
          <a:bodyPr/>
          <a:lstStyle/>
          <a:p>
            <a:r>
              <a:rPr lang="en-US" dirty="0"/>
              <a:t>Study Guide:  </a:t>
            </a:r>
            <a:r>
              <a:rPr lang="en-US" dirty="0">
                <a:hlinkClick r:id="rId2"/>
              </a:rPr>
              <a:t>https://www.faa.gov/uas/resources/policy_library/#107</a:t>
            </a:r>
            <a:endParaRPr lang="en-US" dirty="0"/>
          </a:p>
          <a:p>
            <a:r>
              <a:rPr lang="en-US" dirty="0"/>
              <a:t>Advisory Circular 107-2: </a:t>
            </a:r>
            <a:r>
              <a:rPr lang="en-US" dirty="0">
                <a:hlinkClick r:id="rId3"/>
              </a:rPr>
              <a:t>https://www.faa.gov/documentLibrary/media/Advisory_Circular/AC_107-2.pdf</a:t>
            </a:r>
            <a:r>
              <a:rPr lang="en-US" dirty="0"/>
              <a:t> </a:t>
            </a:r>
          </a:p>
          <a:p>
            <a:endParaRPr lang="en-US" dirty="0"/>
          </a:p>
        </p:txBody>
      </p:sp>
    </p:spTree>
    <p:extLst>
      <p:ext uri="{BB962C8B-B14F-4D97-AF65-F5344CB8AC3E}">
        <p14:creationId xmlns:p14="http://schemas.microsoft.com/office/powerpoint/2010/main" val="1128238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29618-3C27-406F-912B-5AB340AA2ECD}"/>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05988F2A-EF91-4701-BE93-721159CEC493}"/>
              </a:ext>
            </a:extLst>
          </p:cNvPr>
          <p:cNvSpPr>
            <a:spLocks noGrp="1"/>
          </p:cNvSpPr>
          <p:nvPr>
            <p:ph idx="1"/>
          </p:nvPr>
        </p:nvSpPr>
        <p:spPr/>
        <p:txBody>
          <a:bodyPr/>
          <a:lstStyle/>
          <a:p>
            <a:r>
              <a:rPr lang="en-US" dirty="0"/>
              <a:t>Crew Resource Management (CRM)</a:t>
            </a:r>
          </a:p>
          <a:p>
            <a:r>
              <a:rPr lang="en-US" dirty="0"/>
              <a:t>Safety</a:t>
            </a:r>
          </a:p>
          <a:p>
            <a:r>
              <a:rPr lang="en-US" dirty="0"/>
              <a:t>Drone Maintenance </a:t>
            </a:r>
          </a:p>
          <a:p>
            <a:r>
              <a:rPr lang="en-US" dirty="0"/>
              <a:t>Review</a:t>
            </a:r>
          </a:p>
        </p:txBody>
      </p:sp>
    </p:spTree>
    <p:extLst>
      <p:ext uri="{BB962C8B-B14F-4D97-AF65-F5344CB8AC3E}">
        <p14:creationId xmlns:p14="http://schemas.microsoft.com/office/powerpoint/2010/main" val="1741105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54FE2-05A1-4782-ACC6-ED7FF17FF598}"/>
              </a:ext>
            </a:extLst>
          </p:cNvPr>
          <p:cNvSpPr>
            <a:spLocks noGrp="1"/>
          </p:cNvSpPr>
          <p:nvPr>
            <p:ph type="title"/>
          </p:nvPr>
        </p:nvSpPr>
        <p:spPr>
          <a:xfrm>
            <a:off x="838200" y="297890"/>
            <a:ext cx="8050306" cy="1325563"/>
          </a:xfrm>
        </p:spPr>
        <p:txBody>
          <a:bodyPr/>
          <a:lstStyle/>
          <a:p>
            <a:r>
              <a:rPr lang="en-US" dirty="0"/>
              <a:t>CRM</a:t>
            </a:r>
          </a:p>
        </p:txBody>
      </p:sp>
      <p:sp>
        <p:nvSpPr>
          <p:cNvPr id="3" name="Content Placeholder 2">
            <a:extLst>
              <a:ext uri="{FF2B5EF4-FFF2-40B4-BE49-F238E27FC236}">
                <a16:creationId xmlns:a16="http://schemas.microsoft.com/office/drawing/2014/main" id="{6B4E50A0-BD67-43F5-A816-703E41F1A4B1}"/>
              </a:ext>
            </a:extLst>
          </p:cNvPr>
          <p:cNvSpPr>
            <a:spLocks noGrp="1"/>
          </p:cNvSpPr>
          <p:nvPr>
            <p:ph idx="1"/>
          </p:nvPr>
        </p:nvSpPr>
        <p:spPr>
          <a:xfrm>
            <a:off x="838200" y="1825625"/>
            <a:ext cx="10515600" cy="4351338"/>
          </a:xfrm>
        </p:spPr>
        <p:txBody>
          <a:bodyPr/>
          <a:lstStyle/>
          <a:p>
            <a:r>
              <a:rPr lang="en-US" dirty="0"/>
              <a:t>Crew Members</a:t>
            </a:r>
          </a:p>
          <a:p>
            <a:pPr lvl="1"/>
            <a:r>
              <a:rPr lang="en-US" dirty="0"/>
              <a:t>Remote Pilot (you)</a:t>
            </a:r>
          </a:p>
          <a:p>
            <a:pPr lvl="1"/>
            <a:r>
              <a:rPr lang="en-US" dirty="0"/>
              <a:t>Visual Observer(s)</a:t>
            </a:r>
          </a:p>
          <a:p>
            <a:pPr lvl="1"/>
            <a:r>
              <a:rPr lang="en-US" dirty="0"/>
              <a:t>Person manipulating the controls</a:t>
            </a:r>
          </a:p>
          <a:p>
            <a:r>
              <a:rPr lang="en-US" dirty="0"/>
              <a:t>Communication</a:t>
            </a:r>
          </a:p>
          <a:p>
            <a:r>
              <a:rPr lang="en-US" dirty="0"/>
              <a:t>Briefing prior to mission</a:t>
            </a:r>
          </a:p>
          <a:p>
            <a:pPr lvl="1"/>
            <a:r>
              <a:rPr lang="en-US" dirty="0"/>
              <a:t>Everybody understands their role</a:t>
            </a:r>
          </a:p>
          <a:p>
            <a:endParaRPr lang="en-US" dirty="0"/>
          </a:p>
          <a:p>
            <a:pPr lvl="1"/>
            <a:endParaRPr lang="en-US" dirty="0"/>
          </a:p>
          <a:p>
            <a:pPr lvl="1"/>
            <a:endParaRPr lang="en-US" dirty="0"/>
          </a:p>
        </p:txBody>
      </p:sp>
    </p:spTree>
    <p:extLst>
      <p:ext uri="{BB962C8B-B14F-4D97-AF65-F5344CB8AC3E}">
        <p14:creationId xmlns:p14="http://schemas.microsoft.com/office/powerpoint/2010/main" val="3814396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3E5F9-B014-4F27-85F7-D30066789AFC}"/>
              </a:ext>
            </a:extLst>
          </p:cNvPr>
          <p:cNvSpPr>
            <a:spLocks noGrp="1"/>
          </p:cNvSpPr>
          <p:nvPr>
            <p:ph type="title"/>
          </p:nvPr>
        </p:nvSpPr>
        <p:spPr/>
        <p:txBody>
          <a:bodyPr/>
          <a:lstStyle/>
          <a:p>
            <a:pPr lvl="0"/>
            <a:r>
              <a:rPr lang="en-US" dirty="0"/>
              <a:t>Safety</a:t>
            </a:r>
          </a:p>
        </p:txBody>
      </p:sp>
      <p:sp>
        <p:nvSpPr>
          <p:cNvPr id="3" name="Content Placeholder 2">
            <a:extLst>
              <a:ext uri="{FF2B5EF4-FFF2-40B4-BE49-F238E27FC236}">
                <a16:creationId xmlns:a16="http://schemas.microsoft.com/office/drawing/2014/main" id="{0A9C8850-F496-4643-B819-65E9996FBFC2}"/>
              </a:ext>
            </a:extLst>
          </p:cNvPr>
          <p:cNvSpPr>
            <a:spLocks noGrp="1"/>
          </p:cNvSpPr>
          <p:nvPr>
            <p:ph idx="1"/>
          </p:nvPr>
        </p:nvSpPr>
        <p:spPr/>
        <p:txBody>
          <a:bodyPr>
            <a:normAutofit fontScale="85000" lnSpcReduction="20000"/>
          </a:bodyPr>
          <a:lstStyle/>
          <a:p>
            <a:r>
              <a:rPr lang="en-US" sz="2800" b="0" i="0" kern="1200" dirty="0">
                <a:solidFill>
                  <a:schemeClr val="tx1"/>
                </a:solidFill>
                <a:effectLst/>
                <a:latin typeface="+mn-lt"/>
                <a:ea typeface="+mn-ea"/>
                <a:cs typeface="+mn-cs"/>
              </a:rPr>
              <a:t>Fly your drone at or below 400 feet</a:t>
            </a:r>
          </a:p>
          <a:p>
            <a:r>
              <a:rPr lang="en-US" sz="2800" b="0" i="0" kern="1200" dirty="0">
                <a:solidFill>
                  <a:schemeClr val="tx1"/>
                </a:solidFill>
                <a:effectLst/>
                <a:latin typeface="+mn-lt"/>
                <a:ea typeface="+mn-ea"/>
                <a:cs typeface="+mn-cs"/>
              </a:rPr>
              <a:t>Keep your drone within your line of sight</a:t>
            </a:r>
          </a:p>
          <a:p>
            <a:r>
              <a:rPr lang="en-US" sz="2800" b="0" i="0" u="none" strike="noStrike" kern="1200" dirty="0">
                <a:solidFill>
                  <a:schemeClr val="tx1"/>
                </a:solidFill>
                <a:effectLst/>
                <a:latin typeface="+mn-lt"/>
                <a:ea typeface="+mn-ea"/>
                <a:cs typeface="+mn-cs"/>
              </a:rPr>
              <a:t>Be aware of FAA Airspace Restrictions</a:t>
            </a:r>
            <a:endParaRPr lang="en-US" sz="2800" b="0" i="0" kern="1200" dirty="0">
              <a:solidFill>
                <a:schemeClr val="tx1"/>
              </a:solidFill>
              <a:effectLst/>
              <a:latin typeface="+mn-lt"/>
              <a:ea typeface="+mn-ea"/>
              <a:cs typeface="+mn-cs"/>
            </a:endParaRPr>
          </a:p>
          <a:p>
            <a:r>
              <a:rPr lang="en-US" sz="2800" b="0" i="0" kern="1200" dirty="0">
                <a:solidFill>
                  <a:schemeClr val="tx1"/>
                </a:solidFill>
                <a:effectLst/>
                <a:latin typeface="+mn-lt"/>
                <a:ea typeface="+mn-ea"/>
                <a:cs typeface="+mn-cs"/>
              </a:rPr>
              <a:t>Respect privacy</a:t>
            </a:r>
          </a:p>
          <a:p>
            <a:r>
              <a:rPr lang="en-US" sz="2800" b="0" i="0" kern="1200" dirty="0">
                <a:solidFill>
                  <a:schemeClr val="tx1"/>
                </a:solidFill>
                <a:effectLst/>
                <a:latin typeface="+mn-lt"/>
                <a:ea typeface="+mn-ea"/>
                <a:cs typeface="+mn-cs"/>
              </a:rPr>
              <a:t>Never fly near other aircraft, especially near airports</a:t>
            </a:r>
          </a:p>
          <a:p>
            <a:r>
              <a:rPr lang="en-US" sz="2800" b="0" i="0" kern="1200" dirty="0">
                <a:solidFill>
                  <a:schemeClr val="tx1"/>
                </a:solidFill>
                <a:effectLst/>
                <a:latin typeface="+mn-lt"/>
                <a:ea typeface="+mn-ea"/>
                <a:cs typeface="+mn-cs"/>
              </a:rPr>
              <a:t>Never fly over groups of people, public events, or stadiums full of people</a:t>
            </a:r>
          </a:p>
          <a:p>
            <a:r>
              <a:rPr lang="en-US" sz="2800" b="0" i="0" kern="1200" dirty="0">
                <a:solidFill>
                  <a:schemeClr val="tx1"/>
                </a:solidFill>
                <a:effectLst/>
                <a:latin typeface="+mn-lt"/>
                <a:ea typeface="+mn-ea"/>
                <a:cs typeface="+mn-cs"/>
              </a:rPr>
              <a:t>Never fly near emergencies such as fires or hurricane recovery efforts</a:t>
            </a:r>
          </a:p>
          <a:p>
            <a:r>
              <a:rPr lang="en-US" sz="2800" b="0" i="0" kern="1200" dirty="0">
                <a:solidFill>
                  <a:schemeClr val="tx1"/>
                </a:solidFill>
                <a:effectLst/>
                <a:latin typeface="+mn-lt"/>
                <a:ea typeface="+mn-ea"/>
                <a:cs typeface="+mn-cs"/>
              </a:rPr>
              <a:t>Never fly under the influence of drugs or alcohol</a:t>
            </a:r>
          </a:p>
          <a:p>
            <a:r>
              <a:rPr lang="en-US" dirty="0"/>
              <a:t>Hazards</a:t>
            </a:r>
          </a:p>
          <a:p>
            <a:pPr lvl="1"/>
            <a:r>
              <a:rPr lang="en-US" dirty="0"/>
              <a:t>Props</a:t>
            </a:r>
          </a:p>
          <a:p>
            <a:pPr lvl="1"/>
            <a:r>
              <a:rPr lang="en-US" dirty="0"/>
              <a:t>Uncontrolled Flight</a:t>
            </a:r>
          </a:p>
          <a:p>
            <a:pPr lvl="1"/>
            <a:r>
              <a:rPr lang="en-US" dirty="0"/>
              <a:t>Flying over people (students)</a:t>
            </a:r>
          </a:p>
        </p:txBody>
      </p:sp>
    </p:spTree>
    <p:extLst>
      <p:ext uri="{BB962C8B-B14F-4D97-AF65-F5344CB8AC3E}">
        <p14:creationId xmlns:p14="http://schemas.microsoft.com/office/powerpoint/2010/main" val="1980616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2E20A-1EC8-4CAB-9DA4-CCB83A266923}"/>
              </a:ext>
            </a:extLst>
          </p:cNvPr>
          <p:cNvSpPr>
            <a:spLocks noGrp="1"/>
          </p:cNvSpPr>
          <p:nvPr>
            <p:ph type="title"/>
          </p:nvPr>
        </p:nvSpPr>
        <p:spPr>
          <a:xfrm>
            <a:off x="838200" y="297890"/>
            <a:ext cx="8050306" cy="1325563"/>
          </a:xfrm>
        </p:spPr>
        <p:txBody>
          <a:bodyPr>
            <a:normAutofit/>
          </a:bodyPr>
          <a:lstStyle/>
          <a:p>
            <a:pPr lvl="0"/>
            <a:r>
              <a:rPr lang="en-US" dirty="0"/>
              <a:t>The I'M SAFE Checklist</a:t>
            </a:r>
          </a:p>
        </p:txBody>
      </p:sp>
      <p:sp>
        <p:nvSpPr>
          <p:cNvPr id="3" name="Content Placeholder 2">
            <a:extLst>
              <a:ext uri="{FF2B5EF4-FFF2-40B4-BE49-F238E27FC236}">
                <a16:creationId xmlns:a16="http://schemas.microsoft.com/office/drawing/2014/main" id="{F8B92A9A-3127-403F-95BD-1F8C4F3AF7D9}"/>
              </a:ext>
            </a:extLst>
          </p:cNvPr>
          <p:cNvSpPr>
            <a:spLocks noGrp="1"/>
          </p:cNvSpPr>
          <p:nvPr>
            <p:ph idx="1"/>
          </p:nvPr>
        </p:nvSpPr>
        <p:spPr>
          <a:xfrm>
            <a:off x="838200" y="1624012"/>
            <a:ext cx="10515600" cy="5026169"/>
          </a:xfrm>
        </p:spPr>
        <p:txBody>
          <a:bodyPr>
            <a:normAutofit fontScale="55000" lnSpcReduction="20000"/>
          </a:bodyPr>
          <a:lstStyle/>
          <a:p>
            <a:pPr marL="0" lvl="0" indent="0">
              <a:buNone/>
            </a:pPr>
            <a:r>
              <a:rPr lang="en-US" dirty="0"/>
              <a:t>I - Illness</a:t>
            </a:r>
          </a:p>
          <a:p>
            <a:pPr lvl="1"/>
            <a:r>
              <a:rPr lang="en-US" dirty="0"/>
              <a:t>Colds, allergies, and other common illnesses can cause problems for pilots. Before flying, pilots should think about recent or current illnesses that might affect flight. </a:t>
            </a:r>
          </a:p>
          <a:p>
            <a:pPr marL="0" lvl="0" indent="0">
              <a:buNone/>
            </a:pPr>
            <a:r>
              <a:rPr lang="en-US" dirty="0"/>
              <a:t>M - Medication</a:t>
            </a:r>
          </a:p>
          <a:p>
            <a:pPr lvl="1"/>
            <a:r>
              <a:rPr lang="en-US" dirty="0"/>
              <a:t>With illness, it's mostly clear when a pilot should or shouldn't fly. But with illness comes medication, and all medications should be scrutinized by both the pilot and his or her doctor before taking it. Many prescription and over-the-counter medications can be dangerous for a pilot to take before flying.</a:t>
            </a:r>
          </a:p>
          <a:p>
            <a:pPr marL="0" lvl="0" indent="0">
              <a:buNone/>
            </a:pPr>
            <a:r>
              <a:rPr lang="en-US" dirty="0"/>
              <a:t>S - Stress</a:t>
            </a:r>
          </a:p>
          <a:p>
            <a:pPr lvl="1"/>
            <a:r>
              <a:rPr lang="en-US" dirty="0"/>
              <a:t>There are at least three kinds of stress that pilots should be aware of: Physiological, environmental and psychological stress.</a:t>
            </a:r>
          </a:p>
          <a:p>
            <a:pPr lvl="1"/>
            <a:r>
              <a:rPr lang="en-US" dirty="0"/>
              <a:t>Physiological stress is stress in the physical sense. It comes from fatigue, strenuous exercise, being out of shape or changing time zones, to name a few. Unhealthy eating habits, illness, and other physical ailments are included in this category, too.</a:t>
            </a:r>
          </a:p>
          <a:p>
            <a:pPr lvl="1"/>
            <a:r>
              <a:rPr lang="en-US" dirty="0"/>
              <a:t>Environmental stress comes from the immediate surroundings and includes things such as being too hot or too cold, inadequate oxygen levels or loud noises.</a:t>
            </a:r>
          </a:p>
          <a:p>
            <a:pPr lvl="1"/>
            <a:r>
              <a:rPr lang="en-US" dirty="0"/>
              <a:t>Psychological stress can be more difficult to identify. This category of stress includes anxiety, social and emotional factors and mental fatigue.</a:t>
            </a:r>
          </a:p>
          <a:p>
            <a:pPr marL="0" lvl="0" indent="0">
              <a:buNone/>
            </a:pPr>
            <a:r>
              <a:rPr lang="en-US" dirty="0"/>
              <a:t>A – Alcohol (and Drugs)</a:t>
            </a:r>
          </a:p>
          <a:p>
            <a:pPr lvl="1"/>
            <a:r>
              <a:rPr lang="en-US" dirty="0"/>
              <a:t>There's no doubt that alcohol and flying don't mix. Alcohol abuse affects the brain, eyes, ears, motor skills and judgment, all of which are necessary components to safe flight. Alcohol makes people dizzy and sleepy which decreases reaction time.</a:t>
            </a:r>
          </a:p>
          <a:p>
            <a:pPr marL="0" lvl="0" indent="0">
              <a:buNone/>
            </a:pPr>
            <a:r>
              <a:rPr lang="en-US" dirty="0"/>
              <a:t>F - Fatigue</a:t>
            </a:r>
          </a:p>
          <a:p>
            <a:pPr lvl="1"/>
            <a:r>
              <a:rPr lang="en-US" dirty="0"/>
              <a:t>Pilot fatigue is a difficult problem to address completely, as fatigue affects everyone differently. Some people can function well with little sleep; others don't perform well at all without at least ten hours of sleep per night. There's no medical way to address the sleep issue with pilots -- each pilot must be responsible for knowing his or her limitations.</a:t>
            </a:r>
          </a:p>
          <a:p>
            <a:pPr marL="0" lvl="0" indent="0">
              <a:buNone/>
            </a:pPr>
            <a:r>
              <a:rPr lang="en-US" dirty="0"/>
              <a:t>E - Emotion</a:t>
            </a:r>
          </a:p>
          <a:p>
            <a:pPr lvl="1"/>
            <a:r>
              <a:rPr lang="en-US" dirty="0"/>
              <a:t>For some people, emotions can get in the way of behaving in a safe, productive manner. Pilots should ask themselves if they are in an emotionally stable state of mind before flying.</a:t>
            </a:r>
          </a:p>
        </p:txBody>
      </p:sp>
    </p:spTree>
    <p:extLst>
      <p:ext uri="{BB962C8B-B14F-4D97-AF65-F5344CB8AC3E}">
        <p14:creationId xmlns:p14="http://schemas.microsoft.com/office/powerpoint/2010/main" val="4227579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8AD9F-82B2-4D31-9EF0-7990C1B442AF}"/>
              </a:ext>
            </a:extLst>
          </p:cNvPr>
          <p:cNvSpPr>
            <a:spLocks noGrp="1"/>
          </p:cNvSpPr>
          <p:nvPr>
            <p:ph type="title"/>
          </p:nvPr>
        </p:nvSpPr>
        <p:spPr>
          <a:xfrm>
            <a:off x="838200" y="297890"/>
            <a:ext cx="8050306" cy="1325563"/>
          </a:xfrm>
        </p:spPr>
        <p:txBody>
          <a:bodyPr/>
          <a:lstStyle/>
          <a:p>
            <a:r>
              <a:rPr lang="en-US" dirty="0"/>
              <a:t>Logs</a:t>
            </a:r>
          </a:p>
        </p:txBody>
      </p:sp>
      <p:sp>
        <p:nvSpPr>
          <p:cNvPr id="3" name="Content Placeholder 2">
            <a:extLst>
              <a:ext uri="{FF2B5EF4-FFF2-40B4-BE49-F238E27FC236}">
                <a16:creationId xmlns:a16="http://schemas.microsoft.com/office/drawing/2014/main" id="{5B2E4ACC-2104-49B0-AEDA-099A114D2D6F}"/>
              </a:ext>
            </a:extLst>
          </p:cNvPr>
          <p:cNvSpPr>
            <a:spLocks noGrp="1"/>
          </p:cNvSpPr>
          <p:nvPr>
            <p:ph idx="1"/>
          </p:nvPr>
        </p:nvSpPr>
        <p:spPr>
          <a:xfrm>
            <a:off x="838200" y="1647826"/>
            <a:ext cx="10515600" cy="4935537"/>
          </a:xfrm>
        </p:spPr>
        <p:txBody>
          <a:bodyPr>
            <a:normAutofit fontScale="62500" lnSpcReduction="20000"/>
          </a:bodyPr>
          <a:lstStyle/>
          <a:p>
            <a:r>
              <a:rPr lang="en-US" dirty="0"/>
              <a:t>The FAA requires logs for pilots and aircraft.  The FAA may require inspection of these logs.  CFR Part 61/91</a:t>
            </a:r>
          </a:p>
          <a:p>
            <a:r>
              <a:rPr lang="en-US" dirty="0"/>
              <a:t>Types:</a:t>
            </a:r>
          </a:p>
          <a:p>
            <a:pPr lvl="1"/>
            <a:r>
              <a:rPr lang="en-US" dirty="0"/>
              <a:t>Pilot</a:t>
            </a:r>
          </a:p>
          <a:p>
            <a:pPr lvl="1"/>
            <a:r>
              <a:rPr lang="en-US" dirty="0"/>
              <a:t>Flights</a:t>
            </a:r>
          </a:p>
          <a:p>
            <a:pPr lvl="1"/>
            <a:r>
              <a:rPr lang="en-US" dirty="0"/>
              <a:t>Maintenance</a:t>
            </a:r>
          </a:p>
          <a:p>
            <a:r>
              <a:rPr lang="en-US" dirty="0"/>
              <a:t>FAA does not require logs for the UAS pilots or drones &lt; 55 pounds explicitly</a:t>
            </a:r>
          </a:p>
          <a:p>
            <a:r>
              <a:rPr lang="en-US" dirty="0"/>
              <a:t>FAA Advisory Circular 107-2 (not a regulation)</a:t>
            </a:r>
            <a:br>
              <a:rPr lang="en-US" dirty="0"/>
            </a:br>
            <a:r>
              <a:rPr lang="en-US" dirty="0"/>
              <a:t>“Benefits of Recordkeeping. </a:t>
            </a:r>
            <a:r>
              <a:rPr lang="en-US" dirty="0" err="1"/>
              <a:t>sUAS</a:t>
            </a:r>
            <a:r>
              <a:rPr lang="en-US" dirty="0"/>
              <a:t> owners and operators </a:t>
            </a:r>
            <a:r>
              <a:rPr lang="en-US" dirty="0">
                <a:highlight>
                  <a:srgbClr val="FFFF00"/>
                </a:highlight>
              </a:rPr>
              <a:t>may find recordkeeping to be beneficial</a:t>
            </a:r>
            <a:r>
              <a:rPr lang="en-US" dirty="0"/>
              <a:t>. This could be done by documenting any repair, modification, overhaul, or replacement of a system component resulting from normal flight operations, and recording the time-in-service for that component at the time of the maintenance procedure. Over time, the operator should then be able to establish a reliable maintenance schedule for the </a:t>
            </a:r>
            <a:r>
              <a:rPr lang="en-US" dirty="0" err="1"/>
              <a:t>sUAS</a:t>
            </a:r>
            <a:r>
              <a:rPr lang="en-US" dirty="0"/>
              <a:t> and its components. Recordkeeping that includes a record of all periodic inspections, maintenance, preventative maintenance, repairs, and alterations performed on the </a:t>
            </a:r>
            <a:r>
              <a:rPr lang="en-US" dirty="0" err="1"/>
              <a:t>sUAS</a:t>
            </a:r>
            <a:r>
              <a:rPr lang="en-US" dirty="0"/>
              <a:t> could be retrievable from either hardcopy and/or electronic logbook format for future reference. “</a:t>
            </a:r>
          </a:p>
          <a:p>
            <a:r>
              <a:rPr lang="en-US" dirty="0"/>
              <a:t>CFR 107.7 </a:t>
            </a:r>
          </a:p>
          <a:p>
            <a:pPr lvl="1"/>
            <a:r>
              <a:rPr lang="en-US" dirty="0"/>
              <a:t>(a) A remote pilot in command, owner, or person manipulating the flight controls of a small unmanned aircraft system must –</a:t>
            </a:r>
          </a:p>
          <a:p>
            <a:pPr lvl="1"/>
            <a:r>
              <a:rPr lang="en-US" dirty="0"/>
              <a:t>(3) Make available, upon request, to the Administrator any document, record, or report required to be kept under the regulations of this chapter.</a:t>
            </a:r>
          </a:p>
          <a:p>
            <a:r>
              <a:rPr lang="en-US" dirty="0"/>
              <a:t>CFR 107.140 Cat 4 operations requires maintenance records.  Cat4 is requires FAA certification and applies primarily to operations over people. </a:t>
            </a:r>
          </a:p>
          <a:p>
            <a:endParaRPr lang="en-US" dirty="0"/>
          </a:p>
        </p:txBody>
      </p:sp>
    </p:spTree>
    <p:extLst>
      <p:ext uri="{BB962C8B-B14F-4D97-AF65-F5344CB8AC3E}">
        <p14:creationId xmlns:p14="http://schemas.microsoft.com/office/powerpoint/2010/main" val="3955812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C45DE-ECAE-41CA-8452-EB83F7B4FD4E}"/>
              </a:ext>
            </a:extLst>
          </p:cNvPr>
          <p:cNvSpPr>
            <a:spLocks noGrp="1"/>
          </p:cNvSpPr>
          <p:nvPr>
            <p:ph type="title"/>
          </p:nvPr>
        </p:nvSpPr>
        <p:spPr/>
        <p:txBody>
          <a:bodyPr/>
          <a:lstStyle/>
          <a:p>
            <a:r>
              <a:rPr lang="en-US" dirty="0"/>
              <a:t>Logs</a:t>
            </a:r>
          </a:p>
        </p:txBody>
      </p:sp>
      <p:sp>
        <p:nvSpPr>
          <p:cNvPr id="3" name="Content Placeholder 2">
            <a:extLst>
              <a:ext uri="{FF2B5EF4-FFF2-40B4-BE49-F238E27FC236}">
                <a16:creationId xmlns:a16="http://schemas.microsoft.com/office/drawing/2014/main" id="{789BA88C-BBED-4784-B124-FDFCD317CC64}"/>
              </a:ext>
            </a:extLst>
          </p:cNvPr>
          <p:cNvSpPr>
            <a:spLocks noGrp="1"/>
          </p:cNvSpPr>
          <p:nvPr>
            <p:ph idx="1"/>
          </p:nvPr>
        </p:nvSpPr>
        <p:spPr/>
        <p:txBody>
          <a:bodyPr/>
          <a:lstStyle/>
          <a:p>
            <a:r>
              <a:rPr lang="en-US" dirty="0"/>
              <a:t>Some apps may keep operation logs.</a:t>
            </a:r>
          </a:p>
          <a:p>
            <a:r>
              <a:rPr lang="en-US" dirty="0"/>
              <a:t>It may be beneficial to track operational time and  maintenance on your drone</a:t>
            </a:r>
          </a:p>
          <a:p>
            <a:r>
              <a:rPr lang="en-US" dirty="0"/>
              <a:t>It may be useful to log pilot time to document your experience.</a:t>
            </a:r>
          </a:p>
          <a:p>
            <a:r>
              <a:rPr lang="en-US" dirty="0"/>
              <a:t>Any logs or other data you keep on drone operations may be requested by the FAA.  </a:t>
            </a:r>
          </a:p>
        </p:txBody>
      </p:sp>
    </p:spTree>
    <p:extLst>
      <p:ext uri="{BB962C8B-B14F-4D97-AF65-F5344CB8AC3E}">
        <p14:creationId xmlns:p14="http://schemas.microsoft.com/office/powerpoint/2010/main" val="144682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3E665-B704-4AF9-863F-A29F85BBDE29}"/>
              </a:ext>
            </a:extLst>
          </p:cNvPr>
          <p:cNvSpPr>
            <a:spLocks noGrp="1"/>
          </p:cNvSpPr>
          <p:nvPr>
            <p:ph type="title"/>
          </p:nvPr>
        </p:nvSpPr>
        <p:spPr/>
        <p:txBody>
          <a:bodyPr/>
          <a:lstStyle/>
          <a:p>
            <a:pPr lvl="0"/>
            <a:r>
              <a:rPr lang="en-US" dirty="0"/>
              <a:t>Operations Near Uncontrolled</a:t>
            </a:r>
            <a:r>
              <a:rPr lang="en-US" baseline="0" dirty="0"/>
              <a:t> Airports</a:t>
            </a:r>
            <a:endParaRPr lang="en-US" dirty="0"/>
          </a:p>
        </p:txBody>
      </p:sp>
      <p:sp>
        <p:nvSpPr>
          <p:cNvPr id="3" name="Content Placeholder 2">
            <a:extLst>
              <a:ext uri="{FF2B5EF4-FFF2-40B4-BE49-F238E27FC236}">
                <a16:creationId xmlns:a16="http://schemas.microsoft.com/office/drawing/2014/main" id="{7C39547C-1734-4C50-8A97-A8A276B56583}"/>
              </a:ext>
            </a:extLst>
          </p:cNvPr>
          <p:cNvSpPr>
            <a:spLocks noGrp="1"/>
          </p:cNvSpPr>
          <p:nvPr>
            <p:ph idx="1"/>
          </p:nvPr>
        </p:nvSpPr>
        <p:spPr>
          <a:xfrm>
            <a:off x="838200" y="1825624"/>
            <a:ext cx="10515600" cy="4857563"/>
          </a:xfrm>
        </p:spPr>
        <p:txBody>
          <a:bodyPr>
            <a:normAutofit fontScale="92500"/>
          </a:bodyPr>
          <a:lstStyle/>
          <a:p>
            <a:pPr lvl="0"/>
            <a:r>
              <a:rPr lang="en-US" dirty="0"/>
              <a:t>Commonly Class E or G</a:t>
            </a:r>
          </a:p>
          <a:p>
            <a:pPr lvl="0"/>
            <a:r>
              <a:rPr lang="en-US" dirty="0"/>
              <a:t>Runway directions (ex.  35/17)</a:t>
            </a:r>
          </a:p>
          <a:p>
            <a:pPr lvl="0"/>
            <a:r>
              <a:rPr lang="en-US" dirty="0"/>
              <a:t>Common Traffic</a:t>
            </a:r>
            <a:r>
              <a:rPr lang="en-US" baseline="0" dirty="0"/>
              <a:t> Patterns</a:t>
            </a:r>
          </a:p>
          <a:p>
            <a:pPr lvl="1"/>
            <a:r>
              <a:rPr lang="en-US" dirty="0"/>
              <a:t>Default “left traffic” (left turns)</a:t>
            </a:r>
          </a:p>
          <a:p>
            <a:pPr lvl="1"/>
            <a:r>
              <a:rPr lang="en-US" dirty="0"/>
              <a:t>Right traffic may be specified (A/FD)</a:t>
            </a:r>
          </a:p>
          <a:p>
            <a:pPr lvl="1"/>
            <a:r>
              <a:rPr lang="en-US" dirty="0"/>
              <a:t>Downwind (900’), Base (600’), Final (300’)</a:t>
            </a:r>
          </a:p>
          <a:p>
            <a:pPr lvl="1"/>
            <a:r>
              <a:rPr lang="en-US" dirty="0"/>
              <a:t>Typically</a:t>
            </a:r>
            <a:r>
              <a:rPr lang="en-US" baseline="0" dirty="0"/>
              <a:t> ½ to 1 mile from runway. </a:t>
            </a:r>
          </a:p>
          <a:p>
            <a:pPr lvl="1"/>
            <a:r>
              <a:rPr lang="en-US" baseline="0" dirty="0"/>
              <a:t>Common Traffic Advisory Frequency (CTAF)</a:t>
            </a:r>
          </a:p>
          <a:p>
            <a:pPr lvl="1"/>
            <a:r>
              <a:rPr lang="en-US" baseline="0" dirty="0"/>
              <a:t>Example radio call</a:t>
            </a:r>
          </a:p>
          <a:p>
            <a:pPr lvl="0"/>
            <a:r>
              <a:rPr lang="en-US" baseline="0" dirty="0"/>
              <a:t>Resources:  Airnav.com, Airport Facility Directory (AFD)</a:t>
            </a:r>
          </a:p>
          <a:p>
            <a:pPr lvl="1"/>
            <a:r>
              <a:rPr lang="en-US" baseline="0" dirty="0">
                <a:hlinkClick r:id="rId2"/>
              </a:rPr>
              <a:t>https://www.faa.gov/air_traffic/flight_info/aeronav/digital_products/dafd/search/</a:t>
            </a:r>
            <a:endParaRPr lang="en-US" baseline="0" dirty="0"/>
          </a:p>
          <a:p>
            <a:pPr lvl="1"/>
            <a:r>
              <a:rPr lang="en-US" baseline="0" dirty="0">
                <a:hlinkClick r:id="rId3"/>
              </a:rPr>
              <a:t>https://www.airnav.com/</a:t>
            </a:r>
            <a:r>
              <a:rPr lang="en-US" baseline="0" dirty="0"/>
              <a:t> </a:t>
            </a:r>
          </a:p>
        </p:txBody>
      </p:sp>
      <p:grpSp>
        <p:nvGrpSpPr>
          <p:cNvPr id="8" name="Group 7">
            <a:extLst>
              <a:ext uri="{FF2B5EF4-FFF2-40B4-BE49-F238E27FC236}">
                <a16:creationId xmlns:a16="http://schemas.microsoft.com/office/drawing/2014/main" id="{3A392A72-BCC1-4C38-A123-3665A9B6FB85}"/>
              </a:ext>
            </a:extLst>
          </p:cNvPr>
          <p:cNvGrpSpPr/>
          <p:nvPr/>
        </p:nvGrpSpPr>
        <p:grpSpPr>
          <a:xfrm>
            <a:off x="7828493" y="1769720"/>
            <a:ext cx="3014280" cy="2485139"/>
            <a:chOff x="7828493" y="1769720"/>
            <a:chExt cx="3014280" cy="2485139"/>
          </a:xfrm>
        </p:grpSpPr>
        <p:grpSp>
          <p:nvGrpSpPr>
            <p:cNvPr id="15" name="Group 14">
              <a:extLst>
                <a:ext uri="{FF2B5EF4-FFF2-40B4-BE49-F238E27FC236}">
                  <a16:creationId xmlns:a16="http://schemas.microsoft.com/office/drawing/2014/main" id="{A90FC3B7-6BEE-4261-AA0D-F3A4ABC5E068}"/>
                </a:ext>
              </a:extLst>
            </p:cNvPr>
            <p:cNvGrpSpPr/>
            <p:nvPr/>
          </p:nvGrpSpPr>
          <p:grpSpPr>
            <a:xfrm>
              <a:off x="7995664" y="1769720"/>
              <a:ext cx="2847109" cy="2231574"/>
              <a:chOff x="7180118" y="1623453"/>
              <a:chExt cx="2847109" cy="2231574"/>
            </a:xfrm>
          </p:grpSpPr>
          <p:cxnSp>
            <p:nvCxnSpPr>
              <p:cNvPr id="5" name="Straight Connector 4">
                <a:extLst>
                  <a:ext uri="{FF2B5EF4-FFF2-40B4-BE49-F238E27FC236}">
                    <a16:creationId xmlns:a16="http://schemas.microsoft.com/office/drawing/2014/main" id="{07DD671C-6F66-413C-A459-E32D3A0B170D}"/>
                  </a:ext>
                </a:extLst>
              </p:cNvPr>
              <p:cNvCxnSpPr/>
              <p:nvPr/>
            </p:nvCxnSpPr>
            <p:spPr>
              <a:xfrm flipV="1">
                <a:off x="8271164" y="1943100"/>
                <a:ext cx="1756063" cy="148590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BD5544E3-F0BC-4271-BF4D-667F9B055974}"/>
                  </a:ext>
                </a:extLst>
              </p:cNvPr>
              <p:cNvCxnSpPr/>
              <p:nvPr/>
            </p:nvCxnSpPr>
            <p:spPr>
              <a:xfrm flipH="1">
                <a:off x="7180118" y="1623453"/>
                <a:ext cx="2047009" cy="1712029"/>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A2395B03-D8F4-40F9-94D4-59414395F289}"/>
                  </a:ext>
                </a:extLst>
              </p:cNvPr>
              <p:cNvCxnSpPr/>
              <p:nvPr/>
            </p:nvCxnSpPr>
            <p:spPr>
              <a:xfrm>
                <a:off x="7180118" y="3335482"/>
                <a:ext cx="529937" cy="509154"/>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2E685BAD-7DF8-4371-B6F2-C54C8C270894}"/>
                  </a:ext>
                </a:extLst>
              </p:cNvPr>
              <p:cNvCxnSpPr/>
              <p:nvPr/>
            </p:nvCxnSpPr>
            <p:spPr>
              <a:xfrm flipV="1">
                <a:off x="7699664" y="3423805"/>
                <a:ext cx="571500" cy="431222"/>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4" name="TextBox 3">
              <a:extLst>
                <a:ext uri="{FF2B5EF4-FFF2-40B4-BE49-F238E27FC236}">
                  <a16:creationId xmlns:a16="http://schemas.microsoft.com/office/drawing/2014/main" id="{B2D868DD-82B9-4105-B96D-3D36085CF849}"/>
                </a:ext>
              </a:extLst>
            </p:cNvPr>
            <p:cNvSpPr txBox="1"/>
            <p:nvPr/>
          </p:nvSpPr>
          <p:spPr>
            <a:xfrm rot="18884576">
              <a:off x="8203327" y="2193334"/>
              <a:ext cx="1195264" cy="369332"/>
            </a:xfrm>
            <a:prstGeom prst="rect">
              <a:avLst/>
            </a:prstGeom>
            <a:noFill/>
          </p:spPr>
          <p:txBody>
            <a:bodyPr wrap="none" rtlCol="0">
              <a:spAutoFit/>
            </a:bodyPr>
            <a:lstStyle/>
            <a:p>
              <a:r>
                <a:rPr lang="en-US" dirty="0"/>
                <a:t>Downwind</a:t>
              </a:r>
            </a:p>
          </p:txBody>
        </p:sp>
        <p:sp>
          <p:nvSpPr>
            <p:cNvPr id="6" name="TextBox 5">
              <a:extLst>
                <a:ext uri="{FF2B5EF4-FFF2-40B4-BE49-F238E27FC236}">
                  <a16:creationId xmlns:a16="http://schemas.microsoft.com/office/drawing/2014/main" id="{E51A2D84-18B0-4A2E-AB06-F66166EAE87B}"/>
                </a:ext>
              </a:extLst>
            </p:cNvPr>
            <p:cNvSpPr txBox="1"/>
            <p:nvPr/>
          </p:nvSpPr>
          <p:spPr>
            <a:xfrm rot="2655778">
              <a:off x="7828493" y="3699011"/>
              <a:ext cx="625492" cy="369332"/>
            </a:xfrm>
            <a:prstGeom prst="rect">
              <a:avLst/>
            </a:prstGeom>
            <a:noFill/>
          </p:spPr>
          <p:txBody>
            <a:bodyPr wrap="none" rtlCol="0">
              <a:spAutoFit/>
            </a:bodyPr>
            <a:lstStyle/>
            <a:p>
              <a:r>
                <a:rPr lang="en-US" dirty="0"/>
                <a:t>Base</a:t>
              </a:r>
            </a:p>
          </p:txBody>
        </p:sp>
        <p:sp>
          <p:nvSpPr>
            <p:cNvPr id="12" name="TextBox 11">
              <a:extLst>
                <a:ext uri="{FF2B5EF4-FFF2-40B4-BE49-F238E27FC236}">
                  <a16:creationId xmlns:a16="http://schemas.microsoft.com/office/drawing/2014/main" id="{E5383381-E69C-45E0-A507-BF35BB1FBF59}"/>
                </a:ext>
              </a:extLst>
            </p:cNvPr>
            <p:cNvSpPr txBox="1"/>
            <p:nvPr/>
          </p:nvSpPr>
          <p:spPr>
            <a:xfrm rot="18844329">
              <a:off x="8604026" y="3755844"/>
              <a:ext cx="628698" cy="369332"/>
            </a:xfrm>
            <a:prstGeom prst="rect">
              <a:avLst/>
            </a:prstGeom>
            <a:noFill/>
          </p:spPr>
          <p:txBody>
            <a:bodyPr wrap="none" rtlCol="0">
              <a:spAutoFit/>
            </a:bodyPr>
            <a:lstStyle/>
            <a:p>
              <a:r>
                <a:rPr lang="en-US" dirty="0"/>
                <a:t>Final</a:t>
              </a:r>
            </a:p>
          </p:txBody>
        </p:sp>
      </p:grpSp>
    </p:spTree>
    <p:extLst>
      <p:ext uri="{BB962C8B-B14F-4D97-AF65-F5344CB8AC3E}">
        <p14:creationId xmlns:p14="http://schemas.microsoft.com/office/powerpoint/2010/main" val="3978494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8B5E3-40E4-4CB0-881D-8579DF757531}"/>
              </a:ext>
            </a:extLst>
          </p:cNvPr>
          <p:cNvSpPr>
            <a:spLocks noGrp="1"/>
          </p:cNvSpPr>
          <p:nvPr>
            <p:ph type="title"/>
          </p:nvPr>
        </p:nvSpPr>
        <p:spPr/>
        <p:txBody>
          <a:bodyPr/>
          <a:lstStyle/>
          <a:p>
            <a:r>
              <a:rPr lang="en-US" dirty="0"/>
              <a:t>AFD</a:t>
            </a:r>
          </a:p>
        </p:txBody>
      </p:sp>
      <p:pic>
        <p:nvPicPr>
          <p:cNvPr id="5" name="Picture 4">
            <a:extLst>
              <a:ext uri="{FF2B5EF4-FFF2-40B4-BE49-F238E27FC236}">
                <a16:creationId xmlns:a16="http://schemas.microsoft.com/office/drawing/2014/main" id="{FC78A95A-3A49-42DD-B495-D7EC16655E6C}"/>
              </a:ext>
            </a:extLst>
          </p:cNvPr>
          <p:cNvPicPr>
            <a:picLocks noChangeAspect="1"/>
          </p:cNvPicPr>
          <p:nvPr/>
        </p:nvPicPr>
        <p:blipFill>
          <a:blip r:embed="rId2"/>
          <a:stretch>
            <a:fillRect/>
          </a:stretch>
        </p:blipFill>
        <p:spPr>
          <a:xfrm>
            <a:off x="1398494" y="1500772"/>
            <a:ext cx="6880334" cy="4775337"/>
          </a:xfrm>
          <a:prstGeom prst="rect">
            <a:avLst/>
          </a:prstGeom>
        </p:spPr>
      </p:pic>
      <p:sp>
        <p:nvSpPr>
          <p:cNvPr id="3" name="Rectangle 2">
            <a:extLst>
              <a:ext uri="{FF2B5EF4-FFF2-40B4-BE49-F238E27FC236}">
                <a16:creationId xmlns:a16="http://schemas.microsoft.com/office/drawing/2014/main" id="{53D22176-3E4A-4601-A7A9-7C725905239E}"/>
              </a:ext>
            </a:extLst>
          </p:cNvPr>
          <p:cNvSpPr/>
          <p:nvPr/>
        </p:nvSpPr>
        <p:spPr>
          <a:xfrm>
            <a:off x="2117912" y="2094859"/>
            <a:ext cx="3039035" cy="349624"/>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08725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8725</TotalTime>
  <Words>1522</Words>
  <Application>Microsoft Office PowerPoint</Application>
  <PresentationFormat>Widescreen</PresentationFormat>
  <Paragraphs>132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Part #4 – CRM, Safety, Maintenance, Review</vt:lpstr>
      <vt:lpstr>Overview</vt:lpstr>
      <vt:lpstr>CRM</vt:lpstr>
      <vt:lpstr>Safety</vt:lpstr>
      <vt:lpstr>The I'M SAFE Checklist</vt:lpstr>
      <vt:lpstr>Logs</vt:lpstr>
      <vt:lpstr>Logs</vt:lpstr>
      <vt:lpstr>Operations Near Uncontrolled Airports</vt:lpstr>
      <vt:lpstr>AFD</vt:lpstr>
      <vt:lpstr>Maintenance</vt:lpstr>
      <vt:lpstr>Pre-Flight Checklist</vt:lpstr>
      <vt:lpstr>Advisory Circular 107-2 Checklist</vt:lpstr>
      <vt:lpstr>Sample Checklist Items</vt:lpstr>
      <vt:lpstr>Review </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#1 – Drone Regulations</dc:title>
  <dc:creator>Michael Spiess</dc:creator>
  <cp:lastModifiedBy>Michael Spiess</cp:lastModifiedBy>
  <cp:revision>15</cp:revision>
  <dcterms:created xsi:type="dcterms:W3CDTF">2021-09-16T13:14:59Z</dcterms:created>
  <dcterms:modified xsi:type="dcterms:W3CDTF">2021-11-23T02:48:29Z</dcterms:modified>
</cp:coreProperties>
</file>