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57" r:id="rId4"/>
    <p:sldId id="268" r:id="rId5"/>
    <p:sldId id="269" r:id="rId6"/>
    <p:sldId id="270" r:id="rId7"/>
    <p:sldId id="273" r:id="rId8"/>
    <p:sldId id="271" r:id="rId9"/>
    <p:sldId id="260" r:id="rId10"/>
    <p:sldId id="287" r:id="rId11"/>
    <p:sldId id="275" r:id="rId12"/>
    <p:sldId id="284" r:id="rId13"/>
    <p:sldId id="285" r:id="rId14"/>
    <p:sldId id="286" r:id="rId15"/>
    <p:sldId id="262" r:id="rId16"/>
    <p:sldId id="266" r:id="rId17"/>
    <p:sldId id="288" r:id="rId18"/>
    <p:sldId id="289" r:id="rId19"/>
    <p:sldId id="267" r:id="rId20"/>
    <p:sldId id="264" r:id="rId21"/>
    <p:sldId id="261" r:id="rId22"/>
    <p:sldId id="265" r:id="rId23"/>
    <p:sldId id="27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27" autoAdjust="0"/>
  </p:normalViewPr>
  <p:slideViewPr>
    <p:cSldViewPr snapToGrid="0">
      <p:cViewPr varScale="1">
        <p:scale>
          <a:sx n="55" d="100"/>
          <a:sy n="55" d="100"/>
        </p:scale>
        <p:origin x="114" y="228"/>
      </p:cViewPr>
      <p:guideLst/>
    </p:cSldViewPr>
  </p:slideViewPr>
  <p:outlineViewPr>
    <p:cViewPr>
      <p:scale>
        <a:sx n="33" d="100"/>
        <a:sy n="33" d="100"/>
      </p:scale>
      <p:origin x="0" y="-33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D5992-D0F0-4D38-8F18-4D6990888FA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B9E03-37E0-40DC-A1C1-538E099A3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91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BF07812-0A71-403D-BA04-09B6AF8C0A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8DA56A-749E-4A11-9CE1-8E491D1BEEC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880079E-96B8-409C-948C-7020BAA6E0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7A9D6A27-8119-4BDD-A96E-21BFBBDE0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Helicopters fly by creating lift with a rotary wing.  The helicopter gets its forward movement by tilting its rotor.  In order to compensate for the torque created by the main rotor, helicopters use a tail rotor to provide directional stability.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0EFF-659C-4839-A936-BFBB4DD8C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C0C7C-6317-4CEB-972E-ADD29ECDC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791B9-C221-4919-BC5F-AD97A65B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1557A-44B9-4AF8-9CA0-FF0395C34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53E78-CE6D-4194-9308-D9B19FF6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drone with a person's face on it&#10;&#10;Description automatically generated with low confidence">
            <a:extLst>
              <a:ext uri="{FF2B5EF4-FFF2-40B4-BE49-F238E27FC236}">
                <a16:creationId xmlns:a16="http://schemas.microsoft.com/office/drawing/2014/main" id="{F265A210-4541-4180-BA9F-DE08B17E3F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543" y="283207"/>
            <a:ext cx="4282913" cy="203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1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75D61-3633-45E6-9F42-8677EB8DE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EFB7-CE4C-46F4-8A6F-47187654E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1E9EC-DB83-4E73-9255-92847CC2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3097-AA0C-4AFA-AEEB-A877E8AD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7F940-9BCB-43C6-9FAE-ACB8F637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8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AD398-77A6-453B-A915-810D99C66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1A49B-DAA5-4AD6-91A5-CC6B9AC3A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9BDDC-E679-46EC-BD41-D0F5508E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7A8F5-F209-4654-BA44-1E144439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80489-B550-43A0-9727-07011915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8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FC7C7-F3AE-4D37-AA76-E1F156D66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890"/>
            <a:ext cx="805030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CE5FF-A569-4139-A847-E8BF0F0C5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504-FDC6-4297-BF95-7131EE67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B79A7-4414-4903-BA5C-2E66430B5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4BE6E-A898-436C-B50A-0B05E95A8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A drone with a person's face on it&#10;&#10;Description automatically generated with low confidence">
            <a:extLst>
              <a:ext uri="{FF2B5EF4-FFF2-40B4-BE49-F238E27FC236}">
                <a16:creationId xmlns:a16="http://schemas.microsoft.com/office/drawing/2014/main" id="{1C4ADD0B-8E4F-4F65-A168-3036B2668E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215" y="297890"/>
            <a:ext cx="2540386" cy="120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1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4EB70-3640-423C-8E16-A6E72FEC7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C51F0-BFB0-4625-8B4A-A0001BDFB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76CDE-D097-4864-87CC-CF76E995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AF381-5F82-48C2-8837-596FD70B5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E3743-4B53-479D-B69E-243D1F11F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2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D8611-928B-4F41-A6E0-1F116B4A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DEBBF-F092-406B-B8DA-5CB5968DC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6EDA9-2E56-426E-8ABF-E38F69427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86FEF-AFD1-411F-9E50-98E797AC2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C665A-697E-4D52-843D-E6F18603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7E073-E14C-48F3-B547-04966A86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9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437A-4B10-4135-99D2-676706883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2C863-F022-4A0B-9AEA-FB045374C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E0AB2-E455-4F87-88F0-2ED98523F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A6404-33E4-4246-A026-03003C983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393FC-1E85-4A09-A2DD-175DD9380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0B4C12-48A9-4549-ADA4-AB8350632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3DBC29-1AB7-4ECE-8F42-B0E75928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933D3-E127-4E40-873F-9E0232CA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2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8C1F1-08CD-4FC0-8C89-8C5B28702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CE2BB3-8B74-4DAE-841D-95525E05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A2284-C1D7-447C-9CB8-D9E761CE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1917C-4113-49F7-B916-49C826401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74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54557D-C689-4C67-8CBD-3620387E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62B1A1-FF47-4541-94AD-59559949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E5277-B958-4E7E-9BA4-50384443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79D0-CE33-4313-A20E-F841C4B1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36E02-D52A-47FE-8070-63A231893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4D349-621D-4297-9613-F33A8F89A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3AD9E-D4DA-43F2-9A86-0EEA9542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C47F2-F31B-4DBB-84B9-450CC2A9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9EA14-AF1B-4442-B9D9-A408821E5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0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408CD-97CD-4FAA-9CD6-983F5A595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7C6BAC-FAC7-47A9-BA75-4AE8F9DF5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1B96A-95B0-4B98-99DA-9A1939086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0162C-43AD-4736-8DC7-BB72F2E2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D65CC-293A-48EB-9500-EB8E626E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F3CC2-3570-473D-A4E6-6CABB0912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7238B9-FCCB-4545-97C4-CF781E15D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11E39-A04B-4ADA-A680-C8C7D59BC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D91F5-C701-4045-B76F-17DF1E04F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69920-E051-4303-A6A8-115AB797A647}" type="datetimeFigureOut">
              <a:rPr lang="en-US" smtClean="0"/>
              <a:t>11/7/2021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42DE5-E381-4750-8592-7BBB2C899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E8974-D4C8-4DC4-B617-E7FE70770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8C28-B5A2-491D-B7FF-715EE3EE6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dronemap.org/webodm/" TargetMode="External"/><Relationship Id="rId3" Type="http://schemas.openxmlformats.org/officeDocument/2006/relationships/hyperlink" Target="https://www.faa.gov/air_traffic/flight_info/aeronav/digital_products/dafd/search/advanced/" TargetMode="External"/><Relationship Id="rId7" Type="http://schemas.openxmlformats.org/officeDocument/2006/relationships/hyperlink" Target="https://botlink.com/" TargetMode="External"/><Relationship Id="rId2" Type="http://schemas.openxmlformats.org/officeDocument/2006/relationships/hyperlink" Target="https://www.aviationweather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ecisionhawk.com/precisionanalytics-agriculture" TargetMode="External"/><Relationship Id="rId5" Type="http://schemas.openxmlformats.org/officeDocument/2006/relationships/hyperlink" Target="https://www.dronelink.com/" TargetMode="External"/><Relationship Id="rId4" Type="http://schemas.openxmlformats.org/officeDocument/2006/relationships/hyperlink" Target="https://www.dronedeploy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iationweather.go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DB6B6-707B-46EF-ADAF-8BC37113F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4353" y="2390869"/>
            <a:ext cx="9144000" cy="2866931"/>
          </a:xfrm>
        </p:spPr>
        <p:txBody>
          <a:bodyPr>
            <a:normAutofit/>
          </a:bodyPr>
          <a:lstStyle/>
          <a:p>
            <a:r>
              <a:rPr lang="en-US" dirty="0"/>
              <a:t>Part #3 – Weather </a:t>
            </a:r>
            <a:br>
              <a:rPr lang="en-US" dirty="0"/>
            </a:br>
            <a:r>
              <a:rPr lang="en-US" dirty="0"/>
              <a:t>Types of Drones and</a:t>
            </a:r>
            <a:br>
              <a:rPr lang="en-US" dirty="0"/>
            </a:br>
            <a:r>
              <a:rPr lang="en-US" dirty="0"/>
              <a:t>Aircraft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39CDE-7BD8-4AC9-85FA-65AAE3595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353" y="4615050"/>
            <a:ext cx="9144000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6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C8E6C-842F-4209-87A5-0177642F9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Propellor Airfoils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C0A8B-6E4F-450D-8DCF-770DFF4AE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Propellor and Rotors are rotating airfoils.  (Not a fan.)</a:t>
            </a:r>
          </a:p>
          <a:p>
            <a:r>
              <a:rPr lang="en-US" dirty="0"/>
              <a:t>Air moving over the airfoil creates an area of low pressure on the “top” of the airfoil.  This creates thrust.   Note that sailboats use this same method in their sails.  </a:t>
            </a:r>
          </a:p>
          <a:p>
            <a:r>
              <a:rPr lang="en-US" dirty="0"/>
              <a:t>The amount of force created varies by the speed of rotation.  </a:t>
            </a:r>
          </a:p>
        </p:txBody>
      </p:sp>
      <p:pic>
        <p:nvPicPr>
          <p:cNvPr id="4" name="Picture 5" descr="Image15">
            <a:extLst>
              <a:ext uri="{FF2B5EF4-FFF2-40B4-BE49-F238E27FC236}">
                <a16:creationId xmlns:a16="http://schemas.microsoft.com/office/drawing/2014/main" id="{31C671F7-1A60-467C-A11D-F75740AC5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486042"/>
            <a:ext cx="5943600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0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5D69035-886C-45BB-943F-869774677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Forces Acting on Airplanes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18922DA0-94E7-459C-B05F-89A349D64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429001"/>
            <a:ext cx="2057400" cy="2697163"/>
          </a:xfrm>
        </p:spPr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 altLang="en-US"/>
              <a:t>Lift</a:t>
            </a:r>
          </a:p>
          <a:p>
            <a:pPr marL="609600" indent="-609600">
              <a:buFontTx/>
              <a:buAutoNum type="alphaUcPeriod"/>
            </a:pPr>
            <a:r>
              <a:rPr lang="en-US" altLang="en-US"/>
              <a:t>Thrust</a:t>
            </a:r>
          </a:p>
          <a:p>
            <a:pPr marL="609600" indent="-609600">
              <a:buFontTx/>
              <a:buAutoNum type="alphaUcPeriod"/>
            </a:pPr>
            <a:r>
              <a:rPr lang="en-US" altLang="en-US"/>
              <a:t>Weight</a:t>
            </a:r>
          </a:p>
          <a:p>
            <a:pPr marL="609600" indent="-609600">
              <a:buFontTx/>
              <a:buAutoNum type="alphaUcPeriod"/>
            </a:pPr>
            <a:r>
              <a:rPr lang="en-US" altLang="en-US"/>
              <a:t>Drag</a:t>
            </a:r>
          </a:p>
        </p:txBody>
      </p:sp>
      <p:pic>
        <p:nvPicPr>
          <p:cNvPr id="23556" name="Picture 6" descr="airplane-forces">
            <a:extLst>
              <a:ext uri="{FF2B5EF4-FFF2-40B4-BE49-F238E27FC236}">
                <a16:creationId xmlns:a16="http://schemas.microsoft.com/office/drawing/2014/main" id="{1CA4816D-F1D8-4E43-BBDD-5214DAF0A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447801"/>
            <a:ext cx="6700838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C195BDDD-5862-4171-B043-EC90C8C9D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How Helicopters Fly</a:t>
            </a:r>
          </a:p>
        </p:txBody>
      </p:sp>
      <p:sp>
        <p:nvSpPr>
          <p:cNvPr id="11268" name="Rectangle 1029">
            <a:extLst>
              <a:ext uri="{FF2B5EF4-FFF2-40B4-BE49-F238E27FC236}">
                <a16:creationId xmlns:a16="http://schemas.microsoft.com/office/drawing/2014/main" id="{A3F2CD85-B28C-4DB7-9D43-84B665C82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2705100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269" name="Picture 1028" descr="anim02">
            <a:extLst>
              <a:ext uri="{FF2B5EF4-FFF2-40B4-BE49-F238E27FC236}">
                <a16:creationId xmlns:a16="http://schemas.microsoft.com/office/drawing/2014/main" id="{5E85C7A1-CC15-48FC-9589-ABF2E73CF1D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1191419"/>
            <a:ext cx="49530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1031">
            <a:extLst>
              <a:ext uri="{FF2B5EF4-FFF2-40B4-BE49-F238E27FC236}">
                <a16:creationId xmlns:a16="http://schemas.microsoft.com/office/drawing/2014/main" id="{77DD34D6-11C9-4711-AB73-85AFB855B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57500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Rectangle 1033">
            <a:extLst>
              <a:ext uri="{FF2B5EF4-FFF2-40B4-BE49-F238E27FC236}">
                <a16:creationId xmlns:a16="http://schemas.microsoft.com/office/drawing/2014/main" id="{3F2B2A8B-A8DA-443C-826F-977FB8A31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2538413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273" name="Picture 1030" descr="anim03">
            <a:extLst>
              <a:ext uri="{FF2B5EF4-FFF2-40B4-BE49-F238E27FC236}">
                <a16:creationId xmlns:a16="http://schemas.microsoft.com/office/drawing/2014/main" id="{D4A1C0CF-D75A-4C44-A508-DFE5A3BF9D6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532496"/>
            <a:ext cx="54102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DC2A3D5-952B-498A-A0E4-AACEAD488E57}"/>
              </a:ext>
            </a:extLst>
          </p:cNvPr>
          <p:cNvSpPr txBox="1"/>
          <p:nvPr/>
        </p:nvSpPr>
        <p:spPr>
          <a:xfrm>
            <a:off x="1078523" y="2705099"/>
            <a:ext cx="4084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rotor(s) create  lift.    In a conventional helicopter the rotor is tilted to create thrust.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2F83C-F44A-409E-902F-ADA68610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EED445-76BA-4229-8625-ED0AE019F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0"/>
            <a:ext cx="11941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80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DBEDA-3698-4FA5-9839-8DF72D25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Propeller/Rotor  Torque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30883-B535-48B6-9DF3-A83399ED8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Torque (twisting force) is created by the engine driving a prop or rotor.</a:t>
            </a:r>
          </a:p>
          <a:p>
            <a:r>
              <a:rPr lang="en-US" dirty="0"/>
              <a:t>In aircraft this is counter acted by the rudder</a:t>
            </a:r>
          </a:p>
          <a:p>
            <a:r>
              <a:rPr lang="en-US" dirty="0"/>
              <a:t>In helicopters this is counter acted by the  tail rotor</a:t>
            </a:r>
          </a:p>
          <a:p>
            <a:r>
              <a:rPr lang="en-US" dirty="0"/>
              <a:t>In quadcopters rotors turn in the opposite direction (cancelling the torque).  </a:t>
            </a:r>
          </a:p>
          <a:p>
            <a:r>
              <a:rPr lang="en-US" dirty="0"/>
              <a:t>Turning in quadcopters is accomplished by changing the speed of some of the rotors.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84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9271-5449-4179-8F10-27DBEB44C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F913C-88F2-44F7-A080-160AF540C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Controller – Typically a phone or tablet interface</a:t>
            </a:r>
          </a:p>
          <a:p>
            <a:r>
              <a:rPr lang="en-US" dirty="0"/>
              <a:t>Manufacturers control software (ex.  DJI Fly)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mission planning and control</a:t>
            </a:r>
          </a:p>
          <a:p>
            <a:pPr lvl="1"/>
            <a:r>
              <a:rPr lang="en-US" dirty="0"/>
              <a:t>Used by ag to fly a field</a:t>
            </a:r>
          </a:p>
          <a:p>
            <a:pPr lvl="1"/>
            <a:r>
              <a:rPr lang="en-US" dirty="0"/>
              <a:t>Mission is planned.  Area to Fly,</a:t>
            </a:r>
            <a:r>
              <a:rPr lang="en-US" baseline="0" dirty="0"/>
              <a:t> </a:t>
            </a:r>
            <a:r>
              <a:rPr lang="en-US" dirty="0"/>
              <a:t>Height, and Overlap</a:t>
            </a:r>
          </a:p>
          <a:p>
            <a:pPr lvl="1"/>
            <a:r>
              <a:rPr lang="en-US" dirty="0"/>
              <a:t>DroneDeploy – May have educational discount.</a:t>
            </a:r>
          </a:p>
          <a:p>
            <a:pPr lvl="1"/>
            <a:r>
              <a:rPr lang="en-US" dirty="0"/>
              <a:t>Dronelink</a:t>
            </a:r>
          </a:p>
          <a:p>
            <a:r>
              <a:rPr lang="en-US" dirty="0"/>
              <a:t>“Stitching” software</a:t>
            </a:r>
          </a:p>
          <a:p>
            <a:pPr lvl="1"/>
            <a:r>
              <a:rPr lang="en-US" dirty="0"/>
              <a:t>Required to combine many small images</a:t>
            </a:r>
          </a:p>
          <a:p>
            <a:pPr lvl="1"/>
            <a:r>
              <a:rPr lang="en-US" dirty="0"/>
              <a:t>Drone Deploy</a:t>
            </a:r>
          </a:p>
          <a:p>
            <a:pPr lvl="1"/>
            <a:r>
              <a:rPr lang="en-US" dirty="0"/>
              <a:t>Web ODM</a:t>
            </a:r>
          </a:p>
        </p:txBody>
      </p:sp>
    </p:spTree>
    <p:extLst>
      <p:ext uri="{BB962C8B-B14F-4D97-AF65-F5344CB8AC3E}">
        <p14:creationId xmlns:p14="http://schemas.microsoft.com/office/powerpoint/2010/main" val="588924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86E7-5ACB-4486-AFA6-5D047BCD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Sensors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56AA2-80DA-4FE5-A6D2-3BB7B59E5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Video and Still Photos</a:t>
            </a:r>
          </a:p>
          <a:p>
            <a:r>
              <a:rPr lang="en-US" dirty="0"/>
              <a:t>RGB (Red, Green, Blue)</a:t>
            </a:r>
          </a:p>
          <a:p>
            <a:pPr lvl="1"/>
            <a:r>
              <a:rPr lang="en-US" dirty="0"/>
              <a:t>Color camera</a:t>
            </a:r>
          </a:p>
          <a:p>
            <a:pPr lvl="1"/>
            <a:r>
              <a:rPr lang="en-US" dirty="0"/>
              <a:t>Analysis: </a:t>
            </a:r>
          </a:p>
          <a:p>
            <a:pPr lvl="2"/>
            <a:r>
              <a:rPr lang="en-US" dirty="0"/>
              <a:t>Visual</a:t>
            </a:r>
          </a:p>
          <a:p>
            <a:pPr lvl="2"/>
            <a:r>
              <a:rPr lang="en-US" dirty="0"/>
              <a:t>VARI (red/green ratio)</a:t>
            </a:r>
          </a:p>
          <a:p>
            <a:r>
              <a:rPr lang="en-US" dirty="0"/>
              <a:t>Near IR (Infra-red)</a:t>
            </a:r>
          </a:p>
          <a:p>
            <a:pPr lvl="1"/>
            <a:r>
              <a:rPr lang="en-US" dirty="0"/>
              <a:t>NDVI – Normalized Difference Vegetation Index</a:t>
            </a:r>
          </a:p>
          <a:p>
            <a:pPr lvl="1"/>
            <a:r>
              <a:rPr lang="en-US" dirty="0"/>
              <a:t>Sensitive to Chlorophyll levels.</a:t>
            </a:r>
          </a:p>
          <a:p>
            <a:r>
              <a:rPr lang="en-US" dirty="0"/>
              <a:t>Using with your drone</a:t>
            </a:r>
          </a:p>
          <a:p>
            <a:pPr lvl="1"/>
            <a:r>
              <a:rPr lang="en-US" dirty="0"/>
              <a:t>Drones typically come with RGB, but some may be ordered with other sensors</a:t>
            </a:r>
          </a:p>
          <a:p>
            <a:pPr lvl="1"/>
            <a:r>
              <a:rPr lang="en-US" dirty="0"/>
              <a:t>Replacement sensors are designed to replace the OEM camera.</a:t>
            </a:r>
          </a:p>
          <a:p>
            <a:pPr lvl="1"/>
            <a:r>
              <a:rPr lang="en-US" dirty="0"/>
              <a:t>External sensors may be attached to the drone (alters the flight </a:t>
            </a:r>
            <a:r>
              <a:rPr lang="en-US" dirty="0" err="1"/>
              <a:t>charactistics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Altering the drone may void the warranty.  </a:t>
            </a:r>
          </a:p>
          <a:p>
            <a:pPr lvl="1"/>
            <a:r>
              <a:rPr lang="en-US" dirty="0"/>
              <a:t>The speed of image capture affect the maximum ground speed</a:t>
            </a:r>
          </a:p>
        </p:txBody>
      </p:sp>
    </p:spTree>
    <p:extLst>
      <p:ext uri="{BB962C8B-B14F-4D97-AF65-F5344CB8AC3E}">
        <p14:creationId xmlns:p14="http://schemas.microsoft.com/office/powerpoint/2010/main" val="3372953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EEF3-9F4B-4B1F-92A2-F35AA4EE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 Configurations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0DA751-2869-41CD-8E01-2F21DEDE1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81" y="1623453"/>
            <a:ext cx="4762500" cy="4352925"/>
          </a:xfrm>
          <a:prstGeom prst="rect">
            <a:avLst/>
          </a:prstGeom>
        </p:spPr>
      </p:pic>
      <p:pic>
        <p:nvPicPr>
          <p:cNvPr id="5122" name="Picture 2" descr="DJI P4 Multispectral + Case, Extra Batteries, Multicharger &amp; More">
            <a:extLst>
              <a:ext uri="{FF2B5EF4-FFF2-40B4-BE49-F238E27FC236}">
                <a16:creationId xmlns:a16="http://schemas.microsoft.com/office/drawing/2014/main" id="{F06FE2C8-CF51-40EC-A092-32F8C46F1C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72" b="19658"/>
          <a:stretch/>
        </p:blipFill>
        <p:spPr bwMode="auto">
          <a:xfrm>
            <a:off x="5030666" y="2971606"/>
            <a:ext cx="6858000" cy="38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762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0EC8-079B-4CA0-9C33-60761CB65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2E7A-E8CA-4D1C-896C-DA8F3177A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Affected by:</a:t>
            </a:r>
          </a:p>
          <a:p>
            <a:pPr lvl="1"/>
            <a:r>
              <a:rPr lang="en-US" dirty="0"/>
              <a:t>Focal Length (angle)</a:t>
            </a:r>
          </a:p>
          <a:p>
            <a:pPr lvl="1"/>
            <a:r>
              <a:rPr lang="en-US" dirty="0"/>
              <a:t>Height</a:t>
            </a:r>
          </a:p>
          <a:p>
            <a:pPr lvl="1"/>
            <a:r>
              <a:rPr lang="en-US" dirty="0"/>
              <a:t>Sensor size (Megapixels)</a:t>
            </a:r>
          </a:p>
          <a:p>
            <a:r>
              <a:rPr lang="en-US" dirty="0"/>
              <a:t>Distortion </a:t>
            </a:r>
          </a:p>
          <a:p>
            <a:pPr lvl="1"/>
            <a:r>
              <a:rPr lang="en-US" dirty="0"/>
              <a:t>Longer focal lengths reduce distortion</a:t>
            </a:r>
          </a:p>
          <a:p>
            <a:r>
              <a:rPr lang="en-US" dirty="0"/>
              <a:t>Few images are easier to stitch</a:t>
            </a:r>
          </a:p>
          <a:p>
            <a:r>
              <a:rPr lang="en-US" dirty="0"/>
              <a:t>Larger images </a:t>
            </a:r>
          </a:p>
        </p:txBody>
      </p:sp>
    </p:spTree>
    <p:extLst>
      <p:ext uri="{BB962C8B-B14F-4D97-AF65-F5344CB8AC3E}">
        <p14:creationId xmlns:p14="http://schemas.microsoft.com/office/powerpoint/2010/main" val="271789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FBBA8-8B11-4C6D-B485-1E67012B0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pic>
        <p:nvPicPr>
          <p:cNvPr id="5" name="Content Placeholder 4" descr="A picture containing chart&#10;&#10;Description automatically generated">
            <a:extLst>
              <a:ext uri="{FF2B5EF4-FFF2-40B4-BE49-F238E27FC236}">
                <a16:creationId xmlns:a16="http://schemas.microsoft.com/office/drawing/2014/main" id="{B97420D8-BD99-480B-8CB8-C070591F4B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088" y="1256237"/>
            <a:ext cx="8050306" cy="492072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25E994-F39A-415F-BE60-3EDD993D4D9B}"/>
              </a:ext>
            </a:extLst>
          </p:cNvPr>
          <p:cNvSpPr txBox="1"/>
          <p:nvPr/>
        </p:nvSpPr>
        <p:spPr>
          <a:xfrm>
            <a:off x="8888506" y="6375444"/>
            <a:ext cx="3235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Images courtesy of DroneDeploy</a:t>
            </a:r>
          </a:p>
        </p:txBody>
      </p:sp>
    </p:spTree>
    <p:extLst>
      <p:ext uri="{BB962C8B-B14F-4D97-AF65-F5344CB8AC3E}">
        <p14:creationId xmlns:p14="http://schemas.microsoft.com/office/powerpoint/2010/main" val="166296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2BAD6-CE15-4189-A917-88E62BFA2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7FD1B-2958-425F-91FD-8DD1E5F9A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Weather</a:t>
            </a:r>
          </a:p>
          <a:p>
            <a:r>
              <a:rPr lang="en-US" dirty="0"/>
              <a:t>Types</a:t>
            </a:r>
            <a:r>
              <a:rPr lang="en-US" baseline="0" dirty="0"/>
              <a:t> of Drones</a:t>
            </a:r>
          </a:p>
          <a:p>
            <a:r>
              <a:rPr lang="en-US" baseline="0" dirty="0"/>
              <a:t>Drone Sensors (Cameras)</a:t>
            </a:r>
          </a:p>
          <a:p>
            <a:r>
              <a:rPr lang="en-US" baseline="0" dirty="0"/>
              <a:t>Aircraft Performance</a:t>
            </a:r>
          </a:p>
        </p:txBody>
      </p:sp>
    </p:spTree>
    <p:extLst>
      <p:ext uri="{BB962C8B-B14F-4D97-AF65-F5344CB8AC3E}">
        <p14:creationId xmlns:p14="http://schemas.microsoft.com/office/powerpoint/2010/main" val="2230084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528C-3DB4-4279-8823-94810EE58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Camera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6851A-E747-468F-9F05-3BE407824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Images should be taken straight down. </a:t>
            </a:r>
          </a:p>
          <a:p>
            <a:r>
              <a:rPr lang="en-US" dirty="0"/>
              <a:t>Images are distorted</a:t>
            </a:r>
            <a:r>
              <a:rPr lang="en-US" baseline="0" dirty="0"/>
              <a:t> away from the center.  (Think</a:t>
            </a:r>
            <a:r>
              <a:rPr lang="en-US" dirty="0"/>
              <a:t> parallax)</a:t>
            </a:r>
          </a:p>
          <a:p>
            <a:r>
              <a:rPr lang="en-US" dirty="0"/>
              <a:t>Camera sensor is fixed size (pixels)</a:t>
            </a:r>
          </a:p>
          <a:p>
            <a:r>
              <a:rPr lang="en-US" dirty="0"/>
              <a:t>Height (AGL) determines the area covered by the camera.   </a:t>
            </a:r>
          </a:p>
          <a:p>
            <a:pPr lvl="1"/>
            <a:r>
              <a:rPr lang="en-US" dirty="0"/>
              <a:t>Higher = More area,  less resolution (area/pixel).  Few images for a given area.</a:t>
            </a:r>
          </a:p>
          <a:p>
            <a:pPr lvl="1"/>
            <a:r>
              <a:rPr lang="en-US" dirty="0"/>
              <a:t>Lower = Less area, higher resolution.  More images for a given area. </a:t>
            </a:r>
          </a:p>
          <a:p>
            <a:r>
              <a:rPr lang="en-US" dirty="0"/>
              <a:t>Uneven terrain can cause problems.</a:t>
            </a:r>
          </a:p>
          <a:p>
            <a:pPr lvl="1"/>
            <a:r>
              <a:rPr lang="en-US" dirty="0"/>
              <a:t>AGL will change if flight is level.</a:t>
            </a:r>
          </a:p>
          <a:p>
            <a:pPr lvl="1"/>
            <a:r>
              <a:rPr lang="en-US" dirty="0"/>
              <a:t>Following terrain can be a challenge. </a:t>
            </a:r>
          </a:p>
        </p:txBody>
      </p:sp>
    </p:spTree>
    <p:extLst>
      <p:ext uri="{BB962C8B-B14F-4D97-AF65-F5344CB8AC3E}">
        <p14:creationId xmlns:p14="http://schemas.microsoft.com/office/powerpoint/2010/main" val="91769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3: Aircraft balance of forces in cruise | Download Scientific Diagram">
            <a:extLst>
              <a:ext uri="{FF2B5EF4-FFF2-40B4-BE49-F238E27FC236}">
                <a16:creationId xmlns:a16="http://schemas.microsoft.com/office/drawing/2014/main" id="{87FDC64F-ED43-4905-8BE7-03D8C563B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53537" y="1070817"/>
            <a:ext cx="2710493" cy="180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A4513F-4465-47AE-9DD0-E2D427D7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Aircraft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A886-979B-473E-9633-FD6E9C0EF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919" y="1742303"/>
            <a:ext cx="7768864" cy="44346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Forces acting on an aircraft.</a:t>
            </a:r>
          </a:p>
          <a:p>
            <a:pPr lvl="1"/>
            <a:r>
              <a:rPr lang="en-US" dirty="0"/>
              <a:t>Gravity: weight is generally fixed (down)</a:t>
            </a:r>
          </a:p>
          <a:p>
            <a:pPr lvl="1"/>
            <a:r>
              <a:rPr lang="en-US" dirty="0"/>
              <a:t>Lift: rotors or wings (up)</a:t>
            </a:r>
          </a:p>
          <a:p>
            <a:pPr lvl="1"/>
            <a:r>
              <a:rPr lang="en-US" dirty="0"/>
              <a:t>Thrust: prop or rotors (forward)</a:t>
            </a:r>
          </a:p>
          <a:p>
            <a:pPr lvl="1"/>
            <a:r>
              <a:rPr lang="en-US" dirty="0"/>
              <a:t>Drag:  Increases exponentially with speed (backwards)</a:t>
            </a:r>
          </a:p>
          <a:p>
            <a:r>
              <a:rPr lang="en-US" dirty="0"/>
              <a:t>When the aircraft is stationary in the air the forces are equal. </a:t>
            </a:r>
          </a:p>
          <a:p>
            <a:r>
              <a:rPr lang="en-US" dirty="0"/>
              <a:t>Props are an airfoil not a fan!  </a:t>
            </a:r>
          </a:p>
          <a:p>
            <a:r>
              <a:rPr lang="en-US" dirty="0"/>
              <a:t>High,</a:t>
            </a:r>
            <a:r>
              <a:rPr lang="en-US" baseline="0" dirty="0"/>
              <a:t> Hot, Humid all limit performance</a:t>
            </a:r>
          </a:p>
          <a:p>
            <a:r>
              <a:rPr lang="en-US" baseline="0" dirty="0"/>
              <a:t>Internal combustion engine power is limited by air density.  </a:t>
            </a:r>
          </a:p>
        </p:txBody>
      </p:sp>
      <p:pic>
        <p:nvPicPr>
          <p:cNvPr id="1026" name="Picture 2" descr="Airfoils and Lift">
            <a:extLst>
              <a:ext uri="{FF2B5EF4-FFF2-40B4-BE49-F238E27FC236}">
                <a16:creationId xmlns:a16="http://schemas.microsoft.com/office/drawing/2014/main" id="{9D273DBA-3F2B-4ACD-82DB-7CD4BAD0A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529" y="4549269"/>
            <a:ext cx="3338945" cy="161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L0966B LESSON 3">
            <a:extLst>
              <a:ext uri="{FF2B5EF4-FFF2-40B4-BE49-F238E27FC236}">
                <a16:creationId xmlns:a16="http://schemas.microsoft.com/office/drawing/2014/main" id="{16259C4B-AA9B-4CAB-B9A7-7ADB51E89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030" y="2173921"/>
            <a:ext cx="2964444" cy="197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873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4513F-4465-47AE-9DD0-E2D427D75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890"/>
            <a:ext cx="8050306" cy="1325563"/>
          </a:xfrm>
        </p:spPr>
        <p:txBody>
          <a:bodyPr/>
          <a:lstStyle/>
          <a:p>
            <a:r>
              <a:rPr lang="en-US" dirty="0"/>
              <a:t>Aircraft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A886-979B-473E-9633-FD6E9C0EF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Electric Power</a:t>
            </a:r>
          </a:p>
          <a:p>
            <a:pPr lvl="1"/>
            <a:r>
              <a:rPr lang="en-US" dirty="0"/>
              <a:t>Battery life can be affected by temperature</a:t>
            </a:r>
          </a:p>
          <a:p>
            <a:pPr lvl="1"/>
            <a:r>
              <a:rPr lang="en-US" dirty="0"/>
              <a:t>Prop performance is affected by air density – More power is used to gain the same performance. </a:t>
            </a:r>
          </a:p>
          <a:p>
            <a:r>
              <a:rPr lang="en-US" dirty="0"/>
              <a:t>Why do we care?</a:t>
            </a:r>
          </a:p>
          <a:p>
            <a:r>
              <a:rPr lang="en-US" dirty="0"/>
              <a:t>A mission (distance and speed) to fly a field at sea level uses less power than at Lake Tahoe.   Available battery power may not be enough to complete the mission.   The same is true of a cool day vs. a hot day.   Plan for it!</a:t>
            </a:r>
          </a:p>
          <a:p>
            <a:r>
              <a:rPr lang="en-US" dirty="0"/>
              <a:t>So how does a quadcopter move laterally? </a:t>
            </a:r>
          </a:p>
        </p:txBody>
      </p:sp>
    </p:spTree>
    <p:extLst>
      <p:ext uri="{BB962C8B-B14F-4D97-AF65-F5344CB8AC3E}">
        <p14:creationId xmlns:p14="http://schemas.microsoft.com/office/powerpoint/2010/main" val="26265095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3DC2A-04E7-4E9B-B06D-0D479BAA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121E5-625D-47E4-ACF0-464392026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Aviation Weather: </a:t>
            </a:r>
            <a:r>
              <a:rPr lang="en-US" dirty="0">
                <a:hlinkClick r:id="rId2"/>
              </a:rPr>
              <a:t>https://www.aviationweather.gov/</a:t>
            </a:r>
            <a:r>
              <a:rPr lang="en-US" dirty="0"/>
              <a:t> </a:t>
            </a:r>
          </a:p>
          <a:p>
            <a:r>
              <a:rPr lang="en-US" dirty="0"/>
              <a:t>ASOS/AWOS (in A/FD). </a:t>
            </a:r>
            <a:r>
              <a:rPr lang="en-US" b="0" i="0" u="sng" dirty="0">
                <a:effectLst/>
                <a:latin typeface="Lato Extended"/>
                <a:hlinkClick r:id="rId3"/>
              </a:rPr>
              <a:t>https://www.faa.gov/air_traffic/flight_info/aeronav/digital_products/dafd/search/advanced/</a:t>
            </a:r>
            <a:endParaRPr lang="en-US" dirty="0"/>
          </a:p>
          <a:p>
            <a:endParaRPr lang="en-US" dirty="0"/>
          </a:p>
          <a:p>
            <a:r>
              <a:rPr lang="en-US" dirty="0"/>
              <a:t>Mission Planning (some examples):</a:t>
            </a:r>
          </a:p>
          <a:p>
            <a:pPr lvl="1"/>
            <a:r>
              <a:rPr lang="en-US" dirty="0"/>
              <a:t>DroneDeploy: </a:t>
            </a:r>
            <a:r>
              <a:rPr lang="en-US" dirty="0">
                <a:hlinkClick r:id="rId4"/>
              </a:rPr>
              <a:t>https://www.dronedeploy.com/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Dronelink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https://www.dronelink.com/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Precision Hawk: </a:t>
            </a:r>
            <a:r>
              <a:rPr lang="en-US" dirty="0">
                <a:hlinkClick r:id="rId6"/>
              </a:rPr>
              <a:t>https://www.precisionhawk.com/precisionanalytics-agriculture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Botlink</a:t>
            </a:r>
            <a:r>
              <a:rPr lang="en-US" dirty="0"/>
              <a:t>: </a:t>
            </a:r>
            <a:r>
              <a:rPr lang="en-US" dirty="0">
                <a:hlinkClick r:id="rId7"/>
              </a:rPr>
              <a:t>https://botlink.com/</a:t>
            </a:r>
            <a:r>
              <a:rPr lang="en-US" dirty="0"/>
              <a:t> </a:t>
            </a:r>
          </a:p>
          <a:p>
            <a:r>
              <a:rPr lang="en-US" dirty="0"/>
              <a:t>Stitching:</a:t>
            </a:r>
          </a:p>
          <a:p>
            <a:pPr lvl="1"/>
            <a:r>
              <a:rPr lang="en-US" dirty="0"/>
              <a:t>DroneDeploy: </a:t>
            </a:r>
            <a:r>
              <a:rPr lang="en-US" dirty="0">
                <a:hlinkClick r:id="rId4"/>
              </a:rPr>
              <a:t>https://www.dronedeploy.com/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Web ODM: </a:t>
            </a:r>
            <a:r>
              <a:rPr lang="en-US" dirty="0">
                <a:hlinkClick r:id="rId8"/>
              </a:rPr>
              <a:t>https://www.opendronemap.org/webodm/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79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29618-3C27-406F-912B-5AB340AA2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88F2A-EF91-4701-BE93-721159CEC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</a:t>
            </a:r>
          </a:p>
          <a:p>
            <a:r>
              <a:rPr lang="en-US" dirty="0"/>
              <a:t>Visibility</a:t>
            </a:r>
          </a:p>
          <a:p>
            <a:r>
              <a:rPr lang="en-US" dirty="0"/>
              <a:t>FAA Test…</a:t>
            </a:r>
          </a:p>
        </p:txBody>
      </p:sp>
    </p:spTree>
    <p:extLst>
      <p:ext uri="{BB962C8B-B14F-4D97-AF65-F5344CB8AC3E}">
        <p14:creationId xmlns:p14="http://schemas.microsoft.com/office/powerpoint/2010/main" val="174110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F1AE5-5DE7-44C5-BBE8-3718C3A7A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Weather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B7E1E-C9DE-45A4-B5F9-DFD5520C3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Services like </a:t>
            </a:r>
            <a:r>
              <a:rPr lang="en-US" dirty="0" err="1"/>
              <a:t>WeatherUnderground</a:t>
            </a:r>
            <a:r>
              <a:rPr lang="en-US" dirty="0"/>
              <a:t> and </a:t>
            </a:r>
            <a:r>
              <a:rPr lang="en-US" dirty="0" err="1"/>
              <a:t>Acuweather</a:t>
            </a:r>
            <a:endParaRPr lang="en-US" dirty="0"/>
          </a:p>
          <a:p>
            <a:r>
              <a:rPr lang="en-US" dirty="0"/>
              <a:t>Aviation products.  Mostly clouds and winds.  </a:t>
            </a:r>
          </a:p>
          <a:p>
            <a:pPr lvl="1"/>
            <a:r>
              <a:rPr lang="en-US" dirty="0">
                <a:hlinkClick r:id="rId2"/>
              </a:rPr>
              <a:t>https://www.aviationweather.gov/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METAR (hourly reports from airports)</a:t>
            </a:r>
          </a:p>
          <a:p>
            <a:pPr lvl="1"/>
            <a:r>
              <a:rPr lang="en-US" dirty="0"/>
              <a:t>TAF (Forecasts)</a:t>
            </a:r>
          </a:p>
          <a:p>
            <a:pPr lvl="1"/>
            <a:r>
              <a:rPr lang="en-US" dirty="0"/>
              <a:t>Automated weather stations -- AWOS or ASOS.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36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B7BD5-6BF4-47AE-BE0C-1B0A4915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558E4-2921-42F0-85F0-FF4F022EE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KCIC 192347Z 30013KT 80SM FEW070 26/05 A3003</a:t>
            </a:r>
          </a:p>
          <a:p>
            <a:pPr marL="457200" lvl="1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/>
              <a:t>METAR for:	KCIC (Chico Muni, CA, US)</a:t>
            </a:r>
          </a:p>
          <a:p>
            <a:pPr marL="457200" lvl="1" indent="0">
              <a:buNone/>
            </a:pPr>
            <a:r>
              <a:rPr lang="en-US" dirty="0"/>
              <a:t>Text:	KCIC 192347Z 30013KT 80SM FEW070 26/05 A3003</a:t>
            </a:r>
          </a:p>
          <a:p>
            <a:pPr marL="457200" lvl="1" indent="0">
              <a:buNone/>
            </a:pPr>
            <a:r>
              <a:rPr lang="en-US" dirty="0"/>
              <a:t>Temperature:	26.0°C ( 79°F)</a:t>
            </a:r>
          </a:p>
          <a:p>
            <a:pPr marL="457200" lvl="1" indent="0">
              <a:buNone/>
            </a:pPr>
            <a:r>
              <a:rPr lang="en-US" dirty="0"/>
              <a:t>Dewpoint:	5.0°C ( 41°F) [RH = 26%]</a:t>
            </a:r>
          </a:p>
          <a:p>
            <a:pPr marL="457200" lvl="1" indent="0">
              <a:buNone/>
            </a:pPr>
            <a:r>
              <a:rPr lang="en-US" dirty="0"/>
              <a:t>Pressure (altimeter):	30.03 inches Hg (1017.0 mb)</a:t>
            </a:r>
          </a:p>
          <a:p>
            <a:pPr marL="457200" lvl="1" indent="0">
              <a:buNone/>
            </a:pPr>
            <a:r>
              <a:rPr lang="en-US" dirty="0"/>
              <a:t>Winds:	from the WNW (300 degrees) at 15 MPH (13 knots; 6.7 m/s)</a:t>
            </a:r>
          </a:p>
          <a:p>
            <a:pPr marL="457200" lvl="1" indent="0">
              <a:buNone/>
            </a:pPr>
            <a:r>
              <a:rPr lang="en-US" dirty="0"/>
              <a:t>Visibility:	80 </a:t>
            </a:r>
            <a:r>
              <a:rPr lang="en-US" dirty="0" err="1"/>
              <a:t>sm</a:t>
            </a:r>
            <a:r>
              <a:rPr lang="en-US" dirty="0"/>
              <a:t> (129 km)</a:t>
            </a:r>
          </a:p>
          <a:p>
            <a:pPr marL="457200" lvl="1" indent="0">
              <a:buNone/>
            </a:pPr>
            <a:r>
              <a:rPr lang="en-US" dirty="0"/>
              <a:t>Ceiling:	at least 12,000 feet AGL</a:t>
            </a:r>
          </a:p>
          <a:p>
            <a:pPr marL="457200" lvl="1" indent="0">
              <a:buNone/>
            </a:pPr>
            <a:r>
              <a:rPr lang="en-US" dirty="0"/>
              <a:t>Clouds:	few clouds at 7000 feet AGL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3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B2B1-FE1A-4964-B498-880C6CC5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69A86-B3DB-4234-BDA3-E0002809E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390"/>
            <a:ext cx="10515600" cy="52997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KSMF 192335Z 2000/2024 36009KT P6SM FEW250 FM201500 34012KT P6SM SKC</a:t>
            </a:r>
          </a:p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TAF for:	KSMF (Sacramento Intl, CA, US) issued at 2335 UTC 19 Sep 2021</a:t>
            </a:r>
          </a:p>
          <a:p>
            <a:pPr marL="0" indent="0">
              <a:buNone/>
            </a:pPr>
            <a:r>
              <a:rPr lang="en-US" dirty="0"/>
              <a:t>Text:	KSMF 192335Z 2000/2024 36009KT P6SM FEW250</a:t>
            </a:r>
          </a:p>
          <a:p>
            <a:pPr marL="0" indent="0">
              <a:buNone/>
            </a:pPr>
            <a:r>
              <a:rPr lang="en-US" dirty="0"/>
              <a:t>Forecast period:0000 to 1500 UTC 20 September 2021</a:t>
            </a:r>
          </a:p>
          <a:p>
            <a:pPr marL="0" indent="0">
              <a:buNone/>
            </a:pPr>
            <a:r>
              <a:rPr lang="en-US" dirty="0"/>
              <a:t>Forecast type:	FROM: standard forecast or significant change</a:t>
            </a:r>
          </a:p>
          <a:p>
            <a:pPr marL="0" indent="0">
              <a:buNone/>
            </a:pPr>
            <a:r>
              <a:rPr lang="en-US" dirty="0"/>
              <a:t>Winds:	from the N (360 degrees) at 10 MPH (9 knots; 4.6 m/s)</a:t>
            </a:r>
          </a:p>
          <a:p>
            <a:pPr marL="0" indent="0">
              <a:buNone/>
            </a:pPr>
            <a:r>
              <a:rPr lang="en-US" dirty="0"/>
              <a:t>Visibility:	6 or more </a:t>
            </a:r>
            <a:r>
              <a:rPr lang="en-US" dirty="0" err="1"/>
              <a:t>sm</a:t>
            </a:r>
            <a:r>
              <a:rPr lang="en-US" dirty="0"/>
              <a:t> (10+ km)</a:t>
            </a:r>
          </a:p>
          <a:p>
            <a:pPr marL="0" indent="0">
              <a:buNone/>
            </a:pPr>
            <a:r>
              <a:rPr lang="en-US" dirty="0"/>
              <a:t>Ceiling:	at least 12,000 feet AGL</a:t>
            </a:r>
          </a:p>
          <a:p>
            <a:pPr marL="0" indent="0">
              <a:buNone/>
            </a:pPr>
            <a:r>
              <a:rPr lang="en-US" dirty="0"/>
              <a:t>Clouds:	few clouds at 25000 feet AGL</a:t>
            </a:r>
          </a:p>
          <a:p>
            <a:pPr marL="0" indent="0">
              <a:buNone/>
            </a:pPr>
            <a:r>
              <a:rPr lang="en-US" dirty="0"/>
              <a:t>Text:	FM201500 34012KT P6SM SKC</a:t>
            </a:r>
          </a:p>
          <a:p>
            <a:pPr marL="0" indent="0">
              <a:buNone/>
            </a:pPr>
            <a:r>
              <a:rPr lang="en-US" dirty="0"/>
              <a:t>Forecast period:1500 UTC 20 September 2021 to 0000 UTC 21 September 2021</a:t>
            </a:r>
          </a:p>
          <a:p>
            <a:pPr marL="0" indent="0">
              <a:buNone/>
            </a:pPr>
            <a:r>
              <a:rPr lang="en-US" dirty="0"/>
              <a:t>Forecast type:	FROM: standard forecast or significant change</a:t>
            </a:r>
          </a:p>
          <a:p>
            <a:pPr marL="0" indent="0">
              <a:buNone/>
            </a:pPr>
            <a:r>
              <a:rPr lang="en-US" dirty="0"/>
              <a:t>Winds:	from the NNW (340 degrees) at 14 MPH (12 knots; 6.2 m/s)</a:t>
            </a:r>
          </a:p>
          <a:p>
            <a:pPr marL="0" indent="0">
              <a:buNone/>
            </a:pPr>
            <a:r>
              <a:rPr lang="en-US" dirty="0"/>
              <a:t>Visibility:	6 or more </a:t>
            </a:r>
            <a:r>
              <a:rPr lang="en-US" dirty="0" err="1"/>
              <a:t>sm</a:t>
            </a:r>
            <a:r>
              <a:rPr lang="en-US" dirty="0"/>
              <a:t> (10+ km)</a:t>
            </a:r>
          </a:p>
          <a:p>
            <a:pPr marL="0" indent="0">
              <a:buNone/>
            </a:pPr>
            <a:r>
              <a:rPr lang="en-US" dirty="0"/>
              <a:t>Ceiling:	at least 12,000 feet AGL</a:t>
            </a:r>
          </a:p>
          <a:p>
            <a:pPr marL="0" indent="0">
              <a:buNone/>
            </a:pPr>
            <a:r>
              <a:rPr lang="en-US" dirty="0"/>
              <a:t>Clouds:	clear skies</a:t>
            </a:r>
          </a:p>
        </p:txBody>
      </p:sp>
    </p:spTree>
    <p:extLst>
      <p:ext uri="{BB962C8B-B14F-4D97-AF65-F5344CB8AC3E}">
        <p14:creationId xmlns:p14="http://schemas.microsoft.com/office/powerpoint/2010/main" val="349773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08CC-EA9C-43C0-A342-2183FD0C4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890"/>
            <a:ext cx="8050306" cy="1325563"/>
          </a:xfrm>
        </p:spPr>
        <p:txBody>
          <a:bodyPr/>
          <a:lstStyle/>
          <a:p>
            <a:r>
              <a:rPr lang="en-US" dirty="0"/>
              <a:t>Automated Weather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F78D-E8B7-4C7D-89AE-24072B3B7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Airport systems</a:t>
            </a:r>
          </a:p>
          <a:p>
            <a:r>
              <a:rPr lang="en-US" dirty="0"/>
              <a:t>Automated Surface Observing System (ASOS) hourly. </a:t>
            </a:r>
          </a:p>
          <a:p>
            <a:r>
              <a:rPr lang="en-US" dirty="0"/>
              <a:t>Automated Weather Observing System (AWOS)  every minute.</a:t>
            </a:r>
          </a:p>
          <a:p>
            <a:r>
              <a:rPr lang="en-US" dirty="0"/>
              <a:t>Accessible by radio.</a:t>
            </a:r>
          </a:p>
          <a:p>
            <a:r>
              <a:rPr lang="en-US" dirty="0"/>
              <a:t>Often accessible by phone.</a:t>
            </a:r>
          </a:p>
          <a:p>
            <a:r>
              <a:rPr lang="en-US" dirty="0"/>
              <a:t>See A/FD. </a:t>
            </a:r>
          </a:p>
        </p:txBody>
      </p:sp>
    </p:spTree>
    <p:extLst>
      <p:ext uri="{BB962C8B-B14F-4D97-AF65-F5344CB8AC3E}">
        <p14:creationId xmlns:p14="http://schemas.microsoft.com/office/powerpoint/2010/main" val="55457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E354-F727-4ED1-8E05-8B97269C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care about weather?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E0370-A97B-4975-9E53-F42EBB800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Winds can present considerable issues with ground speed and </a:t>
            </a:r>
            <a:r>
              <a:rPr lang="en-US"/>
              <a:t>battery life.  </a:t>
            </a:r>
            <a:endParaRPr lang="en-US" dirty="0"/>
          </a:p>
          <a:p>
            <a:r>
              <a:rPr lang="en-US" dirty="0"/>
              <a:t>Clouds will skew remote sensing data</a:t>
            </a:r>
          </a:p>
          <a:p>
            <a:r>
              <a:rPr lang="en-US" dirty="0"/>
              <a:t>VLOS cannot not be maintained with clouds, smoke, or fog</a:t>
            </a:r>
          </a:p>
          <a:p>
            <a:r>
              <a:rPr lang="en-US" dirty="0"/>
              <a:t>Movement of frontal systems will cause shifting winds and perhaps severe weather. </a:t>
            </a:r>
          </a:p>
        </p:txBody>
      </p:sp>
    </p:spTree>
    <p:extLst>
      <p:ext uri="{BB962C8B-B14F-4D97-AF65-F5344CB8AC3E}">
        <p14:creationId xmlns:p14="http://schemas.microsoft.com/office/powerpoint/2010/main" val="198803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0AB8-5B90-4DDB-929C-05A043FE1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Types</a:t>
            </a:r>
            <a:r>
              <a:rPr lang="en-US" baseline="0" dirty="0"/>
              <a:t> of Drones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40D29-1436-4B43-AA6C-76F724763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Weight (review)</a:t>
            </a:r>
          </a:p>
          <a:p>
            <a:pPr lvl="1"/>
            <a:r>
              <a:rPr lang="en-US" dirty="0"/>
              <a:t>&lt; .55 pounds (250 g)</a:t>
            </a:r>
          </a:p>
          <a:p>
            <a:pPr lvl="1"/>
            <a:r>
              <a:rPr lang="en-US" dirty="0"/>
              <a:t>.55 – 55 pounds (250 g to 25 kg) Most ag drones will fall into this range. 	</a:t>
            </a:r>
          </a:p>
          <a:p>
            <a:r>
              <a:rPr lang="en-US" dirty="0"/>
              <a:t>Rotor</a:t>
            </a:r>
            <a:r>
              <a:rPr lang="en-US" baseline="0" dirty="0"/>
              <a:t> vs. Fixed Wing</a:t>
            </a:r>
          </a:p>
          <a:p>
            <a:pPr lvl="1"/>
            <a:r>
              <a:rPr lang="en-US" dirty="0"/>
              <a:t>Take off and landing space (Rotor is vertical)</a:t>
            </a:r>
          </a:p>
          <a:p>
            <a:pPr lvl="1"/>
            <a:r>
              <a:rPr lang="en-US" baseline="0" dirty="0"/>
              <a:t>Ground speed (Fixed Wing is faster)</a:t>
            </a:r>
          </a:p>
          <a:p>
            <a:r>
              <a:rPr lang="en-US" baseline="0" dirty="0"/>
              <a:t>Control systems</a:t>
            </a:r>
          </a:p>
          <a:p>
            <a:pPr lvl="1"/>
            <a:r>
              <a:rPr lang="en-US" dirty="0"/>
              <a:t>Level of Automation</a:t>
            </a:r>
          </a:p>
          <a:p>
            <a:pPr lvl="0"/>
            <a:r>
              <a:rPr lang="en-US" dirty="0"/>
              <a:t>Mission Planning</a:t>
            </a:r>
          </a:p>
          <a:p>
            <a:pPr lvl="1"/>
            <a:r>
              <a:rPr lang="en-US" dirty="0"/>
              <a:t>Requires ability to program the drone</a:t>
            </a:r>
          </a:p>
        </p:txBody>
      </p:sp>
    </p:spTree>
    <p:extLst>
      <p:ext uri="{BB962C8B-B14F-4D97-AF65-F5344CB8AC3E}">
        <p14:creationId xmlns:p14="http://schemas.microsoft.com/office/powerpoint/2010/main" val="270087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10129</TotalTime>
  <Words>1340</Words>
  <Application>Microsoft Office PowerPoint</Application>
  <PresentationFormat>Widescreen</PresentationFormat>
  <Paragraphs>169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 Unicode MS</vt:lpstr>
      <vt:lpstr>Arial</vt:lpstr>
      <vt:lpstr>Calibri</vt:lpstr>
      <vt:lpstr>Calibri Light</vt:lpstr>
      <vt:lpstr>Courier New</vt:lpstr>
      <vt:lpstr>Lato Extended</vt:lpstr>
      <vt:lpstr>Office Theme</vt:lpstr>
      <vt:lpstr>Part #3 – Weather  Types of Drones and Aircraft Performance</vt:lpstr>
      <vt:lpstr>Overview</vt:lpstr>
      <vt:lpstr>Weather</vt:lpstr>
      <vt:lpstr>Sources of Weather Information</vt:lpstr>
      <vt:lpstr>METAR</vt:lpstr>
      <vt:lpstr>TAF</vt:lpstr>
      <vt:lpstr>Automated Weather</vt:lpstr>
      <vt:lpstr>Why care about weather?</vt:lpstr>
      <vt:lpstr>Types of Drones</vt:lpstr>
      <vt:lpstr>Propellor Airfoils</vt:lpstr>
      <vt:lpstr>Forces Acting on Airplanes</vt:lpstr>
      <vt:lpstr>How Helicopters Fly</vt:lpstr>
      <vt:lpstr>PowerPoint Presentation</vt:lpstr>
      <vt:lpstr>Propeller/Rotor  Torque</vt:lpstr>
      <vt:lpstr>Software</vt:lpstr>
      <vt:lpstr>Sensors</vt:lpstr>
      <vt:lpstr>Sensor Configurations</vt:lpstr>
      <vt:lpstr>Image Area</vt:lpstr>
      <vt:lpstr>Comparison</vt:lpstr>
      <vt:lpstr>Camera Basics</vt:lpstr>
      <vt:lpstr>Aircraft Performance</vt:lpstr>
      <vt:lpstr>Aircraft Performance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#1 – Drone Regulations</dc:title>
  <dc:creator>Michael Spiess</dc:creator>
  <cp:lastModifiedBy>Michael Spiess</cp:lastModifiedBy>
  <cp:revision>15</cp:revision>
  <dcterms:created xsi:type="dcterms:W3CDTF">2021-09-16T13:14:59Z</dcterms:created>
  <dcterms:modified xsi:type="dcterms:W3CDTF">2021-11-09T12:40:57Z</dcterms:modified>
</cp:coreProperties>
</file>