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0" r:id="rId4"/>
    <p:sldId id="261" r:id="rId5"/>
    <p:sldId id="257" r:id="rId6"/>
    <p:sldId id="259" r:id="rId7"/>
    <p:sldId id="258" r:id="rId8"/>
    <p:sldId id="263" r:id="rId9"/>
    <p:sldId id="262" r:id="rId10"/>
    <p:sldId id="265" r:id="rId11"/>
    <p:sldId id="266" r:id="rId12"/>
    <p:sldId id="264" r:id="rId13"/>
    <p:sldId id="270" r:id="rId14"/>
    <p:sldId id="271" r:id="rId15"/>
    <p:sldId id="272" r:id="rId16"/>
    <p:sldId id="273" r:id="rId17"/>
    <p:sldId id="268" r:id="rId18"/>
    <p:sldId id="269" r:id="rId19"/>
    <p:sldId id="275" r:id="rId20"/>
    <p:sldId id="276" r:id="rId21"/>
    <p:sldId id="277"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400" autoAdjust="0"/>
  </p:normalViewPr>
  <p:slideViewPr>
    <p:cSldViewPr snapToGrid="0">
      <p:cViewPr varScale="1">
        <p:scale>
          <a:sx n="110" d="100"/>
          <a:sy n="110" d="100"/>
        </p:scale>
        <p:origin x="51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0EFF-659C-4839-A936-BFBB4DD8C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4C0C7C-6317-4CEB-972E-ADD29ECDC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B791B9-C221-4919-BC5F-AD97A65BC5F3}"/>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5" name="Footer Placeholder 4">
            <a:extLst>
              <a:ext uri="{FF2B5EF4-FFF2-40B4-BE49-F238E27FC236}">
                <a16:creationId xmlns:a16="http://schemas.microsoft.com/office/drawing/2014/main" id="{BC81557A-44B9-4AF8-9CA0-FF0395C3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53E78-CE6D-4194-9308-D9B19FF61259}"/>
              </a:ext>
            </a:extLst>
          </p:cNvPr>
          <p:cNvSpPr>
            <a:spLocks noGrp="1"/>
          </p:cNvSpPr>
          <p:nvPr>
            <p:ph type="sldNum" sz="quarter" idx="12"/>
          </p:nvPr>
        </p:nvSpPr>
        <p:spPr/>
        <p:txBody>
          <a:bodyPr/>
          <a:lstStyle/>
          <a:p>
            <a:fld id="{7A798C28-B5A2-491D-B7FF-715EE3EE607D}" type="slidenum">
              <a:rPr lang="en-US" smtClean="0"/>
              <a:t>‹#›</a:t>
            </a:fld>
            <a:endParaRPr lang="en-US"/>
          </a:p>
        </p:txBody>
      </p:sp>
      <p:pic>
        <p:nvPicPr>
          <p:cNvPr id="8" name="Picture 7" descr="A drone with a person's face on it&#10;&#10;Description automatically generated with low confidence">
            <a:extLst>
              <a:ext uri="{FF2B5EF4-FFF2-40B4-BE49-F238E27FC236}">
                <a16:creationId xmlns:a16="http://schemas.microsoft.com/office/drawing/2014/main" id="{F265A210-4541-4180-BA9F-DE08B17E3F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4543" y="283207"/>
            <a:ext cx="4282913" cy="2032956"/>
          </a:xfrm>
          <a:prstGeom prst="rect">
            <a:avLst/>
          </a:prstGeom>
        </p:spPr>
      </p:pic>
    </p:spTree>
    <p:extLst>
      <p:ext uri="{BB962C8B-B14F-4D97-AF65-F5344CB8AC3E}">
        <p14:creationId xmlns:p14="http://schemas.microsoft.com/office/powerpoint/2010/main" val="34435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5D61-3633-45E6-9F42-8677EB8DE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EFB7-CE4C-46F4-8A6F-47187654E4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1E9EC-DB83-4E73-9255-92847CC2FC72}"/>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5" name="Footer Placeholder 4">
            <a:extLst>
              <a:ext uri="{FF2B5EF4-FFF2-40B4-BE49-F238E27FC236}">
                <a16:creationId xmlns:a16="http://schemas.microsoft.com/office/drawing/2014/main" id="{47483097-AA0C-4AFA-AEEB-A877E8AD2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7F940-9BCB-43C6-9FAE-ACB8F6376870}"/>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50518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AD398-77A6-453B-A915-810D99C664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31A49B-DAA5-4AD6-91A5-CC6B9AC3AF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9BDDC-E679-46EC-BD41-D0F5508EA54A}"/>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5" name="Footer Placeholder 4">
            <a:extLst>
              <a:ext uri="{FF2B5EF4-FFF2-40B4-BE49-F238E27FC236}">
                <a16:creationId xmlns:a16="http://schemas.microsoft.com/office/drawing/2014/main" id="{2B17A8F5-F209-4654-BA44-1E1444395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80489-B550-43A0-9727-070119150811}"/>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84718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C7C7-F3AE-4D37-AA76-E1F156D66353}"/>
              </a:ext>
            </a:extLst>
          </p:cNvPr>
          <p:cNvSpPr>
            <a:spLocks noGrp="1"/>
          </p:cNvSpPr>
          <p:nvPr>
            <p:ph type="title"/>
          </p:nvPr>
        </p:nvSpPr>
        <p:spPr>
          <a:xfrm>
            <a:off x="838200" y="297890"/>
            <a:ext cx="805030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18CE5FF-A569-4139-A847-E8BF0F0C5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69504-FDC6-4297-BF95-7131EE67A99F}"/>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5" name="Footer Placeholder 4">
            <a:extLst>
              <a:ext uri="{FF2B5EF4-FFF2-40B4-BE49-F238E27FC236}">
                <a16:creationId xmlns:a16="http://schemas.microsoft.com/office/drawing/2014/main" id="{93BB79A7-4414-4903-BA5C-2E66430B5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4BE6E-A898-436C-B50A-0B05E95A8C6C}"/>
              </a:ext>
            </a:extLst>
          </p:cNvPr>
          <p:cNvSpPr>
            <a:spLocks noGrp="1"/>
          </p:cNvSpPr>
          <p:nvPr>
            <p:ph type="sldNum" sz="quarter" idx="12"/>
          </p:nvPr>
        </p:nvSpPr>
        <p:spPr/>
        <p:txBody>
          <a:bodyPr/>
          <a:lstStyle/>
          <a:p>
            <a:fld id="{7A798C28-B5A2-491D-B7FF-715EE3EE607D}" type="slidenum">
              <a:rPr lang="en-US" smtClean="0"/>
              <a:t>‹#›</a:t>
            </a:fld>
            <a:endParaRPr lang="en-US"/>
          </a:p>
        </p:txBody>
      </p:sp>
      <p:pic>
        <p:nvPicPr>
          <p:cNvPr id="7" name="Picture 6" descr="A drone with a person's face on it&#10;&#10;Description automatically generated with low confidence">
            <a:extLst>
              <a:ext uri="{FF2B5EF4-FFF2-40B4-BE49-F238E27FC236}">
                <a16:creationId xmlns:a16="http://schemas.microsoft.com/office/drawing/2014/main" id="{1C4ADD0B-8E4F-4F65-A168-3036B2668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215" y="297890"/>
            <a:ext cx="2540386" cy="1205837"/>
          </a:xfrm>
          <a:prstGeom prst="rect">
            <a:avLst/>
          </a:prstGeom>
        </p:spPr>
      </p:pic>
    </p:spTree>
    <p:extLst>
      <p:ext uri="{BB962C8B-B14F-4D97-AF65-F5344CB8AC3E}">
        <p14:creationId xmlns:p14="http://schemas.microsoft.com/office/powerpoint/2010/main" val="90991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EB70-3640-423C-8E16-A6E72FEC7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BC51F0-BFB0-4625-8B4A-A0001BDFB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76CDE-D097-4864-87CC-CF76E995BFE6}"/>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5" name="Footer Placeholder 4">
            <a:extLst>
              <a:ext uri="{FF2B5EF4-FFF2-40B4-BE49-F238E27FC236}">
                <a16:creationId xmlns:a16="http://schemas.microsoft.com/office/drawing/2014/main" id="{500AF381-5F82-48C2-8837-596FD70B5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E3743-4B53-479D-B69E-243D1F11FEDF}"/>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243992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8611-928B-4F41-A6E0-1F116B4A39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DEBBF-F092-406B-B8DA-5CB5968DC4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56EDA9-2E56-426E-8ABF-E38F69427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986FEF-AFD1-411F-9E50-98E797AC2B20}"/>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6" name="Footer Placeholder 5">
            <a:extLst>
              <a:ext uri="{FF2B5EF4-FFF2-40B4-BE49-F238E27FC236}">
                <a16:creationId xmlns:a16="http://schemas.microsoft.com/office/drawing/2014/main" id="{105C665A-697E-4D52-843D-E6F186036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7E073-E14C-48F3-B547-04966A8699D5}"/>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142299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437A-4B10-4135-99D2-6767068833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62C863-F022-4A0B-9AEA-FB045374C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E0AB2-E455-4F87-88F0-2ED98523FB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A6404-33E4-4246-A026-03003C983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393FC-1E85-4A09-A2DD-175DD93803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B4C12-48A9-4549-ADA4-AB83506320C3}"/>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8" name="Footer Placeholder 7">
            <a:extLst>
              <a:ext uri="{FF2B5EF4-FFF2-40B4-BE49-F238E27FC236}">
                <a16:creationId xmlns:a16="http://schemas.microsoft.com/office/drawing/2014/main" id="{673DBC29-1AB7-4ECE-8F42-B0E75928C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8933D3-E127-4E40-873F-9E0232CA2E97}"/>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233102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1F1-08CD-4FC0-8C89-8C5B287027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E2BB3-8B74-4DAE-841D-95525E05EC7E}"/>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4" name="Footer Placeholder 3">
            <a:extLst>
              <a:ext uri="{FF2B5EF4-FFF2-40B4-BE49-F238E27FC236}">
                <a16:creationId xmlns:a16="http://schemas.microsoft.com/office/drawing/2014/main" id="{BCBA2284-C1D7-447C-9CB8-D9E761CE9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51917C-4113-49F7-B916-49C826401B5F}"/>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57474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4557D-C689-4C67-8CBD-3620387EAC95}"/>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3" name="Footer Placeholder 2">
            <a:extLst>
              <a:ext uri="{FF2B5EF4-FFF2-40B4-BE49-F238E27FC236}">
                <a16:creationId xmlns:a16="http://schemas.microsoft.com/office/drawing/2014/main" id="{9362B1A1-FF47-4541-94AD-595599496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0E5277-B958-4E7E-9BA4-5038444376D6}"/>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102085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79D0-CE33-4313-A20E-F841C4B1F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336E02-D52A-47FE-8070-63A2318939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4D349-621D-4297-9613-F33A8F89A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3AD9E-D4DA-43F2-9A86-0EEA954203F7}"/>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6" name="Footer Placeholder 5">
            <a:extLst>
              <a:ext uri="{FF2B5EF4-FFF2-40B4-BE49-F238E27FC236}">
                <a16:creationId xmlns:a16="http://schemas.microsoft.com/office/drawing/2014/main" id="{4ECC47F2-F31B-4DBB-84B9-450CC2A93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9EA14-AF1B-4442-B9D9-A408821E5226}"/>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270610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08CD-97CD-4FAA-9CD6-983F5A595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C6BAC-FAC7-47A9-BA75-4AE8F9DF5C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11B96A-95B0-4B98-99DA-9A1939086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0162C-43AD-4736-8DC7-BB72F2E2AA38}"/>
              </a:ext>
            </a:extLst>
          </p:cNvPr>
          <p:cNvSpPr>
            <a:spLocks noGrp="1"/>
          </p:cNvSpPr>
          <p:nvPr>
            <p:ph type="dt" sz="half" idx="10"/>
          </p:nvPr>
        </p:nvSpPr>
        <p:spPr/>
        <p:txBody>
          <a:bodyPr/>
          <a:lstStyle/>
          <a:p>
            <a:fld id="{8F869920-E051-4303-A6A8-115AB797A647}" type="datetimeFigureOut">
              <a:rPr lang="en-US" smtClean="0"/>
              <a:t>9/25/2021</a:t>
            </a:fld>
            <a:endParaRPr lang="en-US"/>
          </a:p>
        </p:txBody>
      </p:sp>
      <p:sp>
        <p:nvSpPr>
          <p:cNvPr id="6" name="Footer Placeholder 5">
            <a:extLst>
              <a:ext uri="{FF2B5EF4-FFF2-40B4-BE49-F238E27FC236}">
                <a16:creationId xmlns:a16="http://schemas.microsoft.com/office/drawing/2014/main" id="{B37D65CC-293A-48EB-9500-EB8E626E3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3CC2-3570-473D-A4E6-6CABB091275C}"/>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40800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238B9-FCCB-4545-97C4-CF781E15D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C11E39-A04B-4ADA-A680-C8C7D59BC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D91F5-C701-4045-B76F-17DF1E04F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69920-E051-4303-A6A8-115AB797A647}" type="datetimeFigureOut">
              <a:rPr lang="en-US" smtClean="0"/>
              <a:t>9/25/2021</a:t>
            </a:fld>
            <a:endParaRPr lang="en-US"/>
          </a:p>
        </p:txBody>
      </p:sp>
      <p:sp>
        <p:nvSpPr>
          <p:cNvPr id="5" name="Footer Placeholder 4">
            <a:extLst>
              <a:ext uri="{FF2B5EF4-FFF2-40B4-BE49-F238E27FC236}">
                <a16:creationId xmlns:a16="http://schemas.microsoft.com/office/drawing/2014/main" id="{13042DE5-E381-4750-8592-7BBB2C899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0E8974-D4C8-4DC4-B617-E7FE70770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98C28-B5A2-491D-B7FF-715EE3EE607D}" type="slidenum">
              <a:rPr lang="en-US" smtClean="0"/>
              <a:t>‹#›</a:t>
            </a:fld>
            <a:endParaRPr lang="en-US"/>
          </a:p>
        </p:txBody>
      </p:sp>
    </p:spTree>
    <p:extLst>
      <p:ext uri="{BB962C8B-B14F-4D97-AF65-F5344CB8AC3E}">
        <p14:creationId xmlns:p14="http://schemas.microsoft.com/office/powerpoint/2010/main" val="20662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www.airnav.com/" TargetMode="External"/><Relationship Id="rId3" Type="http://schemas.openxmlformats.org/officeDocument/2006/relationships/hyperlink" Target="https://www.faa.gov/uas/recreational_fliers/where_can_i_fly/b4ufly/" TargetMode="External"/><Relationship Id="rId7" Type="http://schemas.openxmlformats.org/officeDocument/2006/relationships/hyperlink" Target="https://faa.maps.arcgis.com/apps/webappviewer/index.html?id=9c2e4406710048e19806ebf6a06754ad" TargetMode="External"/><Relationship Id="rId2" Type="http://schemas.openxmlformats.org/officeDocument/2006/relationships/hyperlink" Target="https://vfrmap.com/" TargetMode="External"/><Relationship Id="rId1" Type="http://schemas.openxmlformats.org/officeDocument/2006/relationships/slideLayout" Target="../slideLayouts/slideLayout2.xml"/><Relationship Id="rId6" Type="http://schemas.openxmlformats.org/officeDocument/2006/relationships/hyperlink" Target="https://www.faa.gov/uas/programs_partnerships/data_exchange/" TargetMode="External"/><Relationship Id="rId5" Type="http://schemas.openxmlformats.org/officeDocument/2006/relationships/hyperlink" Target="https://www.notams.faa.gov/dinsQueryWeb/" TargetMode="External"/><Relationship Id="rId10" Type="http://schemas.openxmlformats.org/officeDocument/2006/relationships/hyperlink" Target="https://www.faa.gov/regulations_policies/handbooks_manuals/aviation/phak/media/pilot_handbook.pdf" TargetMode="External"/><Relationship Id="rId4" Type="http://schemas.openxmlformats.org/officeDocument/2006/relationships/hyperlink" Target="https://tfr.faa.gov/tfr_map_ims/html/" TargetMode="External"/><Relationship Id="rId9" Type="http://schemas.openxmlformats.org/officeDocument/2006/relationships/hyperlink" Target="https://www.faa.gov/air_traffic/flight_info/aeronav/digital_products/dafd/search/advanc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B6B6-707B-46EF-ADAF-8BC37113FF32}"/>
              </a:ext>
            </a:extLst>
          </p:cNvPr>
          <p:cNvSpPr>
            <a:spLocks noGrp="1"/>
          </p:cNvSpPr>
          <p:nvPr>
            <p:ph type="ctrTitle"/>
          </p:nvPr>
        </p:nvSpPr>
        <p:spPr>
          <a:xfrm>
            <a:off x="1524000" y="1122362"/>
            <a:ext cx="9144000" cy="2866931"/>
          </a:xfrm>
        </p:spPr>
        <p:txBody>
          <a:bodyPr/>
          <a:lstStyle/>
          <a:p>
            <a:r>
              <a:rPr lang="en-US" dirty="0"/>
              <a:t>Part #2 – Airspace and Charts</a:t>
            </a:r>
          </a:p>
        </p:txBody>
      </p:sp>
      <p:sp>
        <p:nvSpPr>
          <p:cNvPr id="3" name="Subtitle 2">
            <a:extLst>
              <a:ext uri="{FF2B5EF4-FFF2-40B4-BE49-F238E27FC236}">
                <a16:creationId xmlns:a16="http://schemas.microsoft.com/office/drawing/2014/main" id="{DEB39CDE-7BD8-4AC9-85FA-65AAE35958B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8106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3A4B-1A64-463B-B424-608343DB06F0}"/>
              </a:ext>
            </a:extLst>
          </p:cNvPr>
          <p:cNvSpPr>
            <a:spLocks noGrp="1"/>
          </p:cNvSpPr>
          <p:nvPr>
            <p:ph type="title"/>
          </p:nvPr>
        </p:nvSpPr>
        <p:spPr/>
        <p:txBody>
          <a:bodyPr/>
          <a:lstStyle/>
          <a:p>
            <a:r>
              <a:rPr lang="en-US" dirty="0"/>
              <a:t>Class D Example</a:t>
            </a:r>
          </a:p>
        </p:txBody>
      </p:sp>
      <p:pic>
        <p:nvPicPr>
          <p:cNvPr id="4" name="Picture 3">
            <a:extLst>
              <a:ext uri="{FF2B5EF4-FFF2-40B4-BE49-F238E27FC236}">
                <a16:creationId xmlns:a16="http://schemas.microsoft.com/office/drawing/2014/main" id="{796F37F7-B36E-4981-84E7-DA1857DC0B1D}"/>
              </a:ext>
            </a:extLst>
          </p:cNvPr>
          <p:cNvPicPr>
            <a:picLocks noChangeAspect="1"/>
          </p:cNvPicPr>
          <p:nvPr/>
        </p:nvPicPr>
        <p:blipFill>
          <a:blip r:embed="rId2"/>
          <a:stretch>
            <a:fillRect/>
          </a:stretch>
        </p:blipFill>
        <p:spPr>
          <a:xfrm>
            <a:off x="214313" y="1486350"/>
            <a:ext cx="9584112" cy="5028749"/>
          </a:xfrm>
          <a:prstGeom prst="rect">
            <a:avLst/>
          </a:prstGeom>
        </p:spPr>
      </p:pic>
    </p:spTree>
    <p:extLst>
      <p:ext uri="{BB962C8B-B14F-4D97-AF65-F5344CB8AC3E}">
        <p14:creationId xmlns:p14="http://schemas.microsoft.com/office/powerpoint/2010/main" val="4033503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092F3-5962-4BBF-A5B2-DF857742647B}"/>
              </a:ext>
            </a:extLst>
          </p:cNvPr>
          <p:cNvSpPr>
            <a:spLocks noGrp="1"/>
          </p:cNvSpPr>
          <p:nvPr>
            <p:ph type="title"/>
          </p:nvPr>
        </p:nvSpPr>
        <p:spPr/>
        <p:txBody>
          <a:bodyPr/>
          <a:lstStyle/>
          <a:p>
            <a:r>
              <a:rPr lang="en-US" dirty="0"/>
              <a:t>Class D Example</a:t>
            </a:r>
          </a:p>
        </p:txBody>
      </p:sp>
      <p:pic>
        <p:nvPicPr>
          <p:cNvPr id="8" name="Picture 7">
            <a:extLst>
              <a:ext uri="{FF2B5EF4-FFF2-40B4-BE49-F238E27FC236}">
                <a16:creationId xmlns:a16="http://schemas.microsoft.com/office/drawing/2014/main" id="{CBE4BC3D-BECD-4226-BFFE-55C486F08302}"/>
              </a:ext>
            </a:extLst>
          </p:cNvPr>
          <p:cNvPicPr>
            <a:picLocks noChangeAspect="1"/>
          </p:cNvPicPr>
          <p:nvPr/>
        </p:nvPicPr>
        <p:blipFill>
          <a:blip r:embed="rId2"/>
          <a:stretch>
            <a:fillRect/>
          </a:stretch>
        </p:blipFill>
        <p:spPr>
          <a:xfrm>
            <a:off x="1576387" y="1302247"/>
            <a:ext cx="9986963" cy="5317627"/>
          </a:xfrm>
          <a:prstGeom prst="rect">
            <a:avLst/>
          </a:prstGeom>
        </p:spPr>
      </p:pic>
    </p:spTree>
    <p:extLst>
      <p:ext uri="{BB962C8B-B14F-4D97-AF65-F5344CB8AC3E}">
        <p14:creationId xmlns:p14="http://schemas.microsoft.com/office/powerpoint/2010/main" val="419912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9B23-828B-4984-8DFF-5649F3B3A008}"/>
              </a:ext>
            </a:extLst>
          </p:cNvPr>
          <p:cNvSpPr>
            <a:spLocks noGrp="1"/>
          </p:cNvSpPr>
          <p:nvPr>
            <p:ph type="title"/>
          </p:nvPr>
        </p:nvSpPr>
        <p:spPr/>
        <p:txBody>
          <a:bodyPr/>
          <a:lstStyle/>
          <a:p>
            <a:r>
              <a:rPr lang="en-US" dirty="0"/>
              <a:t>Class D Ceilings </a:t>
            </a:r>
          </a:p>
        </p:txBody>
      </p:sp>
      <p:pic>
        <p:nvPicPr>
          <p:cNvPr id="4" name="Picture 3">
            <a:extLst>
              <a:ext uri="{FF2B5EF4-FFF2-40B4-BE49-F238E27FC236}">
                <a16:creationId xmlns:a16="http://schemas.microsoft.com/office/drawing/2014/main" id="{A07DD831-6605-4A2B-A12E-2FAD6CD915F1}"/>
              </a:ext>
            </a:extLst>
          </p:cNvPr>
          <p:cNvPicPr>
            <a:picLocks noChangeAspect="1"/>
          </p:cNvPicPr>
          <p:nvPr/>
        </p:nvPicPr>
        <p:blipFill>
          <a:blip r:embed="rId2"/>
          <a:stretch>
            <a:fillRect/>
          </a:stretch>
        </p:blipFill>
        <p:spPr>
          <a:xfrm>
            <a:off x="428625" y="1343733"/>
            <a:ext cx="9217399" cy="5414254"/>
          </a:xfrm>
          <a:prstGeom prst="rect">
            <a:avLst/>
          </a:prstGeom>
        </p:spPr>
      </p:pic>
    </p:spTree>
    <p:extLst>
      <p:ext uri="{BB962C8B-B14F-4D97-AF65-F5344CB8AC3E}">
        <p14:creationId xmlns:p14="http://schemas.microsoft.com/office/powerpoint/2010/main" val="158948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5812-FC32-4D27-BDB4-E88216484D11}"/>
              </a:ext>
            </a:extLst>
          </p:cNvPr>
          <p:cNvSpPr>
            <a:spLocks noGrp="1"/>
          </p:cNvSpPr>
          <p:nvPr>
            <p:ph type="title"/>
          </p:nvPr>
        </p:nvSpPr>
        <p:spPr/>
        <p:txBody>
          <a:bodyPr/>
          <a:lstStyle/>
          <a:p>
            <a:r>
              <a:rPr lang="en-US" dirty="0"/>
              <a:t>Special Airspace	</a:t>
            </a:r>
          </a:p>
        </p:txBody>
      </p:sp>
      <p:sp>
        <p:nvSpPr>
          <p:cNvPr id="3" name="Content Placeholder 2">
            <a:extLst>
              <a:ext uri="{FF2B5EF4-FFF2-40B4-BE49-F238E27FC236}">
                <a16:creationId xmlns:a16="http://schemas.microsoft.com/office/drawing/2014/main" id="{BAD6D554-F61E-4B81-AE21-A68299E47F14}"/>
              </a:ext>
            </a:extLst>
          </p:cNvPr>
          <p:cNvSpPr>
            <a:spLocks noGrp="1"/>
          </p:cNvSpPr>
          <p:nvPr>
            <p:ph idx="1"/>
          </p:nvPr>
        </p:nvSpPr>
        <p:spPr/>
        <p:txBody>
          <a:bodyPr/>
          <a:lstStyle/>
          <a:p>
            <a:r>
              <a:rPr lang="en-US" dirty="0"/>
              <a:t>Military Operations Areas (MOA)</a:t>
            </a:r>
          </a:p>
          <a:p>
            <a:pPr lvl="1"/>
            <a:r>
              <a:rPr lang="en-US" dirty="0"/>
              <a:t>Typically, over unpopulated areas for military use. </a:t>
            </a:r>
          </a:p>
          <a:p>
            <a:pPr lvl="1"/>
            <a:r>
              <a:rPr lang="en-US" dirty="0"/>
              <a:t>See published altitudes on charts</a:t>
            </a:r>
          </a:p>
          <a:p>
            <a:r>
              <a:rPr lang="en-US" dirty="0"/>
              <a:t>Temporary Flight Restrictions (TFR)</a:t>
            </a:r>
          </a:p>
          <a:p>
            <a:pPr lvl="1"/>
            <a:r>
              <a:rPr lang="en-US" dirty="0"/>
              <a:t>Fires</a:t>
            </a:r>
          </a:p>
          <a:p>
            <a:pPr lvl="1"/>
            <a:r>
              <a:rPr lang="en-US" dirty="0"/>
              <a:t>Special Events (Superbowl)</a:t>
            </a:r>
          </a:p>
          <a:p>
            <a:pPr lvl="1"/>
            <a:r>
              <a:rPr lang="en-US" dirty="0"/>
              <a:t>Presidential Visits</a:t>
            </a:r>
          </a:p>
          <a:p>
            <a:pPr lvl="1"/>
            <a:r>
              <a:rPr lang="en-US" dirty="0"/>
              <a:t>Not on Charts, See B4Ufly</a:t>
            </a:r>
          </a:p>
          <a:p>
            <a:pPr lvl="1"/>
            <a:endParaRPr lang="en-US" dirty="0"/>
          </a:p>
        </p:txBody>
      </p:sp>
    </p:spTree>
    <p:extLst>
      <p:ext uri="{BB962C8B-B14F-4D97-AF65-F5344CB8AC3E}">
        <p14:creationId xmlns:p14="http://schemas.microsoft.com/office/powerpoint/2010/main" val="3818736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4D89-F389-4033-9846-F1F60E9A250A}"/>
              </a:ext>
            </a:extLst>
          </p:cNvPr>
          <p:cNvSpPr>
            <a:spLocks noGrp="1"/>
          </p:cNvSpPr>
          <p:nvPr>
            <p:ph type="title"/>
          </p:nvPr>
        </p:nvSpPr>
        <p:spPr/>
        <p:txBody>
          <a:bodyPr/>
          <a:lstStyle/>
          <a:p>
            <a:r>
              <a:rPr lang="en-US" dirty="0"/>
              <a:t>MOA</a:t>
            </a:r>
          </a:p>
        </p:txBody>
      </p:sp>
      <p:pic>
        <p:nvPicPr>
          <p:cNvPr id="5" name="Picture 4">
            <a:extLst>
              <a:ext uri="{FF2B5EF4-FFF2-40B4-BE49-F238E27FC236}">
                <a16:creationId xmlns:a16="http://schemas.microsoft.com/office/drawing/2014/main" id="{56E90C5C-8F51-407B-A5B1-9DE00BE6BEBD}"/>
              </a:ext>
            </a:extLst>
          </p:cNvPr>
          <p:cNvPicPr>
            <a:picLocks noChangeAspect="1"/>
          </p:cNvPicPr>
          <p:nvPr/>
        </p:nvPicPr>
        <p:blipFill>
          <a:blip r:embed="rId2"/>
          <a:stretch>
            <a:fillRect/>
          </a:stretch>
        </p:blipFill>
        <p:spPr>
          <a:xfrm>
            <a:off x="609600" y="1676003"/>
            <a:ext cx="8686800" cy="4758134"/>
          </a:xfrm>
          <a:prstGeom prst="rect">
            <a:avLst/>
          </a:prstGeom>
        </p:spPr>
      </p:pic>
    </p:spTree>
    <p:extLst>
      <p:ext uri="{BB962C8B-B14F-4D97-AF65-F5344CB8AC3E}">
        <p14:creationId xmlns:p14="http://schemas.microsoft.com/office/powerpoint/2010/main" val="3702175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09A0E-4711-48F0-802D-E92CF28CF8F5}"/>
              </a:ext>
            </a:extLst>
          </p:cNvPr>
          <p:cNvSpPr>
            <a:spLocks noGrp="1"/>
          </p:cNvSpPr>
          <p:nvPr>
            <p:ph type="title"/>
          </p:nvPr>
        </p:nvSpPr>
        <p:spPr/>
        <p:txBody>
          <a:bodyPr/>
          <a:lstStyle/>
          <a:p>
            <a:r>
              <a:rPr lang="en-US" dirty="0"/>
              <a:t>TFR</a:t>
            </a:r>
          </a:p>
        </p:txBody>
      </p:sp>
      <p:pic>
        <p:nvPicPr>
          <p:cNvPr id="5" name="Picture 4">
            <a:extLst>
              <a:ext uri="{FF2B5EF4-FFF2-40B4-BE49-F238E27FC236}">
                <a16:creationId xmlns:a16="http://schemas.microsoft.com/office/drawing/2014/main" id="{36961215-745A-48A6-AFD2-4480F844FD40}"/>
              </a:ext>
            </a:extLst>
          </p:cNvPr>
          <p:cNvPicPr>
            <a:picLocks noChangeAspect="1"/>
          </p:cNvPicPr>
          <p:nvPr/>
        </p:nvPicPr>
        <p:blipFill>
          <a:blip r:embed="rId2"/>
          <a:stretch>
            <a:fillRect/>
          </a:stretch>
        </p:blipFill>
        <p:spPr>
          <a:xfrm>
            <a:off x="1400175" y="1623453"/>
            <a:ext cx="8610600" cy="4438650"/>
          </a:xfrm>
          <a:prstGeom prst="rect">
            <a:avLst/>
          </a:prstGeom>
        </p:spPr>
      </p:pic>
    </p:spTree>
    <p:extLst>
      <p:ext uri="{BB962C8B-B14F-4D97-AF65-F5344CB8AC3E}">
        <p14:creationId xmlns:p14="http://schemas.microsoft.com/office/powerpoint/2010/main" val="191870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DAAD-33FD-4023-AA42-0B052FACA5CD}"/>
              </a:ext>
            </a:extLst>
          </p:cNvPr>
          <p:cNvSpPr>
            <a:spLocks noGrp="1"/>
          </p:cNvSpPr>
          <p:nvPr>
            <p:ph type="title"/>
          </p:nvPr>
        </p:nvSpPr>
        <p:spPr/>
        <p:txBody>
          <a:bodyPr/>
          <a:lstStyle/>
          <a:p>
            <a:r>
              <a:rPr lang="en-US" dirty="0"/>
              <a:t>NOTAMS (notice to airmen)</a:t>
            </a:r>
          </a:p>
        </p:txBody>
      </p:sp>
      <p:graphicFrame>
        <p:nvGraphicFramePr>
          <p:cNvPr id="4" name="Content Placeholder 3">
            <a:extLst>
              <a:ext uri="{FF2B5EF4-FFF2-40B4-BE49-F238E27FC236}">
                <a16:creationId xmlns:a16="http://schemas.microsoft.com/office/drawing/2014/main" id="{57A10012-7957-4355-8076-C8F56751B1C7}"/>
              </a:ext>
            </a:extLst>
          </p:cNvPr>
          <p:cNvGraphicFramePr>
            <a:graphicFrameLocks noGrp="1"/>
          </p:cNvGraphicFramePr>
          <p:nvPr>
            <p:ph idx="1"/>
          </p:nvPr>
        </p:nvGraphicFramePr>
        <p:xfrm>
          <a:off x="2676525" y="1943894"/>
          <a:ext cx="6838950" cy="4114800"/>
        </p:xfrm>
        <a:graphic>
          <a:graphicData uri="http://schemas.openxmlformats.org/drawingml/2006/table">
            <a:tbl>
              <a:tblPr/>
              <a:tblGrid>
                <a:gridCol w="6838950">
                  <a:extLst>
                    <a:ext uri="{9D8B030D-6E8A-4147-A177-3AD203B41FA5}">
                      <a16:colId xmlns:a16="http://schemas.microsoft.com/office/drawing/2014/main" val="1731843244"/>
                    </a:ext>
                  </a:extLst>
                </a:gridCol>
              </a:tblGrid>
              <a:tr h="0">
                <a:tc>
                  <a:txBody>
                    <a:bodyPr/>
                    <a:lstStyle/>
                    <a:p>
                      <a:pPr algn="ctr"/>
                      <a:r>
                        <a:rPr lang="en-US"/>
                        <a:t>NOTAM : 1/0412</a:t>
                      </a:r>
                    </a:p>
                  </a:txBody>
                  <a:tcPr marL="0" marR="0" marT="0" marB="0" anchor="ctr">
                    <a:lnL>
                      <a:noFill/>
                    </a:lnL>
                    <a:lnR>
                      <a:noFill/>
                    </a:lnR>
                    <a:lnT>
                      <a:noFill/>
                    </a:lnT>
                    <a:lnB>
                      <a:noFill/>
                    </a:lnB>
                    <a:solidFill>
                      <a:srgbClr val="CC6666"/>
                    </a:solidFill>
                  </a:tcPr>
                </a:tc>
                <a:extLst>
                  <a:ext uri="{0D108BD9-81ED-4DB2-BD59-A6C34878D82A}">
                    <a16:rowId xmlns:a16="http://schemas.microsoft.com/office/drawing/2014/main" val="3548659635"/>
                  </a:ext>
                </a:extLst>
              </a:tr>
              <a:tr h="38100">
                <a:tc>
                  <a:txBody>
                    <a:bodyPr/>
                    <a:lstStyle/>
                    <a:p>
                      <a:r>
                        <a:rPr lang="en-US"/>
                        <a:t> </a:t>
                      </a:r>
                    </a:p>
                  </a:txBody>
                  <a:tcPr marL="0" marR="0" marT="0" marB="0" anchor="ctr">
                    <a:lnL>
                      <a:noFill/>
                    </a:lnL>
                    <a:lnR>
                      <a:noFill/>
                    </a:lnR>
                    <a:lnT>
                      <a:noFill/>
                    </a:lnT>
                    <a:lnB>
                      <a:noFill/>
                    </a:lnB>
                  </a:tcPr>
                </a:tc>
                <a:extLst>
                  <a:ext uri="{0D108BD9-81ED-4DB2-BD59-A6C34878D82A}">
                    <a16:rowId xmlns:a16="http://schemas.microsoft.com/office/drawing/2014/main" val="3655730012"/>
                  </a:ext>
                </a:extLst>
              </a:tr>
              <a:tr h="0">
                <a:tc>
                  <a:txBody>
                    <a:bodyPr/>
                    <a:lstStyle/>
                    <a:p>
                      <a:r>
                        <a:rPr lang="en-US" dirty="0"/>
                        <a:t>FDC 1/0412 ZLA CA..AIRSPACE TULE INDIAN RESERVATION..TEMPORARY FLIGHT RESTRICTIONS WI AN AREA DEFINED AS 360857N1184604W (TTE025018.8) TO 360231N1184823W (TTE038013.0) TO 355400N1184626W (TTE078012.1) TO 355407N1182806W (TTE075026.9) TO 360028N1182642W (TTE063028.6) TO 360920N1182818W (TTE045030.4) TO POINT OF ORIGIN SFC-13000FT. TO PROVIDE A SAFE ENVIRONMENT FOR FIRE FIGHTING AVIATION OPS. PURSUANT TO 14 CFR SECTION 91.137(A)(2) TEMPORARY FLIGHT RESTRICTIONS ARE IN EFFECT. SEQUOIA NATIONAL FOREST TEL 559-781-5780 OR FREQ 119.0750/WINDY FIRE IS IN CHARGE OF THE OPS. LOS ANGELES /ZLA/ ARTCC TEL 661-265-8205 IS THE FAA CDN FACILITY. EFFECTIVE 2109181700 UTC UNTIL 2110310900 UTC. 2109181700-2110310900EST</a:t>
                      </a:r>
                    </a:p>
                  </a:txBody>
                  <a:tcPr marL="0" marR="0" marT="0" marB="0" anchor="ctr">
                    <a:lnL>
                      <a:noFill/>
                    </a:lnL>
                    <a:lnR>
                      <a:noFill/>
                    </a:lnR>
                    <a:lnT>
                      <a:noFill/>
                    </a:lnT>
                    <a:lnB>
                      <a:noFill/>
                    </a:lnB>
                  </a:tcPr>
                </a:tc>
                <a:extLst>
                  <a:ext uri="{0D108BD9-81ED-4DB2-BD59-A6C34878D82A}">
                    <a16:rowId xmlns:a16="http://schemas.microsoft.com/office/drawing/2014/main" val="1208800351"/>
                  </a:ext>
                </a:extLst>
              </a:tr>
            </a:tbl>
          </a:graphicData>
        </a:graphic>
      </p:graphicFrame>
    </p:spTree>
    <p:extLst>
      <p:ext uri="{BB962C8B-B14F-4D97-AF65-F5344CB8AC3E}">
        <p14:creationId xmlns:p14="http://schemas.microsoft.com/office/powerpoint/2010/main" val="3088177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362AD-E141-4E69-9B26-109165ABF6BA}"/>
              </a:ext>
            </a:extLst>
          </p:cNvPr>
          <p:cNvSpPr>
            <a:spLocks noGrp="1"/>
          </p:cNvSpPr>
          <p:nvPr>
            <p:ph type="title"/>
          </p:nvPr>
        </p:nvSpPr>
        <p:spPr>
          <a:xfrm>
            <a:off x="838200" y="297890"/>
            <a:ext cx="8050306" cy="1325563"/>
          </a:xfrm>
        </p:spPr>
        <p:txBody>
          <a:bodyPr/>
          <a:lstStyle/>
          <a:p>
            <a:r>
              <a:rPr lang="en-US" dirty="0"/>
              <a:t>Practical Lessons</a:t>
            </a:r>
          </a:p>
        </p:txBody>
      </p:sp>
      <p:sp>
        <p:nvSpPr>
          <p:cNvPr id="5" name="Content Placeholder 4">
            <a:extLst>
              <a:ext uri="{FF2B5EF4-FFF2-40B4-BE49-F238E27FC236}">
                <a16:creationId xmlns:a16="http://schemas.microsoft.com/office/drawing/2014/main" id="{1E5DA679-8A51-41C1-A7F9-42FC8AE2B4CB}"/>
              </a:ext>
            </a:extLst>
          </p:cNvPr>
          <p:cNvSpPr>
            <a:spLocks noGrp="1"/>
          </p:cNvSpPr>
          <p:nvPr>
            <p:ph idx="1"/>
          </p:nvPr>
        </p:nvSpPr>
        <p:spPr/>
        <p:txBody>
          <a:bodyPr>
            <a:normAutofit fontScale="92500" lnSpcReduction="20000"/>
          </a:bodyPr>
          <a:lstStyle/>
          <a:p>
            <a:r>
              <a:rPr lang="en-US" dirty="0"/>
              <a:t>Be aware of where manned aircraft fly</a:t>
            </a:r>
          </a:p>
          <a:p>
            <a:pPr lvl="1"/>
            <a:r>
              <a:rPr lang="en-US" dirty="0"/>
              <a:t>Airports (private too)</a:t>
            </a:r>
          </a:p>
          <a:p>
            <a:pPr lvl="1"/>
            <a:r>
              <a:rPr lang="en-US" dirty="0"/>
              <a:t>Traffic patterns</a:t>
            </a:r>
          </a:p>
          <a:p>
            <a:pPr lvl="1"/>
            <a:r>
              <a:rPr lang="en-US" dirty="0"/>
              <a:t>Hospitals (helipads)</a:t>
            </a:r>
          </a:p>
          <a:p>
            <a:r>
              <a:rPr lang="en-US" dirty="0"/>
              <a:t>Sky divers (ex. Lodi, Brentwood, Woodland, Lincoln)</a:t>
            </a:r>
          </a:p>
          <a:p>
            <a:r>
              <a:rPr lang="en-US" dirty="0"/>
              <a:t>Crop Dusters!</a:t>
            </a:r>
          </a:p>
          <a:p>
            <a:r>
              <a:rPr lang="en-US" dirty="0"/>
              <a:t>Don’t fly in Class B, C, D surface area without authorization.</a:t>
            </a:r>
          </a:p>
          <a:p>
            <a:r>
              <a:rPr lang="en-US" dirty="0"/>
              <a:t>Use tools</a:t>
            </a:r>
          </a:p>
          <a:p>
            <a:pPr lvl="1"/>
            <a:r>
              <a:rPr lang="en-US" dirty="0"/>
              <a:t>VFR Charts</a:t>
            </a:r>
          </a:p>
          <a:p>
            <a:pPr lvl="1"/>
            <a:r>
              <a:rPr lang="en-US" dirty="0"/>
              <a:t>Google Maps</a:t>
            </a:r>
          </a:p>
          <a:p>
            <a:pPr lvl="1"/>
            <a:r>
              <a:rPr lang="en-US" dirty="0"/>
              <a:t>Be4UFly</a:t>
            </a:r>
          </a:p>
          <a:p>
            <a:pPr lvl="1"/>
            <a:r>
              <a:rPr lang="en-US" dirty="0"/>
              <a:t>TFR</a:t>
            </a:r>
          </a:p>
          <a:p>
            <a:endParaRPr lang="en-US" dirty="0"/>
          </a:p>
          <a:p>
            <a:endParaRPr lang="en-US" dirty="0"/>
          </a:p>
        </p:txBody>
      </p:sp>
    </p:spTree>
    <p:extLst>
      <p:ext uri="{BB962C8B-B14F-4D97-AF65-F5344CB8AC3E}">
        <p14:creationId xmlns:p14="http://schemas.microsoft.com/office/powerpoint/2010/main" val="1964335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AAABF-193E-4661-945E-C429586E1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6891187" cy="5546414"/>
          </a:xfrm>
          <a:prstGeom prst="rect">
            <a:avLst/>
          </a:prstGeom>
          <a:solidFill>
            <a:schemeClr val="bg1">
              <a:alpha val="20000"/>
            </a:schemeClr>
          </a:solidFill>
          <a:ln w="6350" cap="sq" cmpd="sng" algn="ctr">
            <a:solidFill>
              <a:schemeClr val="tx1">
                <a:lumMod val="75000"/>
                <a:lumOff val="25000"/>
              </a:schemeClr>
            </a:solidFill>
            <a:prstDash val="solid"/>
            <a:miter lim="800000"/>
          </a:ln>
          <a:effectLst/>
        </p:spPr>
      </p:sp>
      <p:pic>
        <p:nvPicPr>
          <p:cNvPr id="7" name="Picture 6" descr="Radar chart&#10;&#10;Description automatically generated">
            <a:extLst>
              <a:ext uri="{FF2B5EF4-FFF2-40B4-BE49-F238E27FC236}">
                <a16:creationId xmlns:a16="http://schemas.microsoft.com/office/drawing/2014/main" id="{DBCBFE8B-8855-49F9-A380-49ADEB32B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25" y="1108075"/>
            <a:ext cx="2047875" cy="4618038"/>
          </a:xfrm>
          <a:prstGeom prst="rect">
            <a:avLst/>
          </a:prstGeom>
        </p:spPr>
      </p:pic>
      <p:pic>
        <p:nvPicPr>
          <p:cNvPr id="9" name="Picture 8" descr="Map&#10;&#10;Description automatically generated">
            <a:extLst>
              <a:ext uri="{FF2B5EF4-FFF2-40B4-BE49-F238E27FC236}">
                <a16:creationId xmlns:a16="http://schemas.microsoft.com/office/drawing/2014/main" id="{2B30CBF2-643B-4C7F-86BD-9AA4C5D88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63" y="1108075"/>
            <a:ext cx="2047875" cy="4618038"/>
          </a:xfrm>
          <a:prstGeom prst="rect">
            <a:avLst/>
          </a:prstGeom>
        </p:spPr>
      </p:pic>
      <p:pic>
        <p:nvPicPr>
          <p:cNvPr id="5" name="Content Placeholder 4" descr="Graphical user interface, text, application, chat or text message&#10;&#10;Description automatically generated">
            <a:extLst>
              <a:ext uri="{FF2B5EF4-FFF2-40B4-BE49-F238E27FC236}">
                <a16:creationId xmlns:a16="http://schemas.microsoft.com/office/drawing/2014/main" id="{58B537C2-8809-4148-A666-6D3827A712B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68900" y="1108075"/>
            <a:ext cx="2047875" cy="4618038"/>
          </a:xfrm>
        </p:spPr>
      </p:pic>
      <p:sp>
        <p:nvSpPr>
          <p:cNvPr id="2" name="Title 1">
            <a:extLst>
              <a:ext uri="{FF2B5EF4-FFF2-40B4-BE49-F238E27FC236}">
                <a16:creationId xmlns:a16="http://schemas.microsoft.com/office/drawing/2014/main" id="{481FF461-BEB0-4B5D-A7EE-FC829ACE4F73}"/>
              </a:ext>
            </a:extLst>
          </p:cNvPr>
          <p:cNvSpPr>
            <a:spLocks noGrp="1"/>
          </p:cNvSpPr>
          <p:nvPr>
            <p:ph type="title"/>
          </p:nvPr>
        </p:nvSpPr>
        <p:spPr>
          <a:xfrm>
            <a:off x="8119870" y="961509"/>
            <a:ext cx="3233930" cy="4745785"/>
          </a:xfrm>
        </p:spPr>
        <p:txBody>
          <a:bodyPr anchor="ctr">
            <a:normAutofit/>
          </a:bodyPr>
          <a:lstStyle/>
          <a:p>
            <a:r>
              <a:rPr lang="en-US" sz="4800"/>
              <a:t>B4UFly</a:t>
            </a:r>
          </a:p>
        </p:txBody>
      </p:sp>
    </p:spTree>
    <p:extLst>
      <p:ext uri="{BB962C8B-B14F-4D97-AF65-F5344CB8AC3E}">
        <p14:creationId xmlns:p14="http://schemas.microsoft.com/office/powerpoint/2010/main" val="3499693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7B94-BC80-48BB-8443-0566957FCCF8}"/>
              </a:ext>
            </a:extLst>
          </p:cNvPr>
          <p:cNvSpPr>
            <a:spLocks noGrp="1"/>
          </p:cNvSpPr>
          <p:nvPr>
            <p:ph type="title"/>
          </p:nvPr>
        </p:nvSpPr>
        <p:spPr>
          <a:xfrm>
            <a:off x="838200" y="297890"/>
            <a:ext cx="8050306" cy="1325563"/>
          </a:xfrm>
        </p:spPr>
        <p:txBody>
          <a:bodyPr/>
          <a:lstStyle/>
          <a:p>
            <a:r>
              <a:rPr lang="en-US" dirty="0"/>
              <a:t>No Drone Zone Areas</a:t>
            </a:r>
          </a:p>
        </p:txBody>
      </p:sp>
      <p:sp>
        <p:nvSpPr>
          <p:cNvPr id="3" name="Content Placeholder 2">
            <a:extLst>
              <a:ext uri="{FF2B5EF4-FFF2-40B4-BE49-F238E27FC236}">
                <a16:creationId xmlns:a16="http://schemas.microsoft.com/office/drawing/2014/main" id="{34BA7308-EB96-42F3-AA65-FF868FF70901}"/>
              </a:ext>
            </a:extLst>
          </p:cNvPr>
          <p:cNvSpPr>
            <a:spLocks noGrp="1"/>
          </p:cNvSpPr>
          <p:nvPr>
            <p:ph idx="1"/>
          </p:nvPr>
        </p:nvSpPr>
        <p:spPr>
          <a:xfrm>
            <a:off x="838200" y="1454332"/>
            <a:ext cx="6712670" cy="5182138"/>
          </a:xfrm>
        </p:spPr>
        <p:txBody>
          <a:bodyPr>
            <a:normAutofit fontScale="92500" lnSpcReduction="20000"/>
          </a:bodyPr>
          <a:lstStyle/>
          <a:p>
            <a:r>
              <a:rPr lang="en-US" dirty="0"/>
              <a:t>Restricted Airspace: The FAA prohibits drone flight over certain areas of airspace.</a:t>
            </a:r>
          </a:p>
          <a:p>
            <a:r>
              <a:rPr lang="en-US" dirty="0"/>
              <a:t>Local Restrictions: </a:t>
            </a:r>
          </a:p>
          <a:p>
            <a:pPr lvl="1"/>
            <a:r>
              <a:rPr lang="en-US" dirty="0"/>
              <a:t>In some locations, drone takeoffs and landings are restricted by state, local, territorial, or tribal government agencies. The FAA has provided No Drone Zone signage that can be used by these governments to identify areas where there are local flight restrictions. </a:t>
            </a:r>
          </a:p>
          <a:p>
            <a:pPr lvl="1"/>
            <a:r>
              <a:rPr lang="en-US" dirty="0">
                <a:highlight>
                  <a:srgbClr val="FFFF00"/>
                </a:highlight>
              </a:rPr>
              <a:t>It is important to note, these No Drone Zones only restrict taking off or landing and do not restrict flight in the airspace above the identified area.</a:t>
            </a:r>
          </a:p>
          <a:p>
            <a:r>
              <a:rPr lang="en-US"/>
              <a:t>The </a:t>
            </a:r>
            <a:r>
              <a:rPr lang="en-US" dirty="0"/>
              <a:t>FAA may use the term "No Drone Zone" to identify an area where there is a TFR. Examples include, major sporting events, presidential movements, or in security sensitive areas designated by federal agencies.</a:t>
            </a:r>
          </a:p>
        </p:txBody>
      </p:sp>
      <p:pic>
        <p:nvPicPr>
          <p:cNvPr id="1026" name="Picture 2" descr="Amazon.com: No Drone Zone Sign. 18x24 Metal. Banned Drone Zone : Office  Products">
            <a:extLst>
              <a:ext uri="{FF2B5EF4-FFF2-40B4-BE49-F238E27FC236}">
                <a16:creationId xmlns:a16="http://schemas.microsoft.com/office/drawing/2014/main" id="{41286885-A446-4D02-BC2C-3ADF6CB3C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0" y="0"/>
            <a:ext cx="4476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2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2180-CD0D-46A3-9896-78C3CF28B0B5}"/>
              </a:ext>
            </a:extLst>
          </p:cNvPr>
          <p:cNvSpPr>
            <a:spLocks noGrp="1"/>
          </p:cNvSpPr>
          <p:nvPr>
            <p:ph type="title"/>
          </p:nvPr>
        </p:nvSpPr>
        <p:spPr>
          <a:xfrm>
            <a:off x="838200" y="297890"/>
            <a:ext cx="8050306" cy="1325563"/>
          </a:xfrm>
        </p:spPr>
        <p:txBody>
          <a:bodyPr/>
          <a:lstStyle/>
          <a:p>
            <a:r>
              <a:rPr lang="en-US" dirty="0"/>
              <a:t>Airspace</a:t>
            </a:r>
          </a:p>
        </p:txBody>
      </p:sp>
      <p:sp>
        <p:nvSpPr>
          <p:cNvPr id="3" name="Content Placeholder 2">
            <a:extLst>
              <a:ext uri="{FF2B5EF4-FFF2-40B4-BE49-F238E27FC236}">
                <a16:creationId xmlns:a16="http://schemas.microsoft.com/office/drawing/2014/main" id="{D280C014-7365-4C2C-AECD-C9D4C20A383D}"/>
              </a:ext>
            </a:extLst>
          </p:cNvPr>
          <p:cNvSpPr>
            <a:spLocks noGrp="1"/>
          </p:cNvSpPr>
          <p:nvPr>
            <p:ph idx="1"/>
          </p:nvPr>
        </p:nvSpPr>
        <p:spPr>
          <a:xfrm>
            <a:off x="838200" y="1825625"/>
            <a:ext cx="10515600" cy="4351338"/>
          </a:xfrm>
        </p:spPr>
        <p:txBody>
          <a:bodyPr/>
          <a:lstStyle/>
          <a:p>
            <a:r>
              <a:rPr lang="en-US" dirty="0"/>
              <a:t>A – Above 18,000’</a:t>
            </a:r>
          </a:p>
          <a:p>
            <a:r>
              <a:rPr lang="en-US" dirty="0"/>
              <a:t>B – Large Airports (SF, LA, SD)</a:t>
            </a:r>
          </a:p>
          <a:p>
            <a:r>
              <a:rPr lang="en-US" dirty="0"/>
              <a:t>C – Regional Airports (Fresno)</a:t>
            </a:r>
          </a:p>
          <a:p>
            <a:r>
              <a:rPr lang="en-US" dirty="0"/>
              <a:t>D – Part time tower (Modesto)</a:t>
            </a:r>
          </a:p>
          <a:p>
            <a:r>
              <a:rPr lang="en-US" dirty="0"/>
              <a:t>E – “everywhere” (most uncontrolled airports)</a:t>
            </a:r>
          </a:p>
          <a:p>
            <a:pPr lvl="1"/>
            <a:r>
              <a:rPr lang="en-US" dirty="0"/>
              <a:t>Surface, 700’, 1400’ ceilings</a:t>
            </a:r>
          </a:p>
          <a:p>
            <a:r>
              <a:rPr lang="en-US" dirty="0"/>
              <a:t>G – “good”  unrestricted</a:t>
            </a:r>
          </a:p>
        </p:txBody>
      </p:sp>
      <p:pic>
        <p:nvPicPr>
          <p:cNvPr id="2050" name="Picture 2" descr="Activities, Courses, Seminars &amp;amp; Webinars - ALC_Content - FAA - FAASTeam -  FAASafety.gov">
            <a:extLst>
              <a:ext uri="{FF2B5EF4-FFF2-40B4-BE49-F238E27FC236}">
                <a16:creationId xmlns:a16="http://schemas.microsoft.com/office/drawing/2014/main" id="{F2393837-FC98-4AE8-A7B5-573C7D7AF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1286529"/>
            <a:ext cx="62674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3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EA5D-BA0C-4234-A22F-4593AA31E3FA}"/>
              </a:ext>
            </a:extLst>
          </p:cNvPr>
          <p:cNvSpPr>
            <a:spLocks noGrp="1"/>
          </p:cNvSpPr>
          <p:nvPr>
            <p:ph type="title"/>
          </p:nvPr>
        </p:nvSpPr>
        <p:spPr/>
        <p:txBody>
          <a:bodyPr/>
          <a:lstStyle/>
          <a:p>
            <a:r>
              <a:rPr lang="en-US" dirty="0"/>
              <a:t>Drone Sightings</a:t>
            </a:r>
          </a:p>
        </p:txBody>
      </p:sp>
      <p:sp>
        <p:nvSpPr>
          <p:cNvPr id="3" name="Content Placeholder 2">
            <a:extLst>
              <a:ext uri="{FF2B5EF4-FFF2-40B4-BE49-F238E27FC236}">
                <a16:creationId xmlns:a16="http://schemas.microsoft.com/office/drawing/2014/main" id="{636CD23D-F5D2-4DE0-995F-97AF7A3641D5}"/>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E922BF25-DC0C-4D61-B513-B2BAAA2C6552}"/>
              </a:ext>
            </a:extLst>
          </p:cNvPr>
          <p:cNvSpPr txBox="1"/>
          <p:nvPr/>
        </p:nvSpPr>
        <p:spPr>
          <a:xfrm>
            <a:off x="374469" y="6360055"/>
            <a:ext cx="11817531" cy="400110"/>
          </a:xfrm>
          <a:prstGeom prst="rect">
            <a:avLst/>
          </a:prstGeom>
          <a:noFill/>
        </p:spPr>
        <p:txBody>
          <a:bodyPr wrap="square">
            <a:spAutoFit/>
          </a:bodyPr>
          <a:lstStyle/>
          <a:p>
            <a:r>
              <a:rPr lang="en-US" sz="1000" b="0" i="0" u="none" strike="noStrike" baseline="0" dirty="0">
                <a:solidFill>
                  <a:srgbClr val="000000"/>
                </a:solidFill>
                <a:latin typeface="Roboto" panose="02000000000000000000" pitchFamily="2" charset="0"/>
              </a:rPr>
              <a:t>Wallace, R. J., Vance, S. M., </a:t>
            </a:r>
            <a:r>
              <a:rPr lang="en-US" sz="1000" b="0" i="0" u="none" strike="noStrike" baseline="0" dirty="0" err="1">
                <a:solidFill>
                  <a:srgbClr val="000000"/>
                </a:solidFill>
                <a:latin typeface="Roboto" panose="02000000000000000000" pitchFamily="2" charset="0"/>
              </a:rPr>
              <a:t>Loffi</a:t>
            </a:r>
            <a:r>
              <a:rPr lang="en-US" sz="1000" b="0" i="0" u="none" strike="noStrike" baseline="0" dirty="0">
                <a:solidFill>
                  <a:srgbClr val="000000"/>
                </a:solidFill>
                <a:latin typeface="Roboto" panose="02000000000000000000" pitchFamily="2" charset="0"/>
              </a:rPr>
              <a:t>, J. M., Jacob, J., Dunlap, J. C., Mitchell, T. A., Thomas, R., &amp; Whyte, S. R. (2019). Cleared to Land: Pilot Visual Detection of Small Unmanned Aircraft During Final Approach. International Journal of Aviation, Aeronautics, and Aerospace, 6(5). </a:t>
            </a:r>
            <a:r>
              <a:rPr lang="en-US" sz="1000" b="0" i="0" u="none" strike="noStrike" baseline="0" dirty="0">
                <a:solidFill>
                  <a:srgbClr val="316190"/>
                </a:solidFill>
                <a:latin typeface="Roboto" panose="02000000000000000000" pitchFamily="2" charset="0"/>
              </a:rPr>
              <a:t>https://doi.org/10.15394/ijaaa.2019.1421 </a:t>
            </a:r>
            <a:endParaRPr lang="en-US" sz="1000" dirty="0"/>
          </a:p>
        </p:txBody>
      </p:sp>
      <p:pic>
        <p:nvPicPr>
          <p:cNvPr id="7" name="Picture 6">
            <a:extLst>
              <a:ext uri="{FF2B5EF4-FFF2-40B4-BE49-F238E27FC236}">
                <a16:creationId xmlns:a16="http://schemas.microsoft.com/office/drawing/2014/main" id="{C4A5C7B4-6253-4D12-90ED-43DD0C4D534F}"/>
              </a:ext>
            </a:extLst>
          </p:cNvPr>
          <p:cNvPicPr>
            <a:picLocks noChangeAspect="1"/>
          </p:cNvPicPr>
          <p:nvPr/>
        </p:nvPicPr>
        <p:blipFill rotWithShape="1">
          <a:blip r:embed="rId2"/>
          <a:srcRect b="56426"/>
          <a:stretch/>
        </p:blipFill>
        <p:spPr>
          <a:xfrm>
            <a:off x="1555422" y="2061686"/>
            <a:ext cx="8327469" cy="3879215"/>
          </a:xfrm>
          <a:prstGeom prst="rect">
            <a:avLst/>
          </a:prstGeom>
        </p:spPr>
      </p:pic>
    </p:spTree>
    <p:extLst>
      <p:ext uri="{BB962C8B-B14F-4D97-AF65-F5344CB8AC3E}">
        <p14:creationId xmlns:p14="http://schemas.microsoft.com/office/powerpoint/2010/main" val="130639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EA5D-BA0C-4234-A22F-4593AA31E3FA}"/>
              </a:ext>
            </a:extLst>
          </p:cNvPr>
          <p:cNvSpPr>
            <a:spLocks noGrp="1"/>
          </p:cNvSpPr>
          <p:nvPr>
            <p:ph type="title"/>
          </p:nvPr>
        </p:nvSpPr>
        <p:spPr/>
        <p:txBody>
          <a:bodyPr/>
          <a:lstStyle/>
          <a:p>
            <a:r>
              <a:rPr lang="en-US" dirty="0"/>
              <a:t>Drone Sightings</a:t>
            </a:r>
          </a:p>
        </p:txBody>
      </p:sp>
      <p:sp>
        <p:nvSpPr>
          <p:cNvPr id="3" name="Content Placeholder 2">
            <a:extLst>
              <a:ext uri="{FF2B5EF4-FFF2-40B4-BE49-F238E27FC236}">
                <a16:creationId xmlns:a16="http://schemas.microsoft.com/office/drawing/2014/main" id="{636CD23D-F5D2-4DE0-995F-97AF7A3641D5}"/>
              </a:ext>
            </a:extLst>
          </p:cNvPr>
          <p:cNvSpPr>
            <a:spLocks noGrp="1"/>
          </p:cNvSpPr>
          <p:nvPr>
            <p:ph idx="1"/>
          </p:nvPr>
        </p:nvSpPr>
        <p:spPr/>
        <p:txBody>
          <a:bodyPr/>
          <a:lstStyle/>
          <a:p>
            <a:r>
              <a:rPr lang="en-US" dirty="0"/>
              <a:t>2018 Pilot sighting near airports (final approach)</a:t>
            </a:r>
          </a:p>
        </p:txBody>
      </p:sp>
      <p:sp>
        <p:nvSpPr>
          <p:cNvPr id="5" name="TextBox 4">
            <a:extLst>
              <a:ext uri="{FF2B5EF4-FFF2-40B4-BE49-F238E27FC236}">
                <a16:creationId xmlns:a16="http://schemas.microsoft.com/office/drawing/2014/main" id="{E922BF25-DC0C-4D61-B513-B2BAAA2C6552}"/>
              </a:ext>
            </a:extLst>
          </p:cNvPr>
          <p:cNvSpPr txBox="1"/>
          <p:nvPr/>
        </p:nvSpPr>
        <p:spPr>
          <a:xfrm>
            <a:off x="374469" y="6360055"/>
            <a:ext cx="11817531" cy="400110"/>
          </a:xfrm>
          <a:prstGeom prst="rect">
            <a:avLst/>
          </a:prstGeom>
          <a:noFill/>
        </p:spPr>
        <p:txBody>
          <a:bodyPr wrap="square">
            <a:spAutoFit/>
          </a:bodyPr>
          <a:lstStyle/>
          <a:p>
            <a:r>
              <a:rPr lang="en-US" sz="1000" b="0" i="0" u="none" strike="noStrike" baseline="0" dirty="0">
                <a:solidFill>
                  <a:srgbClr val="000000"/>
                </a:solidFill>
                <a:latin typeface="Roboto" panose="02000000000000000000" pitchFamily="2" charset="0"/>
              </a:rPr>
              <a:t>Wallace, R. J., Vance, S. M., </a:t>
            </a:r>
            <a:r>
              <a:rPr lang="en-US" sz="1000" b="0" i="0" u="none" strike="noStrike" baseline="0" dirty="0" err="1">
                <a:solidFill>
                  <a:srgbClr val="000000"/>
                </a:solidFill>
                <a:latin typeface="Roboto" panose="02000000000000000000" pitchFamily="2" charset="0"/>
              </a:rPr>
              <a:t>Loffi</a:t>
            </a:r>
            <a:r>
              <a:rPr lang="en-US" sz="1000" b="0" i="0" u="none" strike="noStrike" baseline="0" dirty="0">
                <a:solidFill>
                  <a:srgbClr val="000000"/>
                </a:solidFill>
                <a:latin typeface="Roboto" panose="02000000000000000000" pitchFamily="2" charset="0"/>
              </a:rPr>
              <a:t>, J. M., Jacob, J., Dunlap, J. C., Mitchell, T. A., Thomas, R., &amp; Whyte, S. R. (2019). Cleared to Land: Pilot Visual Detection of Small Unmanned Aircraft During Final Approach. International Journal of Aviation, Aeronautics, and Aerospace, 6(5). </a:t>
            </a:r>
            <a:r>
              <a:rPr lang="en-US" sz="1000" b="0" i="0" u="none" strike="noStrike" baseline="0" dirty="0">
                <a:solidFill>
                  <a:srgbClr val="316190"/>
                </a:solidFill>
                <a:latin typeface="Roboto" panose="02000000000000000000" pitchFamily="2" charset="0"/>
              </a:rPr>
              <a:t>https://doi.org/10.15394/ijaaa.2019.1421 </a:t>
            </a:r>
            <a:endParaRPr lang="en-US" sz="1000" dirty="0"/>
          </a:p>
        </p:txBody>
      </p:sp>
      <p:pic>
        <p:nvPicPr>
          <p:cNvPr id="6" name="Picture 5">
            <a:extLst>
              <a:ext uri="{FF2B5EF4-FFF2-40B4-BE49-F238E27FC236}">
                <a16:creationId xmlns:a16="http://schemas.microsoft.com/office/drawing/2014/main" id="{681C114F-4FD3-451A-9868-26B7BBB648A7}"/>
              </a:ext>
            </a:extLst>
          </p:cNvPr>
          <p:cNvPicPr>
            <a:picLocks noChangeAspect="1"/>
          </p:cNvPicPr>
          <p:nvPr/>
        </p:nvPicPr>
        <p:blipFill rotWithShape="1">
          <a:blip r:embed="rId2"/>
          <a:srcRect b="46444"/>
          <a:stretch/>
        </p:blipFill>
        <p:spPr>
          <a:xfrm>
            <a:off x="2128646" y="2504076"/>
            <a:ext cx="7180564" cy="3672887"/>
          </a:xfrm>
          <a:prstGeom prst="rect">
            <a:avLst/>
          </a:prstGeom>
        </p:spPr>
      </p:pic>
    </p:spTree>
    <p:extLst>
      <p:ext uri="{BB962C8B-B14F-4D97-AF65-F5344CB8AC3E}">
        <p14:creationId xmlns:p14="http://schemas.microsoft.com/office/powerpoint/2010/main" val="3713173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915F1-E32E-4C66-A0B2-60484CC81D6E}"/>
              </a:ext>
            </a:extLst>
          </p:cNvPr>
          <p:cNvSpPr>
            <a:spLocks noGrp="1"/>
          </p:cNvSpPr>
          <p:nvPr>
            <p:ph type="title"/>
          </p:nvPr>
        </p:nvSpPr>
        <p:spPr>
          <a:xfrm>
            <a:off x="838200" y="297890"/>
            <a:ext cx="8050306" cy="1325563"/>
          </a:xfrm>
        </p:spPr>
        <p:txBody>
          <a:bodyPr/>
          <a:lstStyle/>
          <a:p>
            <a:r>
              <a:rPr lang="en-US" dirty="0"/>
              <a:t>Resources</a:t>
            </a:r>
          </a:p>
        </p:txBody>
      </p:sp>
      <p:sp>
        <p:nvSpPr>
          <p:cNvPr id="3" name="Content Placeholder 2">
            <a:extLst>
              <a:ext uri="{FF2B5EF4-FFF2-40B4-BE49-F238E27FC236}">
                <a16:creationId xmlns:a16="http://schemas.microsoft.com/office/drawing/2014/main" id="{938C7107-5EF2-453C-9018-60191B8BBA4D}"/>
              </a:ext>
            </a:extLst>
          </p:cNvPr>
          <p:cNvSpPr>
            <a:spLocks noGrp="1"/>
          </p:cNvSpPr>
          <p:nvPr>
            <p:ph idx="1"/>
          </p:nvPr>
        </p:nvSpPr>
        <p:spPr>
          <a:xfrm>
            <a:off x="838200" y="1825625"/>
            <a:ext cx="10515600" cy="4351338"/>
          </a:xfrm>
        </p:spPr>
        <p:txBody>
          <a:bodyPr>
            <a:normAutofit fontScale="70000" lnSpcReduction="20000"/>
          </a:bodyPr>
          <a:lstStyle/>
          <a:p>
            <a:r>
              <a:rPr lang="en-US" dirty="0"/>
              <a:t>VFR Charts: </a:t>
            </a:r>
            <a:r>
              <a:rPr lang="en-US" dirty="0">
                <a:hlinkClick r:id="rId2"/>
              </a:rPr>
              <a:t>https://vfrmap.com/</a:t>
            </a:r>
            <a:r>
              <a:rPr lang="en-US" dirty="0"/>
              <a:t> </a:t>
            </a:r>
          </a:p>
          <a:p>
            <a:r>
              <a:rPr lang="en-US" dirty="0"/>
              <a:t>B4Ufly: </a:t>
            </a:r>
            <a:r>
              <a:rPr lang="en-US" dirty="0">
                <a:hlinkClick r:id="rId3"/>
              </a:rPr>
              <a:t>https://www.faa.gov/uas/recreational_fliers/where_can_i_fly/b4ufly/</a:t>
            </a:r>
            <a:r>
              <a:rPr lang="en-US" dirty="0"/>
              <a:t> </a:t>
            </a:r>
          </a:p>
          <a:p>
            <a:r>
              <a:rPr lang="en-US" dirty="0"/>
              <a:t>TFR: </a:t>
            </a:r>
            <a:r>
              <a:rPr lang="en-US" dirty="0">
                <a:hlinkClick r:id="rId4"/>
              </a:rPr>
              <a:t>https://tfr.faa.gov/tfr_map_ims/html/</a:t>
            </a:r>
            <a:r>
              <a:rPr lang="en-US" dirty="0"/>
              <a:t> </a:t>
            </a:r>
          </a:p>
          <a:p>
            <a:r>
              <a:rPr lang="en-US" dirty="0" err="1"/>
              <a:t>Notams</a:t>
            </a:r>
            <a:r>
              <a:rPr lang="en-US" dirty="0"/>
              <a:t>: </a:t>
            </a:r>
            <a:r>
              <a:rPr lang="en-US" dirty="0">
                <a:hlinkClick r:id="rId5"/>
              </a:rPr>
              <a:t>https://www.notams.faa.gov/dinsQueryWeb/</a:t>
            </a:r>
            <a:r>
              <a:rPr lang="en-US" dirty="0"/>
              <a:t> </a:t>
            </a:r>
          </a:p>
          <a:p>
            <a:r>
              <a:rPr lang="en-US" dirty="0"/>
              <a:t>Airspace Authorization: </a:t>
            </a:r>
            <a:r>
              <a:rPr lang="en-US" dirty="0">
                <a:hlinkClick r:id="rId6"/>
              </a:rPr>
              <a:t>https://www.faa.gov/uas/programs_partnerships/data_exchange/</a:t>
            </a:r>
            <a:r>
              <a:rPr lang="en-US" dirty="0"/>
              <a:t> </a:t>
            </a:r>
          </a:p>
          <a:p>
            <a:pPr lvl="1"/>
            <a:r>
              <a:rPr lang="en-US" dirty="0"/>
              <a:t>UAS Facility Maps: </a:t>
            </a:r>
            <a:r>
              <a:rPr lang="en-US" dirty="0">
                <a:hlinkClick r:id="rId7"/>
              </a:rPr>
              <a:t>https://faa.maps.arcgis.com/apps/webappviewer/index.html?id=9c2e4406710048e19806ebf6a06754ad</a:t>
            </a:r>
            <a:r>
              <a:rPr lang="en-US" dirty="0"/>
              <a:t> </a:t>
            </a:r>
          </a:p>
          <a:p>
            <a:r>
              <a:rPr lang="en-US" dirty="0" err="1"/>
              <a:t>Airnav</a:t>
            </a:r>
            <a:r>
              <a:rPr lang="en-US" dirty="0"/>
              <a:t> (Airport info): </a:t>
            </a:r>
            <a:r>
              <a:rPr lang="en-US" dirty="0">
                <a:hlinkClick r:id="rId8"/>
              </a:rPr>
              <a:t>http://www.airnav.com</a:t>
            </a:r>
            <a:r>
              <a:rPr lang="en-US" dirty="0"/>
              <a:t> </a:t>
            </a:r>
          </a:p>
          <a:p>
            <a:r>
              <a:rPr lang="en-US" dirty="0"/>
              <a:t>A/FD: </a:t>
            </a:r>
            <a:r>
              <a:rPr lang="en-US" dirty="0">
                <a:hlinkClick r:id="rId9"/>
              </a:rPr>
              <a:t>https://www.faa.gov/air_traffic/flight_info/aeronav/digital_products/dafd/search/advanced/</a:t>
            </a:r>
            <a:r>
              <a:rPr lang="en-US" dirty="0"/>
              <a:t> </a:t>
            </a:r>
          </a:p>
          <a:p>
            <a:r>
              <a:rPr lang="en-US" dirty="0"/>
              <a:t>Pilot’s Handbook of Aeronautical Knowledge (Chapter 15): </a:t>
            </a:r>
            <a:r>
              <a:rPr lang="en-US" dirty="0">
                <a:hlinkClick r:id="rId10"/>
              </a:rPr>
              <a:t>https://www.faa.gov/regulations_policies/handbooks_manuals/aviation/phak/media/pilot_handbook.pdf</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139872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592B-E39C-419D-BDC1-DB4113293AAE}"/>
              </a:ext>
            </a:extLst>
          </p:cNvPr>
          <p:cNvSpPr>
            <a:spLocks noGrp="1"/>
          </p:cNvSpPr>
          <p:nvPr>
            <p:ph type="title"/>
          </p:nvPr>
        </p:nvSpPr>
        <p:spPr/>
        <p:txBody>
          <a:bodyPr/>
          <a:lstStyle/>
          <a:p>
            <a:r>
              <a:rPr lang="en-US" dirty="0"/>
              <a:t>Sectional Maps</a:t>
            </a:r>
          </a:p>
        </p:txBody>
      </p:sp>
      <p:pic>
        <p:nvPicPr>
          <p:cNvPr id="6" name="Picture 5" descr="A picture containing calendar&#10;&#10;Description automatically generated">
            <a:extLst>
              <a:ext uri="{FF2B5EF4-FFF2-40B4-BE49-F238E27FC236}">
                <a16:creationId xmlns:a16="http://schemas.microsoft.com/office/drawing/2014/main" id="{21788B49-CF48-4452-9FD4-B014FF9C5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173" y="0"/>
            <a:ext cx="3302827" cy="6858000"/>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E60346DE-2A08-491D-85CC-67BF06434AB6}"/>
              </a:ext>
            </a:extLst>
          </p:cNvPr>
          <p:cNvPicPr>
            <a:picLocks noChangeAspect="1"/>
          </p:cNvPicPr>
          <p:nvPr/>
        </p:nvPicPr>
        <p:blipFill rotWithShape="1">
          <a:blip r:embed="rId3">
            <a:extLst>
              <a:ext uri="{28A0092B-C50C-407E-A947-70E740481C1C}">
                <a14:useLocalDpi xmlns:a14="http://schemas.microsoft.com/office/drawing/2010/main" val="0"/>
              </a:ext>
            </a:extLst>
          </a:blip>
          <a:srcRect t="8195" r="48846" b="60417"/>
          <a:stretch/>
        </p:blipFill>
        <p:spPr>
          <a:xfrm>
            <a:off x="123207" y="1878159"/>
            <a:ext cx="3470688" cy="4422088"/>
          </a:xfrm>
          <a:prstGeom prst="rect">
            <a:avLst/>
          </a:prstGeom>
        </p:spPr>
      </p:pic>
      <p:pic>
        <p:nvPicPr>
          <p:cNvPr id="10" name="Picture 9" descr="A picture containing calendar&#10;&#10;Description automatically generated">
            <a:extLst>
              <a:ext uri="{FF2B5EF4-FFF2-40B4-BE49-F238E27FC236}">
                <a16:creationId xmlns:a16="http://schemas.microsoft.com/office/drawing/2014/main" id="{81259712-284A-4217-9FA9-62BAF08A9B87}"/>
              </a:ext>
            </a:extLst>
          </p:cNvPr>
          <p:cNvPicPr>
            <a:picLocks noChangeAspect="1"/>
          </p:cNvPicPr>
          <p:nvPr/>
        </p:nvPicPr>
        <p:blipFill rotWithShape="1">
          <a:blip r:embed="rId2">
            <a:extLst>
              <a:ext uri="{28A0092B-C50C-407E-A947-70E740481C1C}">
                <a14:useLocalDpi xmlns:a14="http://schemas.microsoft.com/office/drawing/2010/main" val="0"/>
              </a:ext>
            </a:extLst>
          </a:blip>
          <a:srcRect t="39167" r="63266" b="6109"/>
          <a:stretch/>
        </p:blipFill>
        <p:spPr>
          <a:xfrm>
            <a:off x="6438901" y="171451"/>
            <a:ext cx="2041938" cy="6316268"/>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8C1BF00F-08F7-4835-9123-18013F1C969A}"/>
              </a:ext>
            </a:extLst>
          </p:cNvPr>
          <p:cNvPicPr>
            <a:picLocks noChangeAspect="1"/>
          </p:cNvPicPr>
          <p:nvPr/>
        </p:nvPicPr>
        <p:blipFill rotWithShape="1">
          <a:blip r:embed="rId2">
            <a:extLst>
              <a:ext uri="{28A0092B-C50C-407E-A947-70E740481C1C}">
                <a14:useLocalDpi xmlns:a14="http://schemas.microsoft.com/office/drawing/2010/main" val="0"/>
              </a:ext>
            </a:extLst>
          </a:blip>
          <a:srcRect l="50180" t="7918" b="60832"/>
          <a:stretch/>
        </p:blipFill>
        <p:spPr>
          <a:xfrm>
            <a:off x="3593895" y="1878159"/>
            <a:ext cx="3102800" cy="4041193"/>
          </a:xfrm>
          <a:prstGeom prst="rect">
            <a:avLst/>
          </a:prstGeom>
        </p:spPr>
      </p:pic>
    </p:spTree>
    <p:extLst>
      <p:ext uri="{BB962C8B-B14F-4D97-AF65-F5344CB8AC3E}">
        <p14:creationId xmlns:p14="http://schemas.microsoft.com/office/powerpoint/2010/main" val="418591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50FB-134C-4B79-9261-734CA6BB1ACE}"/>
              </a:ext>
            </a:extLst>
          </p:cNvPr>
          <p:cNvSpPr>
            <a:spLocks noGrp="1"/>
          </p:cNvSpPr>
          <p:nvPr>
            <p:ph type="title"/>
          </p:nvPr>
        </p:nvSpPr>
        <p:spPr/>
        <p:txBody>
          <a:bodyPr/>
          <a:lstStyle/>
          <a:p>
            <a:r>
              <a:rPr lang="en-US" dirty="0"/>
              <a:t>Class B</a:t>
            </a:r>
          </a:p>
        </p:txBody>
      </p:sp>
      <p:pic>
        <p:nvPicPr>
          <p:cNvPr id="4" name="Picture 3">
            <a:extLst>
              <a:ext uri="{FF2B5EF4-FFF2-40B4-BE49-F238E27FC236}">
                <a16:creationId xmlns:a16="http://schemas.microsoft.com/office/drawing/2014/main" id="{1641DA24-169E-4616-8AFE-E2C1264CC3C2}"/>
              </a:ext>
            </a:extLst>
          </p:cNvPr>
          <p:cNvPicPr>
            <a:picLocks noChangeAspect="1"/>
          </p:cNvPicPr>
          <p:nvPr/>
        </p:nvPicPr>
        <p:blipFill>
          <a:blip r:embed="rId2"/>
          <a:stretch>
            <a:fillRect/>
          </a:stretch>
        </p:blipFill>
        <p:spPr>
          <a:xfrm>
            <a:off x="995362" y="1452562"/>
            <a:ext cx="10201275" cy="5305425"/>
          </a:xfrm>
          <a:prstGeom prst="rect">
            <a:avLst/>
          </a:prstGeom>
        </p:spPr>
      </p:pic>
    </p:spTree>
    <p:extLst>
      <p:ext uri="{BB962C8B-B14F-4D97-AF65-F5344CB8AC3E}">
        <p14:creationId xmlns:p14="http://schemas.microsoft.com/office/powerpoint/2010/main" val="245156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3092F3-5962-4BBF-A5B2-DF857742647B}"/>
              </a:ext>
            </a:extLst>
          </p:cNvPr>
          <p:cNvSpPr>
            <a:spLocks noGrp="1"/>
          </p:cNvSpPr>
          <p:nvPr>
            <p:ph type="title"/>
          </p:nvPr>
        </p:nvSpPr>
        <p:spPr/>
        <p:txBody>
          <a:bodyPr/>
          <a:lstStyle/>
          <a:p>
            <a:r>
              <a:rPr lang="en-US" dirty="0"/>
              <a:t>Class C</a:t>
            </a:r>
          </a:p>
        </p:txBody>
      </p:sp>
      <p:pic>
        <p:nvPicPr>
          <p:cNvPr id="8" name="Picture 7">
            <a:extLst>
              <a:ext uri="{FF2B5EF4-FFF2-40B4-BE49-F238E27FC236}">
                <a16:creationId xmlns:a16="http://schemas.microsoft.com/office/drawing/2014/main" id="{CBE4BC3D-BECD-4226-BFFE-55C486F08302}"/>
              </a:ext>
            </a:extLst>
          </p:cNvPr>
          <p:cNvPicPr>
            <a:picLocks noChangeAspect="1"/>
          </p:cNvPicPr>
          <p:nvPr/>
        </p:nvPicPr>
        <p:blipFill>
          <a:blip r:embed="rId2"/>
          <a:stretch>
            <a:fillRect/>
          </a:stretch>
        </p:blipFill>
        <p:spPr>
          <a:xfrm>
            <a:off x="1576387" y="1302247"/>
            <a:ext cx="9986963" cy="5317627"/>
          </a:xfrm>
          <a:prstGeom prst="rect">
            <a:avLst/>
          </a:prstGeom>
        </p:spPr>
      </p:pic>
    </p:spTree>
    <p:extLst>
      <p:ext uri="{BB962C8B-B14F-4D97-AF65-F5344CB8AC3E}">
        <p14:creationId xmlns:p14="http://schemas.microsoft.com/office/powerpoint/2010/main" val="174110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FC5C-55E7-4879-83FA-EEB1CDBF1E29}"/>
              </a:ext>
            </a:extLst>
          </p:cNvPr>
          <p:cNvSpPr>
            <a:spLocks noGrp="1"/>
          </p:cNvSpPr>
          <p:nvPr>
            <p:ph type="title"/>
          </p:nvPr>
        </p:nvSpPr>
        <p:spPr/>
        <p:txBody>
          <a:bodyPr/>
          <a:lstStyle/>
          <a:p>
            <a:r>
              <a:rPr lang="en-US" dirty="0"/>
              <a:t>Class D</a:t>
            </a:r>
          </a:p>
        </p:txBody>
      </p:sp>
      <p:pic>
        <p:nvPicPr>
          <p:cNvPr id="4" name="Picture 3">
            <a:extLst>
              <a:ext uri="{FF2B5EF4-FFF2-40B4-BE49-F238E27FC236}">
                <a16:creationId xmlns:a16="http://schemas.microsoft.com/office/drawing/2014/main" id="{52DE7B69-3DFD-4CFA-A275-FE5CD70102E1}"/>
              </a:ext>
            </a:extLst>
          </p:cNvPr>
          <p:cNvPicPr>
            <a:picLocks noChangeAspect="1"/>
          </p:cNvPicPr>
          <p:nvPr/>
        </p:nvPicPr>
        <p:blipFill>
          <a:blip r:embed="rId2"/>
          <a:stretch>
            <a:fillRect/>
          </a:stretch>
        </p:blipFill>
        <p:spPr>
          <a:xfrm>
            <a:off x="1062038" y="1546663"/>
            <a:ext cx="9005888" cy="5168461"/>
          </a:xfrm>
          <a:prstGeom prst="rect">
            <a:avLst/>
          </a:prstGeom>
        </p:spPr>
      </p:pic>
    </p:spTree>
    <p:extLst>
      <p:ext uri="{BB962C8B-B14F-4D97-AF65-F5344CB8AC3E}">
        <p14:creationId xmlns:p14="http://schemas.microsoft.com/office/powerpoint/2010/main" val="155303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50B4-6F0D-40D2-AC9F-5A8D2CACB8C3}"/>
              </a:ext>
            </a:extLst>
          </p:cNvPr>
          <p:cNvSpPr>
            <a:spLocks noGrp="1"/>
          </p:cNvSpPr>
          <p:nvPr>
            <p:ph type="title"/>
          </p:nvPr>
        </p:nvSpPr>
        <p:spPr/>
        <p:txBody>
          <a:bodyPr/>
          <a:lstStyle/>
          <a:p>
            <a:r>
              <a:rPr lang="en-US" dirty="0"/>
              <a:t>Uncontrolled</a:t>
            </a:r>
          </a:p>
        </p:txBody>
      </p:sp>
      <p:pic>
        <p:nvPicPr>
          <p:cNvPr id="6" name="Picture 5">
            <a:extLst>
              <a:ext uri="{FF2B5EF4-FFF2-40B4-BE49-F238E27FC236}">
                <a16:creationId xmlns:a16="http://schemas.microsoft.com/office/drawing/2014/main" id="{49BE72EB-8FE4-4B3F-938F-03D5DB5E0108}"/>
              </a:ext>
            </a:extLst>
          </p:cNvPr>
          <p:cNvPicPr>
            <a:picLocks noChangeAspect="1"/>
          </p:cNvPicPr>
          <p:nvPr/>
        </p:nvPicPr>
        <p:blipFill>
          <a:blip r:embed="rId2"/>
          <a:stretch>
            <a:fillRect/>
          </a:stretch>
        </p:blipFill>
        <p:spPr>
          <a:xfrm>
            <a:off x="995362" y="1543050"/>
            <a:ext cx="8467725" cy="5124450"/>
          </a:xfrm>
          <a:prstGeom prst="rect">
            <a:avLst/>
          </a:prstGeom>
        </p:spPr>
      </p:pic>
    </p:spTree>
    <p:extLst>
      <p:ext uri="{BB962C8B-B14F-4D97-AF65-F5344CB8AC3E}">
        <p14:creationId xmlns:p14="http://schemas.microsoft.com/office/powerpoint/2010/main" val="37988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898B7-595B-4997-8DE3-8DF18B5CD540}"/>
              </a:ext>
            </a:extLst>
          </p:cNvPr>
          <p:cNvSpPr>
            <a:spLocks noGrp="1"/>
          </p:cNvSpPr>
          <p:nvPr>
            <p:ph type="title"/>
          </p:nvPr>
        </p:nvSpPr>
        <p:spPr/>
        <p:txBody>
          <a:bodyPr/>
          <a:lstStyle/>
          <a:p>
            <a:r>
              <a:rPr lang="en-US" dirty="0"/>
              <a:t>Airport /Facilities Directory (AFD)</a:t>
            </a:r>
          </a:p>
        </p:txBody>
      </p:sp>
      <p:pic>
        <p:nvPicPr>
          <p:cNvPr id="4" name="Picture 3">
            <a:extLst>
              <a:ext uri="{FF2B5EF4-FFF2-40B4-BE49-F238E27FC236}">
                <a16:creationId xmlns:a16="http://schemas.microsoft.com/office/drawing/2014/main" id="{7443F1FB-16B5-4B8F-AEED-136A8AE75B57}"/>
              </a:ext>
            </a:extLst>
          </p:cNvPr>
          <p:cNvPicPr>
            <a:picLocks noChangeAspect="1"/>
          </p:cNvPicPr>
          <p:nvPr/>
        </p:nvPicPr>
        <p:blipFill>
          <a:blip r:embed="rId2"/>
          <a:stretch>
            <a:fillRect/>
          </a:stretch>
        </p:blipFill>
        <p:spPr>
          <a:xfrm>
            <a:off x="1847850" y="1928812"/>
            <a:ext cx="7848600" cy="4829175"/>
          </a:xfrm>
          <a:prstGeom prst="rect">
            <a:avLst/>
          </a:prstGeom>
        </p:spPr>
      </p:pic>
      <p:sp>
        <p:nvSpPr>
          <p:cNvPr id="5" name="Oval 4">
            <a:extLst>
              <a:ext uri="{FF2B5EF4-FFF2-40B4-BE49-F238E27FC236}">
                <a16:creationId xmlns:a16="http://schemas.microsoft.com/office/drawing/2014/main" id="{58218E51-6A4B-49BD-BEC3-F1B0290A8F60}"/>
              </a:ext>
            </a:extLst>
          </p:cNvPr>
          <p:cNvSpPr/>
          <p:nvPr/>
        </p:nvSpPr>
        <p:spPr>
          <a:xfrm>
            <a:off x="4819650" y="2657475"/>
            <a:ext cx="942975"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A88602A-A7FE-4AAC-8068-D2337057A36E}"/>
              </a:ext>
            </a:extLst>
          </p:cNvPr>
          <p:cNvSpPr/>
          <p:nvPr/>
        </p:nvSpPr>
        <p:spPr>
          <a:xfrm>
            <a:off x="1517142" y="41954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97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7335-AFAA-4D89-9877-F03552528C8B}"/>
              </a:ext>
            </a:extLst>
          </p:cNvPr>
          <p:cNvSpPr>
            <a:spLocks noGrp="1"/>
          </p:cNvSpPr>
          <p:nvPr>
            <p:ph type="title"/>
          </p:nvPr>
        </p:nvSpPr>
        <p:spPr/>
        <p:txBody>
          <a:bodyPr/>
          <a:lstStyle/>
          <a:p>
            <a:r>
              <a:rPr lang="en-US" dirty="0"/>
              <a:t>Google Map</a:t>
            </a:r>
          </a:p>
        </p:txBody>
      </p:sp>
      <p:pic>
        <p:nvPicPr>
          <p:cNvPr id="6" name="Picture 5">
            <a:extLst>
              <a:ext uri="{FF2B5EF4-FFF2-40B4-BE49-F238E27FC236}">
                <a16:creationId xmlns:a16="http://schemas.microsoft.com/office/drawing/2014/main" id="{D9EE38EA-1C4B-4555-B137-BDBAB17F60B1}"/>
              </a:ext>
            </a:extLst>
          </p:cNvPr>
          <p:cNvPicPr>
            <a:picLocks noChangeAspect="1"/>
          </p:cNvPicPr>
          <p:nvPr/>
        </p:nvPicPr>
        <p:blipFill>
          <a:blip r:embed="rId2"/>
          <a:stretch>
            <a:fillRect/>
          </a:stretch>
        </p:blipFill>
        <p:spPr>
          <a:xfrm>
            <a:off x="1638300" y="1341226"/>
            <a:ext cx="9629775" cy="5307224"/>
          </a:xfrm>
          <a:prstGeom prst="rect">
            <a:avLst/>
          </a:prstGeom>
        </p:spPr>
      </p:pic>
    </p:spTree>
    <p:extLst>
      <p:ext uri="{BB962C8B-B14F-4D97-AF65-F5344CB8AC3E}">
        <p14:creationId xmlns:p14="http://schemas.microsoft.com/office/powerpoint/2010/main" val="4180367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2535</TotalTime>
  <Words>842</Words>
  <Application>Microsoft Office PowerPoint</Application>
  <PresentationFormat>Widescreen</PresentationFormat>
  <Paragraphs>70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Roboto</vt:lpstr>
      <vt:lpstr>Office Theme</vt:lpstr>
      <vt:lpstr>Part #2 – Airspace and Charts</vt:lpstr>
      <vt:lpstr>Airspace</vt:lpstr>
      <vt:lpstr>Sectional Maps</vt:lpstr>
      <vt:lpstr>Class B</vt:lpstr>
      <vt:lpstr>Class C</vt:lpstr>
      <vt:lpstr>Class D</vt:lpstr>
      <vt:lpstr>Uncontrolled</vt:lpstr>
      <vt:lpstr>Airport /Facilities Directory (AFD)</vt:lpstr>
      <vt:lpstr>Google Map</vt:lpstr>
      <vt:lpstr>Class D Example</vt:lpstr>
      <vt:lpstr>Class D Example</vt:lpstr>
      <vt:lpstr>Class D Ceilings </vt:lpstr>
      <vt:lpstr>Special Airspace </vt:lpstr>
      <vt:lpstr>MOA</vt:lpstr>
      <vt:lpstr>TFR</vt:lpstr>
      <vt:lpstr>NOTAMS (notice to airmen)</vt:lpstr>
      <vt:lpstr>Practical Lessons</vt:lpstr>
      <vt:lpstr>B4UFly</vt:lpstr>
      <vt:lpstr>No Drone Zone Areas</vt:lpstr>
      <vt:lpstr>Drone Sightings</vt:lpstr>
      <vt:lpstr>Drone Sightings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 Drone Regulations</dc:title>
  <dc:creator>Michael Spiess</dc:creator>
  <cp:lastModifiedBy>Michael Spiess</cp:lastModifiedBy>
  <cp:revision>10</cp:revision>
  <dcterms:created xsi:type="dcterms:W3CDTF">2021-09-16T13:14:59Z</dcterms:created>
  <dcterms:modified xsi:type="dcterms:W3CDTF">2021-09-27T14:49:50Z</dcterms:modified>
</cp:coreProperties>
</file>