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79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1" name="Google Shape;18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5" name="Google Shape;19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7" name="Google Shape;207;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7" name="Google Shape;217;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7" name="Google Shape;22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4" name="Google Shape;24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4" name="Google Shape;254;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8" name="Google Shape;268;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2" name="Google Shape;282;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6" name="Google Shape;296;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9" name="Google Shape;8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6" name="Google Shape;306;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0" name="Google Shape;320;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6" name="Google Shape;336;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8" name="Google Shape;348;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3" name="Google Shape;363;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9" name="Google Shape;379;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91" name="Google Shape;391;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05" name="Google Shape;405;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15" name="Google Shape;415;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9" name="Google Shape;429;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7" name="Google Shape;9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43" name="Google Shape;443;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p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55" name="Google Shape;455;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p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69" name="Google Shape;469;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83" name="Google Shape;483;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1" name="Google Shape;11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1" name="Google Shape;12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1" name="Google Shape;13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1" name="Google Shape;141;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4" name="Google Shape;15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8" name="Google Shape;168;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sp>
        <p:nvSpPr>
          <p:cNvPr id="24" name="Google Shape;24;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Google Shape;64;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0.jpeg"/><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4.jpeg"/><Relationship Id="rId4" Type="http://schemas.openxmlformats.org/officeDocument/2006/relationships/image" Target="../media/image33.jpeg"/></Relationships>
</file>

<file path=ppt/slides/_rels/slide1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8.jpeg"/><Relationship Id="rId4" Type="http://schemas.openxmlformats.org/officeDocument/2006/relationships/image" Target="../media/image37.jpeg"/></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2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4.jpeg"/></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47.jpeg"/><Relationship Id="rId4" Type="http://schemas.openxmlformats.org/officeDocument/2006/relationships/image" Target="../media/image46.jpeg"/></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2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53.jpeg"/></Relationships>
</file>

<file path=ppt/slides/_rels/slide2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55.jpeg"/></Relationships>
</file>

<file path=ppt/slides/_rels/slide2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60.jpeg"/><Relationship Id="rId4" Type="http://schemas.openxmlformats.org/officeDocument/2006/relationships/image" Target="../media/image59.jpeg"/></Relationships>
</file>

<file path=ppt/slides/_rels/slide2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63.jpeg"/><Relationship Id="rId4" Type="http://schemas.openxmlformats.org/officeDocument/2006/relationships/image" Target="../media/image62.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65.jpeg"/></Relationships>
</file>

<file path=ppt/slides/_rels/slide3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68.jpeg"/><Relationship Id="rId4" Type="http://schemas.openxmlformats.org/officeDocument/2006/relationships/image" Target="../media/image67.jpeg"/></Relationships>
</file>

<file path=ppt/slides/_rels/slide3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71.jpeg"/><Relationship Id="rId4" Type="http://schemas.openxmlformats.org/officeDocument/2006/relationships/image" Target="../media/image70.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txBox="1">
            <a:spLocks noGrp="1"/>
          </p:cNvSpPr>
          <p:nvPr>
            <p:ph type="ctrTitle"/>
          </p:nvPr>
        </p:nvSpPr>
        <p:spPr>
          <a:xfrm>
            <a:off x="212436" y="207963"/>
            <a:ext cx="9144000" cy="946582"/>
          </a:xfrm>
          <a:prstGeom prst="rect">
            <a:avLst/>
          </a:prstGeom>
          <a:noFill/>
          <a:ln>
            <a:noFill/>
          </a:ln>
        </p:spPr>
        <p:txBody>
          <a:bodyPr spcFirstLastPara="1" wrap="square" lIns="91425" tIns="45700" rIns="91425" bIns="45700" anchor="b" anchorCtr="0">
            <a:normAutofit fontScale="90000"/>
          </a:bodyPr>
          <a:lstStyle/>
          <a:p>
            <a:pPr marL="0" lvl="0" indent="0" algn="l" rtl="0">
              <a:lnSpc>
                <a:spcPct val="100000"/>
              </a:lnSpc>
              <a:spcBef>
                <a:spcPts val="0"/>
              </a:spcBef>
              <a:spcAft>
                <a:spcPts val="0"/>
              </a:spcAft>
              <a:buClr>
                <a:schemeClr val="dk1"/>
              </a:buClr>
              <a:buSzPct val="100000"/>
              <a:buFont typeface="Times New Roman"/>
              <a:buNone/>
            </a:pPr>
            <a:r>
              <a:rPr lang="en-US" sz="3200">
                <a:latin typeface="Times New Roman"/>
                <a:ea typeface="Times New Roman"/>
                <a:cs typeface="Times New Roman"/>
                <a:sym typeface="Times New Roman"/>
              </a:rPr>
              <a:t>Hilmar Ag Department</a:t>
            </a:r>
            <a:br>
              <a:rPr lang="en-US" sz="3200">
                <a:latin typeface="Times New Roman"/>
                <a:ea typeface="Times New Roman"/>
                <a:cs typeface="Times New Roman"/>
                <a:sym typeface="Times New Roman"/>
              </a:rPr>
            </a:br>
            <a:r>
              <a:rPr lang="en-US" sz="3200">
                <a:latin typeface="Times New Roman"/>
                <a:ea typeface="Times New Roman"/>
                <a:cs typeface="Times New Roman"/>
                <a:sym typeface="Times New Roman"/>
              </a:rPr>
              <a:t>Ag Welding</a:t>
            </a:r>
            <a:endParaRPr/>
          </a:p>
        </p:txBody>
      </p:sp>
      <p:sp>
        <p:nvSpPr>
          <p:cNvPr id="85" name="Google Shape;85;p13"/>
          <p:cNvSpPr txBox="1">
            <a:spLocks noGrp="1"/>
          </p:cNvSpPr>
          <p:nvPr>
            <p:ph type="subTitle" idx="1"/>
          </p:nvPr>
        </p:nvSpPr>
        <p:spPr>
          <a:xfrm>
            <a:off x="1376218" y="2022620"/>
            <a:ext cx="9144000" cy="122858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6000"/>
              <a:buNone/>
            </a:pPr>
            <a:r>
              <a:rPr lang="en-US" sz="6000">
                <a:latin typeface="Times New Roman"/>
                <a:ea typeface="Times New Roman"/>
                <a:cs typeface="Times New Roman"/>
                <a:sym typeface="Times New Roman"/>
              </a:rPr>
              <a:t>Anvil Project-2021</a:t>
            </a:r>
            <a:endParaRPr/>
          </a:p>
        </p:txBody>
      </p:sp>
      <p:pic>
        <p:nvPicPr>
          <p:cNvPr id="86" name="Google Shape;86;p13"/>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37309" y="3251200"/>
            <a:ext cx="3980873" cy="298565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2"/>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184" name="Google Shape;184;p22"/>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185" name="Google Shape;185;p22"/>
          <p:cNvSpPr txBox="1"/>
          <p:nvPr/>
        </p:nvSpPr>
        <p:spPr>
          <a:xfrm>
            <a:off x="212435" y="969972"/>
            <a:ext cx="4036291"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Equipment:</a:t>
            </a:r>
            <a:r>
              <a:rPr lang="en-US" sz="2400">
                <a:solidFill>
                  <a:schemeClr val="dk1"/>
                </a:solidFill>
                <a:latin typeface="Times New Roman"/>
                <a:ea typeface="Times New Roman"/>
                <a:cs typeface="Times New Roman"/>
                <a:sym typeface="Times New Roman"/>
              </a:rPr>
              <a:t>  Angle Grinder</a:t>
            </a:r>
            <a:endParaRPr sz="2400" u="sng">
              <a:solidFill>
                <a:schemeClr val="dk1"/>
              </a:solidFill>
              <a:latin typeface="Times New Roman"/>
              <a:ea typeface="Times New Roman"/>
              <a:cs typeface="Times New Roman"/>
              <a:sym typeface="Times New Roman"/>
            </a:endParaRPr>
          </a:p>
        </p:txBody>
      </p:sp>
      <p:sp>
        <p:nvSpPr>
          <p:cNvPr id="186" name="Google Shape;186;p22"/>
          <p:cNvSpPr txBox="1"/>
          <p:nvPr/>
        </p:nvSpPr>
        <p:spPr>
          <a:xfrm>
            <a:off x="212436" y="1348669"/>
            <a:ext cx="11591637"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chemeClr val="dk1"/>
                </a:solidFill>
                <a:latin typeface="Times New Roman"/>
                <a:ea typeface="Times New Roman"/>
                <a:cs typeface="Times New Roman"/>
                <a:sym typeface="Times New Roman"/>
              </a:rPr>
              <a:t>By changing the disc on the Angle Grinder, it can be used to remove metal and create different finishes. Here are the 3 different discs you will use on this project:</a:t>
            </a:r>
            <a:endParaRPr/>
          </a:p>
        </p:txBody>
      </p:sp>
      <p:pic>
        <p:nvPicPr>
          <p:cNvPr id="187" name="Google Shape;187;p2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rot="5400000">
            <a:off x="-641752" y="3560443"/>
            <a:ext cx="3957784" cy="2249407"/>
          </a:xfrm>
          <a:prstGeom prst="rect">
            <a:avLst/>
          </a:prstGeom>
          <a:noFill/>
          <a:ln>
            <a:noFill/>
          </a:ln>
        </p:spPr>
      </p:pic>
      <p:pic>
        <p:nvPicPr>
          <p:cNvPr id="188" name="Google Shape;188;p2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rot="5400000">
            <a:off x="4052854" y="3466167"/>
            <a:ext cx="3912577" cy="2382786"/>
          </a:xfrm>
          <a:prstGeom prst="rect">
            <a:avLst/>
          </a:prstGeom>
          <a:noFill/>
          <a:ln>
            <a:noFill/>
          </a:ln>
        </p:spPr>
      </p:pic>
      <p:pic>
        <p:nvPicPr>
          <p:cNvPr id="189" name="Google Shape;189;p22"/>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rot="5400000">
            <a:off x="8758421" y="3499294"/>
            <a:ext cx="3917563" cy="2321518"/>
          </a:xfrm>
          <a:prstGeom prst="rect">
            <a:avLst/>
          </a:prstGeom>
          <a:noFill/>
          <a:ln>
            <a:noFill/>
          </a:ln>
        </p:spPr>
      </p:pic>
      <p:sp>
        <p:nvSpPr>
          <p:cNvPr id="190" name="Google Shape;190;p22"/>
          <p:cNvSpPr txBox="1"/>
          <p:nvPr/>
        </p:nvSpPr>
        <p:spPr>
          <a:xfrm>
            <a:off x="10012219" y="2255361"/>
            <a:ext cx="172719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Flapper Disc</a:t>
            </a:r>
            <a:endParaRPr/>
          </a:p>
        </p:txBody>
      </p:sp>
      <p:sp>
        <p:nvSpPr>
          <p:cNvPr id="191" name="Google Shape;191;p22"/>
          <p:cNvSpPr txBox="1"/>
          <p:nvPr/>
        </p:nvSpPr>
        <p:spPr>
          <a:xfrm>
            <a:off x="5250871" y="2278448"/>
            <a:ext cx="172719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Sanding Disc</a:t>
            </a:r>
            <a:endParaRPr/>
          </a:p>
        </p:txBody>
      </p:sp>
      <p:sp>
        <p:nvSpPr>
          <p:cNvPr id="192" name="Google Shape;192;p22"/>
          <p:cNvSpPr txBox="1"/>
          <p:nvPr/>
        </p:nvSpPr>
        <p:spPr>
          <a:xfrm>
            <a:off x="604983" y="2273776"/>
            <a:ext cx="172719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Grinder Disc</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3"/>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198" name="Google Shape;198;p23"/>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199" name="Google Shape;199;p23"/>
          <p:cNvSpPr txBox="1"/>
          <p:nvPr/>
        </p:nvSpPr>
        <p:spPr>
          <a:xfrm>
            <a:off x="212436" y="1034624"/>
            <a:ext cx="1833418"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endParaRPr/>
          </a:p>
        </p:txBody>
      </p:sp>
      <p:sp>
        <p:nvSpPr>
          <p:cNvPr id="200" name="Google Shape;200;p23"/>
          <p:cNvSpPr txBox="1"/>
          <p:nvPr/>
        </p:nvSpPr>
        <p:spPr>
          <a:xfrm>
            <a:off x="7432964" y="3942803"/>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15)</a:t>
            </a:r>
            <a:endParaRPr/>
          </a:p>
        </p:txBody>
      </p:sp>
      <p:sp>
        <p:nvSpPr>
          <p:cNvPr id="201" name="Google Shape;201;p23"/>
          <p:cNvSpPr txBox="1"/>
          <p:nvPr/>
        </p:nvSpPr>
        <p:spPr>
          <a:xfrm>
            <a:off x="212436" y="1530019"/>
            <a:ext cx="11591637" cy="707886"/>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8"/>
            </a:pPr>
            <a:r>
              <a:rPr lang="en-US" sz="2000">
                <a:solidFill>
                  <a:schemeClr val="dk1"/>
                </a:solidFill>
                <a:latin typeface="Times New Roman"/>
                <a:ea typeface="Times New Roman"/>
                <a:cs typeface="Times New Roman"/>
                <a:sym typeface="Times New Roman"/>
              </a:rPr>
              <a:t>Use the angle grinder with a grinder disc to smooth off the cut you just made (Fig. 14). Then finish it with a sanding disc. Your anvil should now look like (Fig. 15).</a:t>
            </a:r>
            <a:endParaRPr/>
          </a:p>
        </p:txBody>
      </p:sp>
      <p:sp>
        <p:nvSpPr>
          <p:cNvPr id="202" name="Google Shape;202;p23"/>
          <p:cNvSpPr txBox="1"/>
          <p:nvPr/>
        </p:nvSpPr>
        <p:spPr>
          <a:xfrm>
            <a:off x="3646055" y="4127469"/>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14)</a:t>
            </a:r>
            <a:endParaRPr/>
          </a:p>
        </p:txBody>
      </p:sp>
      <p:pic>
        <p:nvPicPr>
          <p:cNvPr id="203" name="Google Shape;203;p23"/>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rot="5400000">
            <a:off x="-236776" y="2891118"/>
            <a:ext cx="4281822" cy="3211366"/>
          </a:xfrm>
          <a:prstGeom prst="rect">
            <a:avLst/>
          </a:prstGeom>
          <a:noFill/>
          <a:ln>
            <a:noFill/>
          </a:ln>
        </p:spPr>
      </p:pic>
      <p:pic>
        <p:nvPicPr>
          <p:cNvPr id="204" name="Google Shape;204;p23"/>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rot="5400000">
            <a:off x="8027518" y="2636954"/>
            <a:ext cx="4572292" cy="342921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24"/>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210" name="Google Shape;210;p24"/>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211" name="Google Shape;211;p24"/>
          <p:cNvSpPr txBox="1"/>
          <p:nvPr/>
        </p:nvSpPr>
        <p:spPr>
          <a:xfrm>
            <a:off x="212435" y="1034624"/>
            <a:ext cx="663170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r>
              <a:rPr lang="en-US" sz="2400">
                <a:solidFill>
                  <a:schemeClr val="dk1"/>
                </a:solidFill>
                <a:latin typeface="Times New Roman"/>
                <a:ea typeface="Times New Roman"/>
                <a:cs typeface="Times New Roman"/>
                <a:sym typeface="Times New Roman"/>
              </a:rPr>
              <a:t> Machining the top of the anvil</a:t>
            </a:r>
            <a:endParaRPr sz="2400" u="sng">
              <a:solidFill>
                <a:schemeClr val="dk1"/>
              </a:solidFill>
              <a:latin typeface="Times New Roman"/>
              <a:ea typeface="Times New Roman"/>
              <a:cs typeface="Times New Roman"/>
              <a:sym typeface="Times New Roman"/>
            </a:endParaRPr>
          </a:p>
        </p:txBody>
      </p:sp>
      <p:sp>
        <p:nvSpPr>
          <p:cNvPr id="212" name="Google Shape;212;p24"/>
          <p:cNvSpPr txBox="1"/>
          <p:nvPr/>
        </p:nvSpPr>
        <p:spPr>
          <a:xfrm>
            <a:off x="212436" y="1530018"/>
            <a:ext cx="3315855" cy="2554545"/>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9"/>
            </a:pPr>
            <a:r>
              <a:rPr lang="en-US" sz="2000">
                <a:solidFill>
                  <a:schemeClr val="dk1"/>
                </a:solidFill>
                <a:latin typeface="Times New Roman"/>
                <a:ea typeface="Times New Roman"/>
                <a:cs typeface="Times New Roman"/>
                <a:sym typeface="Times New Roman"/>
              </a:rPr>
              <a:t>With the instructor’s help, set up your anvil on the milling machine as shown in (Fig. 16). Make enough passes so that the top of the anvil is smooth (flat) and square (2 complete passes should do it).</a:t>
            </a:r>
            <a:endParaRPr/>
          </a:p>
        </p:txBody>
      </p:sp>
      <p:sp>
        <p:nvSpPr>
          <p:cNvPr id="213" name="Google Shape;213;p24"/>
          <p:cNvSpPr txBox="1"/>
          <p:nvPr/>
        </p:nvSpPr>
        <p:spPr>
          <a:xfrm>
            <a:off x="2944091" y="5429796"/>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16)</a:t>
            </a:r>
            <a:endParaRPr/>
          </a:p>
        </p:txBody>
      </p:sp>
      <p:pic>
        <p:nvPicPr>
          <p:cNvPr id="214" name="Google Shape;214;p2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040910" y="1661298"/>
            <a:ext cx="8017164" cy="50800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25"/>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220" name="Google Shape;220;p25"/>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221" name="Google Shape;221;p25"/>
          <p:cNvSpPr txBox="1"/>
          <p:nvPr/>
        </p:nvSpPr>
        <p:spPr>
          <a:xfrm>
            <a:off x="212435" y="1034624"/>
            <a:ext cx="663170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r>
              <a:rPr lang="en-US" sz="2400">
                <a:solidFill>
                  <a:schemeClr val="dk1"/>
                </a:solidFill>
                <a:latin typeface="Times New Roman"/>
                <a:ea typeface="Times New Roman"/>
                <a:cs typeface="Times New Roman"/>
                <a:sym typeface="Times New Roman"/>
              </a:rPr>
              <a:t> Layout Holes</a:t>
            </a:r>
            <a:endParaRPr sz="2400" u="sng">
              <a:solidFill>
                <a:schemeClr val="dk1"/>
              </a:solidFill>
              <a:latin typeface="Times New Roman"/>
              <a:ea typeface="Times New Roman"/>
              <a:cs typeface="Times New Roman"/>
              <a:sym typeface="Times New Roman"/>
            </a:endParaRPr>
          </a:p>
        </p:txBody>
      </p:sp>
      <p:sp>
        <p:nvSpPr>
          <p:cNvPr id="222" name="Google Shape;222;p25"/>
          <p:cNvSpPr txBox="1"/>
          <p:nvPr/>
        </p:nvSpPr>
        <p:spPr>
          <a:xfrm>
            <a:off x="9683900" y="4526118"/>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17)</a:t>
            </a:r>
            <a:endParaRPr/>
          </a:p>
        </p:txBody>
      </p:sp>
      <p:sp>
        <p:nvSpPr>
          <p:cNvPr id="223" name="Google Shape;223;p25"/>
          <p:cNvSpPr txBox="1"/>
          <p:nvPr/>
        </p:nvSpPr>
        <p:spPr>
          <a:xfrm>
            <a:off x="212436" y="1530019"/>
            <a:ext cx="11591637" cy="1015663"/>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10"/>
            </a:pPr>
            <a:r>
              <a:rPr lang="en-US" sz="2000">
                <a:solidFill>
                  <a:schemeClr val="dk1"/>
                </a:solidFill>
                <a:latin typeface="Times New Roman"/>
                <a:ea typeface="Times New Roman"/>
                <a:cs typeface="Times New Roman"/>
                <a:sym typeface="Times New Roman"/>
              </a:rPr>
              <a:t>Use layout tools to mark where the holes will be drilled in the base of the anvil.  Use the measurements shown in the diagram (Fig. 17) below to mark the holes. </a:t>
            </a:r>
            <a:endParaRPr/>
          </a:p>
          <a:p>
            <a:pPr marL="0" marR="0" lvl="0" indent="0" algn="l" rtl="0">
              <a:spcBef>
                <a:spcPts val="0"/>
              </a:spcBef>
              <a:spcAft>
                <a:spcPts val="0"/>
              </a:spcAft>
              <a:buNone/>
            </a:pPr>
            <a:r>
              <a:rPr lang="en-US" sz="2000">
                <a:solidFill>
                  <a:schemeClr val="dk1"/>
                </a:solidFill>
                <a:latin typeface="Times New Roman"/>
                <a:ea typeface="Times New Roman"/>
                <a:cs typeface="Times New Roman"/>
                <a:sym typeface="Times New Roman"/>
              </a:rPr>
              <a:t>	See (Fig. 18-21) in the next slide for examples for marking the location of the holes.</a:t>
            </a:r>
            <a:endParaRPr/>
          </a:p>
        </p:txBody>
      </p:sp>
      <p:pic>
        <p:nvPicPr>
          <p:cNvPr id="224" name="Google Shape;224;p25"/>
          <p:cNvPicPr preferRelativeResize="0"/>
          <p:nvPr/>
        </p:nvPicPr>
        <p:blipFill rotWithShape="1">
          <a:blip r:embed="rId3">
            <a:alphaModFix/>
          </a:blip>
          <a:srcRect/>
          <a:stretch/>
        </p:blipFill>
        <p:spPr>
          <a:xfrm>
            <a:off x="88465" y="2579412"/>
            <a:ext cx="9595435" cy="429208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26"/>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230" name="Google Shape;230;p26"/>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231" name="Google Shape;231;p26"/>
          <p:cNvSpPr txBox="1"/>
          <p:nvPr/>
        </p:nvSpPr>
        <p:spPr>
          <a:xfrm>
            <a:off x="212435" y="1034624"/>
            <a:ext cx="663170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r>
              <a:rPr lang="en-US" sz="2400">
                <a:solidFill>
                  <a:schemeClr val="dk1"/>
                </a:solidFill>
                <a:latin typeface="Times New Roman"/>
                <a:ea typeface="Times New Roman"/>
                <a:cs typeface="Times New Roman"/>
                <a:sym typeface="Times New Roman"/>
              </a:rPr>
              <a:t> Layout Holes</a:t>
            </a:r>
            <a:endParaRPr sz="2400" u="sng">
              <a:solidFill>
                <a:schemeClr val="dk1"/>
              </a:solidFill>
              <a:latin typeface="Times New Roman"/>
              <a:ea typeface="Times New Roman"/>
              <a:cs typeface="Times New Roman"/>
              <a:sym typeface="Times New Roman"/>
            </a:endParaRPr>
          </a:p>
        </p:txBody>
      </p:sp>
      <p:sp>
        <p:nvSpPr>
          <p:cNvPr id="232" name="Google Shape;232;p26"/>
          <p:cNvSpPr txBox="1"/>
          <p:nvPr/>
        </p:nvSpPr>
        <p:spPr>
          <a:xfrm>
            <a:off x="3670767" y="2605622"/>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19)</a:t>
            </a:r>
            <a:endParaRPr/>
          </a:p>
        </p:txBody>
      </p:sp>
      <p:sp>
        <p:nvSpPr>
          <p:cNvPr id="233" name="Google Shape;233;p26"/>
          <p:cNvSpPr txBox="1"/>
          <p:nvPr/>
        </p:nvSpPr>
        <p:spPr>
          <a:xfrm>
            <a:off x="212436" y="1530019"/>
            <a:ext cx="11591637" cy="1015663"/>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10"/>
            </a:pPr>
            <a:r>
              <a:rPr lang="en-US" sz="2000">
                <a:solidFill>
                  <a:schemeClr val="dk1"/>
                </a:solidFill>
                <a:latin typeface="Times New Roman"/>
                <a:ea typeface="Times New Roman"/>
                <a:cs typeface="Times New Roman"/>
                <a:sym typeface="Times New Roman"/>
              </a:rPr>
              <a:t>(Fig. 18 &amp; 19) below shows how to use the tape measure to mark the location of the holes. (Fig. 20) shows using the center punch to line up on the mark and then the result (Fig. 21) after striking the punch with a ball peen hammer.</a:t>
            </a:r>
            <a:endParaRPr/>
          </a:p>
        </p:txBody>
      </p:sp>
      <p:sp>
        <p:nvSpPr>
          <p:cNvPr id="234" name="Google Shape;234;p26"/>
          <p:cNvSpPr txBox="1"/>
          <p:nvPr/>
        </p:nvSpPr>
        <p:spPr>
          <a:xfrm>
            <a:off x="935621" y="3244334"/>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18)</a:t>
            </a:r>
            <a:endParaRPr/>
          </a:p>
        </p:txBody>
      </p:sp>
      <p:sp>
        <p:nvSpPr>
          <p:cNvPr id="235" name="Google Shape;235;p26"/>
          <p:cNvSpPr txBox="1"/>
          <p:nvPr/>
        </p:nvSpPr>
        <p:spPr>
          <a:xfrm>
            <a:off x="6477824" y="2572134"/>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20)</a:t>
            </a:r>
            <a:endParaRPr/>
          </a:p>
        </p:txBody>
      </p:sp>
      <p:sp>
        <p:nvSpPr>
          <p:cNvPr id="236" name="Google Shape;236;p26"/>
          <p:cNvSpPr txBox="1"/>
          <p:nvPr/>
        </p:nvSpPr>
        <p:spPr>
          <a:xfrm>
            <a:off x="9927580" y="2113195"/>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21)</a:t>
            </a:r>
            <a:endParaRPr/>
          </a:p>
        </p:txBody>
      </p:sp>
      <p:pic>
        <p:nvPicPr>
          <p:cNvPr id="237" name="Google Shape;237;p26"/>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rot="5400000">
            <a:off x="9715618" y="-2614407"/>
            <a:ext cx="2483633" cy="1862725"/>
          </a:xfrm>
          <a:prstGeom prst="rect">
            <a:avLst/>
          </a:prstGeom>
          <a:noFill/>
          <a:ln>
            <a:noFill/>
          </a:ln>
        </p:spPr>
      </p:pic>
      <p:pic>
        <p:nvPicPr>
          <p:cNvPr id="238" name="Google Shape;238;p26"/>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rot="5400000">
            <a:off x="2362046" y="3920056"/>
            <a:ext cx="3703420" cy="1945763"/>
          </a:xfrm>
          <a:prstGeom prst="rect">
            <a:avLst/>
          </a:prstGeom>
          <a:noFill/>
          <a:ln>
            <a:noFill/>
          </a:ln>
        </p:spPr>
      </p:pic>
      <p:pic>
        <p:nvPicPr>
          <p:cNvPr id="239" name="Google Shape;239;p26"/>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rot="5400000">
            <a:off x="37860" y="3779827"/>
            <a:ext cx="3075604" cy="2854039"/>
          </a:xfrm>
          <a:prstGeom prst="rect">
            <a:avLst/>
          </a:prstGeom>
          <a:noFill/>
          <a:ln>
            <a:noFill/>
          </a:ln>
        </p:spPr>
      </p:pic>
      <p:pic>
        <p:nvPicPr>
          <p:cNvPr id="240" name="Google Shape;240;p26"/>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rot="5400000">
            <a:off x="5173719" y="3292338"/>
            <a:ext cx="3703421" cy="3201199"/>
          </a:xfrm>
          <a:prstGeom prst="rect">
            <a:avLst/>
          </a:prstGeom>
          <a:noFill/>
          <a:ln>
            <a:noFill/>
          </a:ln>
        </p:spPr>
      </p:pic>
      <p:pic>
        <p:nvPicPr>
          <p:cNvPr id="241" name="Google Shape;241;p26"/>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rot="5400000">
            <a:off x="8308625" y="3009915"/>
            <a:ext cx="4268265" cy="320119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27"/>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247" name="Google Shape;247;p27"/>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248" name="Google Shape;248;p27"/>
          <p:cNvSpPr txBox="1"/>
          <p:nvPr/>
        </p:nvSpPr>
        <p:spPr>
          <a:xfrm>
            <a:off x="212435" y="1034624"/>
            <a:ext cx="663170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r>
              <a:rPr lang="en-US" sz="2400">
                <a:solidFill>
                  <a:schemeClr val="dk1"/>
                </a:solidFill>
                <a:latin typeface="Times New Roman"/>
                <a:ea typeface="Times New Roman"/>
                <a:cs typeface="Times New Roman"/>
                <a:sym typeface="Times New Roman"/>
              </a:rPr>
              <a:t> Drilling Holes</a:t>
            </a:r>
            <a:endParaRPr sz="2400" u="sng">
              <a:solidFill>
                <a:schemeClr val="dk1"/>
              </a:solidFill>
              <a:latin typeface="Times New Roman"/>
              <a:ea typeface="Times New Roman"/>
              <a:cs typeface="Times New Roman"/>
              <a:sym typeface="Times New Roman"/>
            </a:endParaRPr>
          </a:p>
        </p:txBody>
      </p:sp>
      <p:sp>
        <p:nvSpPr>
          <p:cNvPr id="249" name="Google Shape;249;p27"/>
          <p:cNvSpPr txBox="1"/>
          <p:nvPr/>
        </p:nvSpPr>
        <p:spPr>
          <a:xfrm>
            <a:off x="212437" y="1530018"/>
            <a:ext cx="7453746" cy="1323439"/>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11"/>
            </a:pPr>
            <a:r>
              <a:rPr lang="en-US" sz="2000">
                <a:solidFill>
                  <a:schemeClr val="dk1"/>
                </a:solidFill>
                <a:latin typeface="Times New Roman"/>
                <a:ea typeface="Times New Roman"/>
                <a:cs typeface="Times New Roman"/>
                <a:sym typeface="Times New Roman"/>
              </a:rPr>
              <a:t>(Fig. 22) shows using the drill press to drill the 4 holes in the base. Make sure the instructor helps you set this up.  </a:t>
            </a:r>
            <a:endParaRPr/>
          </a:p>
          <a:p>
            <a:pPr marL="457200" marR="0" lvl="0" indent="-457200" algn="l" rtl="0">
              <a:spcBef>
                <a:spcPts val="0"/>
              </a:spcBef>
              <a:spcAft>
                <a:spcPts val="0"/>
              </a:spcAft>
              <a:buNone/>
            </a:pPr>
            <a:r>
              <a:rPr lang="en-US" sz="2000">
                <a:solidFill>
                  <a:schemeClr val="dk1"/>
                </a:solidFill>
                <a:latin typeface="Times New Roman"/>
                <a:ea typeface="Times New Roman"/>
                <a:cs typeface="Times New Roman"/>
                <a:sym typeface="Times New Roman"/>
              </a:rPr>
              <a:t>	You will use a ¼” bit to drill pilot holes first, then use a 13/32”drill bit to enlarge the holes.</a:t>
            </a:r>
            <a:endParaRPr/>
          </a:p>
        </p:txBody>
      </p:sp>
      <p:sp>
        <p:nvSpPr>
          <p:cNvPr id="250" name="Google Shape;250;p27"/>
          <p:cNvSpPr txBox="1"/>
          <p:nvPr/>
        </p:nvSpPr>
        <p:spPr>
          <a:xfrm>
            <a:off x="7144328" y="4313504"/>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22)</a:t>
            </a:r>
            <a:endParaRPr/>
          </a:p>
        </p:txBody>
      </p:sp>
      <p:pic>
        <p:nvPicPr>
          <p:cNvPr id="251" name="Google Shape;251;p2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rot="5400000">
            <a:off x="7566075" y="2346058"/>
            <a:ext cx="4927871" cy="3695903"/>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28"/>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257" name="Google Shape;257;p28"/>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258" name="Google Shape;258;p28"/>
          <p:cNvSpPr txBox="1"/>
          <p:nvPr/>
        </p:nvSpPr>
        <p:spPr>
          <a:xfrm>
            <a:off x="212435" y="1034624"/>
            <a:ext cx="663170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r>
              <a:rPr lang="en-US" sz="2400">
                <a:solidFill>
                  <a:schemeClr val="dk1"/>
                </a:solidFill>
                <a:latin typeface="Times New Roman"/>
                <a:ea typeface="Times New Roman"/>
                <a:cs typeface="Times New Roman"/>
                <a:sym typeface="Times New Roman"/>
              </a:rPr>
              <a:t> Layout Anvil Horn</a:t>
            </a:r>
            <a:endParaRPr sz="2400" u="sng">
              <a:solidFill>
                <a:schemeClr val="dk1"/>
              </a:solidFill>
              <a:latin typeface="Times New Roman"/>
              <a:ea typeface="Times New Roman"/>
              <a:cs typeface="Times New Roman"/>
              <a:sym typeface="Times New Roman"/>
            </a:endParaRPr>
          </a:p>
        </p:txBody>
      </p:sp>
      <p:sp>
        <p:nvSpPr>
          <p:cNvPr id="259" name="Google Shape;259;p28"/>
          <p:cNvSpPr txBox="1"/>
          <p:nvPr/>
        </p:nvSpPr>
        <p:spPr>
          <a:xfrm>
            <a:off x="212436" y="1530018"/>
            <a:ext cx="11831781" cy="1323439"/>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12"/>
            </a:pPr>
            <a:r>
              <a:rPr lang="en-US" sz="2000">
                <a:solidFill>
                  <a:schemeClr val="dk1"/>
                </a:solidFill>
                <a:latin typeface="Times New Roman"/>
                <a:ea typeface="Times New Roman"/>
                <a:cs typeface="Times New Roman"/>
                <a:sym typeface="Times New Roman"/>
              </a:rPr>
              <a:t>Measure 3” from the front end of the anvil (Fig. 23) and make a mark along both edges of the track. Using a piece of bent wire lined up with the 3” mark on the edge to the center of the front of the track (Fig. 24), make a soap stone mark  to layout the top of the anvil horn. Flip the wire over to make a mark on the other side (Fig. 25).</a:t>
            </a:r>
            <a:endParaRPr/>
          </a:p>
        </p:txBody>
      </p:sp>
      <p:sp>
        <p:nvSpPr>
          <p:cNvPr id="260" name="Google Shape;260;p28"/>
          <p:cNvSpPr txBox="1"/>
          <p:nvPr/>
        </p:nvSpPr>
        <p:spPr>
          <a:xfrm>
            <a:off x="1391864" y="6380279"/>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23)</a:t>
            </a:r>
            <a:endParaRPr/>
          </a:p>
        </p:txBody>
      </p:sp>
      <p:pic>
        <p:nvPicPr>
          <p:cNvPr id="261" name="Google Shape;261;p2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rot="-5400000">
            <a:off x="705619" y="3326620"/>
            <a:ext cx="2454758" cy="3578514"/>
          </a:xfrm>
          <a:prstGeom prst="rect">
            <a:avLst/>
          </a:prstGeom>
          <a:noFill/>
          <a:ln>
            <a:noFill/>
          </a:ln>
        </p:spPr>
      </p:pic>
      <p:pic>
        <p:nvPicPr>
          <p:cNvPr id="262" name="Google Shape;262;p28"/>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rot="5400000">
            <a:off x="3750700" y="3808518"/>
            <a:ext cx="3517218" cy="2299492"/>
          </a:xfrm>
          <a:prstGeom prst="rect">
            <a:avLst/>
          </a:prstGeom>
          <a:noFill/>
          <a:ln>
            <a:noFill/>
          </a:ln>
        </p:spPr>
      </p:pic>
      <p:pic>
        <p:nvPicPr>
          <p:cNvPr id="263" name="Google Shape;263;p28"/>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rot="5400000">
            <a:off x="9238267" y="3984813"/>
            <a:ext cx="3517216" cy="1946904"/>
          </a:xfrm>
          <a:prstGeom prst="rect">
            <a:avLst/>
          </a:prstGeom>
          <a:noFill/>
          <a:ln>
            <a:noFill/>
          </a:ln>
        </p:spPr>
      </p:pic>
      <p:sp>
        <p:nvSpPr>
          <p:cNvPr id="264" name="Google Shape;264;p28"/>
          <p:cNvSpPr txBox="1"/>
          <p:nvPr/>
        </p:nvSpPr>
        <p:spPr>
          <a:xfrm>
            <a:off x="6844144" y="3519165"/>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24)</a:t>
            </a:r>
            <a:endParaRPr/>
          </a:p>
        </p:txBody>
      </p:sp>
      <p:sp>
        <p:nvSpPr>
          <p:cNvPr id="265" name="Google Shape;265;p28"/>
          <p:cNvSpPr txBox="1"/>
          <p:nvPr/>
        </p:nvSpPr>
        <p:spPr>
          <a:xfrm>
            <a:off x="8993569" y="5784534"/>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25)</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29"/>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271" name="Google Shape;271;p29"/>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272" name="Google Shape;272;p29"/>
          <p:cNvSpPr txBox="1"/>
          <p:nvPr/>
        </p:nvSpPr>
        <p:spPr>
          <a:xfrm>
            <a:off x="212435" y="1034624"/>
            <a:ext cx="663170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r>
              <a:rPr lang="en-US" sz="2400">
                <a:solidFill>
                  <a:schemeClr val="dk1"/>
                </a:solidFill>
                <a:latin typeface="Times New Roman"/>
                <a:ea typeface="Times New Roman"/>
                <a:cs typeface="Times New Roman"/>
                <a:sym typeface="Times New Roman"/>
              </a:rPr>
              <a:t> Layout Anvil Horn – Part 2</a:t>
            </a:r>
            <a:endParaRPr sz="2400" u="sng">
              <a:solidFill>
                <a:schemeClr val="dk1"/>
              </a:solidFill>
              <a:latin typeface="Times New Roman"/>
              <a:ea typeface="Times New Roman"/>
              <a:cs typeface="Times New Roman"/>
              <a:sym typeface="Times New Roman"/>
            </a:endParaRPr>
          </a:p>
        </p:txBody>
      </p:sp>
      <p:sp>
        <p:nvSpPr>
          <p:cNvPr id="273" name="Google Shape;273;p29"/>
          <p:cNvSpPr txBox="1"/>
          <p:nvPr/>
        </p:nvSpPr>
        <p:spPr>
          <a:xfrm>
            <a:off x="212436" y="1530018"/>
            <a:ext cx="11831781" cy="707886"/>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13"/>
            </a:pPr>
            <a:r>
              <a:rPr lang="en-US" sz="2000">
                <a:solidFill>
                  <a:schemeClr val="dk1"/>
                </a:solidFill>
                <a:latin typeface="Times New Roman"/>
                <a:ea typeface="Times New Roman"/>
                <a:cs typeface="Times New Roman"/>
                <a:sym typeface="Times New Roman"/>
              </a:rPr>
              <a:t>On the side of the track, hand draw the relief cutout using soapstone as shown (Fig. 26).  The depth of the cutout should be 3” deep.</a:t>
            </a:r>
            <a:endParaRPr/>
          </a:p>
        </p:txBody>
      </p:sp>
      <p:sp>
        <p:nvSpPr>
          <p:cNvPr id="274" name="Google Shape;274;p29"/>
          <p:cNvSpPr txBox="1"/>
          <p:nvPr/>
        </p:nvSpPr>
        <p:spPr>
          <a:xfrm>
            <a:off x="7541490" y="4378305"/>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26)</a:t>
            </a:r>
            <a:endParaRPr/>
          </a:p>
        </p:txBody>
      </p:sp>
      <p:pic>
        <p:nvPicPr>
          <p:cNvPr id="275" name="Google Shape;275;p2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6999" y="2457328"/>
            <a:ext cx="7012710" cy="4275981"/>
          </a:xfrm>
          <a:prstGeom prst="rect">
            <a:avLst/>
          </a:prstGeom>
          <a:noFill/>
          <a:ln>
            <a:noFill/>
          </a:ln>
        </p:spPr>
      </p:pic>
      <p:cxnSp>
        <p:nvCxnSpPr>
          <p:cNvPr id="276" name="Google Shape;276;p29"/>
          <p:cNvCxnSpPr/>
          <p:nvPr/>
        </p:nvCxnSpPr>
        <p:spPr>
          <a:xfrm>
            <a:off x="4233333" y="4378305"/>
            <a:ext cx="0" cy="1243562"/>
          </a:xfrm>
          <a:prstGeom prst="straightConnector1">
            <a:avLst/>
          </a:prstGeom>
          <a:noFill/>
          <a:ln w="38100" cap="flat" cmpd="sng">
            <a:solidFill>
              <a:srgbClr val="FF0000"/>
            </a:solidFill>
            <a:prstDash val="solid"/>
            <a:miter lim="800000"/>
            <a:headEnd type="none" w="sm" len="sm"/>
            <a:tailEnd type="none" w="sm" len="sm"/>
          </a:ln>
        </p:spPr>
      </p:cxnSp>
      <p:cxnSp>
        <p:nvCxnSpPr>
          <p:cNvPr id="277" name="Google Shape;277;p29"/>
          <p:cNvCxnSpPr/>
          <p:nvPr/>
        </p:nvCxnSpPr>
        <p:spPr>
          <a:xfrm>
            <a:off x="6519333" y="4259772"/>
            <a:ext cx="0" cy="1243562"/>
          </a:xfrm>
          <a:prstGeom prst="straightConnector1">
            <a:avLst/>
          </a:prstGeom>
          <a:noFill/>
          <a:ln w="38100" cap="flat" cmpd="sng">
            <a:solidFill>
              <a:srgbClr val="FF0000"/>
            </a:solidFill>
            <a:prstDash val="solid"/>
            <a:miter lim="800000"/>
            <a:headEnd type="none" w="sm" len="sm"/>
            <a:tailEnd type="none" w="sm" len="sm"/>
          </a:ln>
        </p:spPr>
      </p:cxnSp>
      <p:cxnSp>
        <p:nvCxnSpPr>
          <p:cNvPr id="278" name="Google Shape;278;p29"/>
          <p:cNvCxnSpPr/>
          <p:nvPr/>
        </p:nvCxnSpPr>
        <p:spPr>
          <a:xfrm>
            <a:off x="4233333" y="4995333"/>
            <a:ext cx="2286000" cy="0"/>
          </a:xfrm>
          <a:prstGeom prst="straightConnector1">
            <a:avLst/>
          </a:prstGeom>
          <a:noFill/>
          <a:ln w="38100" cap="flat" cmpd="sng">
            <a:solidFill>
              <a:srgbClr val="FF0000"/>
            </a:solidFill>
            <a:prstDash val="solid"/>
            <a:miter lim="800000"/>
            <a:headEnd type="triangle" w="lg" len="lg"/>
            <a:tailEnd type="triangle" w="lg" len="lg"/>
          </a:ln>
        </p:spPr>
      </p:cxnSp>
      <p:sp>
        <p:nvSpPr>
          <p:cNvPr id="279" name="Google Shape;279;p29"/>
          <p:cNvSpPr txBox="1"/>
          <p:nvPr/>
        </p:nvSpPr>
        <p:spPr>
          <a:xfrm>
            <a:off x="5066146" y="4287447"/>
            <a:ext cx="102985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a:solidFill>
                  <a:srgbClr val="FF0000"/>
                </a:solidFill>
                <a:latin typeface="Times New Roman"/>
                <a:ea typeface="Times New Roman"/>
                <a:cs typeface="Times New Roman"/>
                <a:sym typeface="Times New Roman"/>
              </a:rPr>
              <a:t>3”</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30"/>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285" name="Google Shape;285;p30"/>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286" name="Google Shape;286;p30"/>
          <p:cNvSpPr txBox="1"/>
          <p:nvPr/>
        </p:nvSpPr>
        <p:spPr>
          <a:xfrm>
            <a:off x="212435" y="1034624"/>
            <a:ext cx="663170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r>
              <a:rPr lang="en-US" sz="2400">
                <a:solidFill>
                  <a:schemeClr val="dk1"/>
                </a:solidFill>
                <a:latin typeface="Times New Roman"/>
                <a:ea typeface="Times New Roman"/>
                <a:cs typeface="Times New Roman"/>
                <a:sym typeface="Times New Roman"/>
              </a:rPr>
              <a:t> Anvil Horn Cutout</a:t>
            </a:r>
            <a:endParaRPr sz="2400" u="sng">
              <a:solidFill>
                <a:schemeClr val="dk1"/>
              </a:solidFill>
              <a:latin typeface="Times New Roman"/>
              <a:ea typeface="Times New Roman"/>
              <a:cs typeface="Times New Roman"/>
              <a:sym typeface="Times New Roman"/>
            </a:endParaRPr>
          </a:p>
        </p:txBody>
      </p:sp>
      <p:sp>
        <p:nvSpPr>
          <p:cNvPr id="287" name="Google Shape;287;p30"/>
          <p:cNvSpPr txBox="1"/>
          <p:nvPr/>
        </p:nvSpPr>
        <p:spPr>
          <a:xfrm>
            <a:off x="212436" y="1530018"/>
            <a:ext cx="11831781" cy="1015663"/>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rgbClr val="000000"/>
              </a:buClr>
              <a:buSzPts val="2000"/>
              <a:buFont typeface="Calibri"/>
              <a:buAutoNum type="arabicPeriod" startAt="14"/>
            </a:pPr>
            <a:r>
              <a:rPr lang="en-US" sz="2000">
                <a:solidFill>
                  <a:srgbClr val="000000"/>
                </a:solidFill>
                <a:latin typeface="Times New Roman"/>
                <a:ea typeface="Times New Roman"/>
                <a:cs typeface="Times New Roman"/>
                <a:sym typeface="Times New Roman"/>
              </a:rPr>
              <a:t>You will use the oxy-acetylene torch to </a:t>
            </a:r>
            <a:r>
              <a:rPr lang="en-US" sz="2000">
                <a:latin typeface="Times New Roman"/>
                <a:ea typeface="Times New Roman"/>
                <a:cs typeface="Times New Roman"/>
                <a:sym typeface="Times New Roman"/>
              </a:rPr>
              <a:t>cut out</a:t>
            </a:r>
            <a:r>
              <a:rPr lang="en-US" sz="2000">
                <a:solidFill>
                  <a:srgbClr val="000000"/>
                </a:solidFill>
                <a:latin typeface="Times New Roman"/>
                <a:ea typeface="Times New Roman"/>
                <a:cs typeface="Times New Roman"/>
                <a:sym typeface="Times New Roman"/>
              </a:rPr>
              <a:t> the anvil horn.  Start by making the curved relief cut (Fig 28), and then the 2 cuts on top of the anvil (Fig. 27).  Use a chipping hammer to remove the slag from the O/A cuts. Now your anvil should look like (Fig. 29).</a:t>
            </a:r>
            <a:endParaRPr sz="2000">
              <a:solidFill>
                <a:schemeClr val="dk1"/>
              </a:solidFill>
              <a:latin typeface="Times New Roman"/>
              <a:ea typeface="Times New Roman"/>
              <a:cs typeface="Times New Roman"/>
              <a:sym typeface="Times New Roman"/>
            </a:endParaRPr>
          </a:p>
        </p:txBody>
      </p:sp>
      <p:sp>
        <p:nvSpPr>
          <p:cNvPr id="288" name="Google Shape;288;p30"/>
          <p:cNvSpPr txBox="1"/>
          <p:nvPr/>
        </p:nvSpPr>
        <p:spPr>
          <a:xfrm>
            <a:off x="2336798" y="4398951"/>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27)</a:t>
            </a:r>
            <a:endParaRPr/>
          </a:p>
        </p:txBody>
      </p:sp>
      <p:pic>
        <p:nvPicPr>
          <p:cNvPr id="289" name="Google Shape;289;p30"/>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rot="5400000">
            <a:off x="-766620" y="3602182"/>
            <a:ext cx="4082473" cy="2124363"/>
          </a:xfrm>
          <a:prstGeom prst="rect">
            <a:avLst/>
          </a:prstGeom>
          <a:noFill/>
          <a:ln>
            <a:noFill/>
          </a:ln>
        </p:spPr>
      </p:pic>
      <p:sp>
        <p:nvSpPr>
          <p:cNvPr id="290" name="Google Shape;290;p30"/>
          <p:cNvSpPr txBox="1"/>
          <p:nvPr/>
        </p:nvSpPr>
        <p:spPr>
          <a:xfrm>
            <a:off x="9065491" y="3006593"/>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29)</a:t>
            </a:r>
            <a:endParaRPr/>
          </a:p>
        </p:txBody>
      </p:sp>
      <p:pic>
        <p:nvPicPr>
          <p:cNvPr id="291" name="Google Shape;291;p30"/>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7354837" y="3410483"/>
            <a:ext cx="4689379" cy="3339130"/>
          </a:xfrm>
          <a:prstGeom prst="rect">
            <a:avLst/>
          </a:prstGeom>
          <a:noFill/>
          <a:ln>
            <a:noFill/>
          </a:ln>
        </p:spPr>
      </p:pic>
      <p:pic>
        <p:nvPicPr>
          <p:cNvPr id="292" name="Google Shape;292;p30"/>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rot="5400000">
            <a:off x="3481126" y="3332957"/>
            <a:ext cx="3354765" cy="3509817"/>
          </a:xfrm>
          <a:prstGeom prst="rect">
            <a:avLst/>
          </a:prstGeom>
          <a:noFill/>
          <a:ln>
            <a:noFill/>
          </a:ln>
        </p:spPr>
      </p:pic>
      <p:sp>
        <p:nvSpPr>
          <p:cNvPr id="293" name="Google Shape;293;p30"/>
          <p:cNvSpPr txBox="1"/>
          <p:nvPr/>
        </p:nvSpPr>
        <p:spPr>
          <a:xfrm>
            <a:off x="4821381" y="3011368"/>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28)</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31"/>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299" name="Google Shape;299;p31"/>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300" name="Google Shape;300;p31"/>
          <p:cNvSpPr txBox="1"/>
          <p:nvPr/>
        </p:nvSpPr>
        <p:spPr>
          <a:xfrm>
            <a:off x="212435" y="1034624"/>
            <a:ext cx="663170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r>
              <a:rPr lang="en-US" sz="2400">
                <a:solidFill>
                  <a:schemeClr val="dk1"/>
                </a:solidFill>
                <a:latin typeface="Times New Roman"/>
                <a:ea typeface="Times New Roman"/>
                <a:cs typeface="Times New Roman"/>
                <a:sym typeface="Times New Roman"/>
              </a:rPr>
              <a:t> Trimming the Front Base</a:t>
            </a:r>
            <a:endParaRPr sz="2400" u="sng">
              <a:solidFill>
                <a:schemeClr val="dk1"/>
              </a:solidFill>
              <a:latin typeface="Times New Roman"/>
              <a:ea typeface="Times New Roman"/>
              <a:cs typeface="Times New Roman"/>
              <a:sym typeface="Times New Roman"/>
            </a:endParaRPr>
          </a:p>
        </p:txBody>
      </p:sp>
      <p:sp>
        <p:nvSpPr>
          <p:cNvPr id="301" name="Google Shape;301;p31"/>
          <p:cNvSpPr txBox="1"/>
          <p:nvPr/>
        </p:nvSpPr>
        <p:spPr>
          <a:xfrm>
            <a:off x="212437" y="1530018"/>
            <a:ext cx="11508508" cy="400110"/>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19"/>
            </a:pPr>
            <a:r>
              <a:rPr lang="en-US" sz="2000">
                <a:solidFill>
                  <a:schemeClr val="dk1"/>
                </a:solidFill>
                <a:latin typeface="Times New Roman"/>
                <a:ea typeface="Times New Roman"/>
                <a:cs typeface="Times New Roman"/>
                <a:sym typeface="Times New Roman"/>
              </a:rPr>
              <a:t>Use the band saw to trim 1-1/4” off the front of the base (Fig. 40).  </a:t>
            </a:r>
            <a:endParaRPr/>
          </a:p>
        </p:txBody>
      </p:sp>
      <p:sp>
        <p:nvSpPr>
          <p:cNvPr id="302" name="Google Shape;302;p31"/>
          <p:cNvSpPr txBox="1"/>
          <p:nvPr/>
        </p:nvSpPr>
        <p:spPr>
          <a:xfrm>
            <a:off x="4936837" y="3986341"/>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40)</a:t>
            </a:r>
            <a:endParaRPr/>
          </a:p>
        </p:txBody>
      </p:sp>
      <p:pic>
        <p:nvPicPr>
          <p:cNvPr id="303" name="Google Shape;303;p31"/>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095999" y="2161165"/>
            <a:ext cx="5985163" cy="448887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4"/>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92" name="Google Shape;92;p14"/>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pic>
        <p:nvPicPr>
          <p:cNvPr id="93" name="Google Shape;93;p1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8063346" y="1524000"/>
            <a:ext cx="3980873" cy="2985655"/>
          </a:xfrm>
          <a:prstGeom prst="rect">
            <a:avLst/>
          </a:prstGeom>
          <a:noFill/>
          <a:ln>
            <a:noFill/>
          </a:ln>
        </p:spPr>
      </p:pic>
      <p:sp>
        <p:nvSpPr>
          <p:cNvPr id="94" name="Google Shape;94;p14"/>
          <p:cNvSpPr txBox="1"/>
          <p:nvPr/>
        </p:nvSpPr>
        <p:spPr>
          <a:xfrm>
            <a:off x="212435" y="1524000"/>
            <a:ext cx="7647709" cy="47089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0" i="0" u="sng" strike="noStrike" cap="none">
                <a:solidFill>
                  <a:schemeClr val="dk1"/>
                </a:solidFill>
                <a:latin typeface="Times New Roman"/>
                <a:ea typeface="Times New Roman"/>
                <a:cs typeface="Times New Roman"/>
                <a:sym typeface="Times New Roman"/>
              </a:rPr>
              <a:t>Materials:</a:t>
            </a:r>
            <a:endParaRPr sz="240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r>
              <a:rPr lang="en-US" sz="2400">
                <a:solidFill>
                  <a:schemeClr val="dk1"/>
                </a:solidFill>
                <a:latin typeface="Times New Roman"/>
                <a:ea typeface="Times New Roman"/>
                <a:cs typeface="Times New Roman"/>
                <a:sym typeface="Times New Roman"/>
              </a:rPr>
              <a:t>12” Railroad Track	E6010 Electrodes	</a:t>
            </a:r>
            <a:endParaRPr/>
          </a:p>
          <a:p>
            <a:pPr marL="0" marR="0" lvl="0" indent="0" algn="l" rtl="0">
              <a:spcBef>
                <a:spcPts val="0"/>
              </a:spcBef>
              <a:spcAft>
                <a:spcPts val="0"/>
              </a:spcAft>
              <a:buNone/>
            </a:pPr>
            <a:endParaRPr sz="240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Equipment:</a:t>
            </a:r>
            <a:endParaRPr/>
          </a:p>
          <a:p>
            <a:pPr marL="0" marR="0" lvl="0" indent="0" algn="l" rtl="0">
              <a:spcBef>
                <a:spcPts val="0"/>
              </a:spcBef>
              <a:spcAft>
                <a:spcPts val="0"/>
              </a:spcAft>
              <a:buNone/>
            </a:pPr>
            <a:r>
              <a:rPr lang="en-US" sz="2400">
                <a:solidFill>
                  <a:schemeClr val="dk1"/>
                </a:solidFill>
                <a:latin typeface="Times New Roman"/>
                <a:ea typeface="Times New Roman"/>
                <a:cs typeface="Times New Roman"/>
                <a:sym typeface="Times New Roman"/>
              </a:rPr>
              <a:t>O/A Torch	SMAW Welder	Band Saw</a:t>
            </a:r>
            <a:endParaRPr/>
          </a:p>
          <a:p>
            <a:pPr marL="0" marR="0" lvl="0" indent="0" algn="l" rtl="0">
              <a:spcBef>
                <a:spcPts val="0"/>
              </a:spcBef>
              <a:spcAft>
                <a:spcPts val="0"/>
              </a:spcAft>
              <a:buNone/>
            </a:pPr>
            <a:r>
              <a:rPr lang="en-US" sz="2400">
                <a:solidFill>
                  <a:schemeClr val="dk1"/>
                </a:solidFill>
                <a:latin typeface="Times New Roman"/>
                <a:ea typeface="Times New Roman"/>
                <a:cs typeface="Times New Roman"/>
                <a:sym typeface="Times New Roman"/>
              </a:rPr>
              <a:t>Drill Press	Mill Machine		Cordless Drill	</a:t>
            </a:r>
            <a:endParaRPr/>
          </a:p>
          <a:p>
            <a:pPr marL="0" marR="0" lvl="0" indent="0" algn="l" rtl="0">
              <a:spcBef>
                <a:spcPts val="0"/>
              </a:spcBef>
              <a:spcAft>
                <a:spcPts val="0"/>
              </a:spcAft>
              <a:buNone/>
            </a:pPr>
            <a:r>
              <a:rPr lang="en-US" sz="2400">
                <a:solidFill>
                  <a:schemeClr val="dk1"/>
                </a:solidFill>
                <a:latin typeface="Times New Roman"/>
                <a:ea typeface="Times New Roman"/>
                <a:cs typeface="Times New Roman"/>
                <a:sym typeface="Times New Roman"/>
              </a:rPr>
              <a:t>Angle Grinder		Angle Sander/Flapper Disc</a:t>
            </a:r>
            <a:endParaRPr/>
          </a:p>
          <a:p>
            <a:pPr marL="0" marR="0" lvl="0" indent="0" algn="l" rtl="0">
              <a:spcBef>
                <a:spcPts val="0"/>
              </a:spcBef>
              <a:spcAft>
                <a:spcPts val="0"/>
              </a:spcAft>
              <a:buNone/>
            </a:pPr>
            <a:r>
              <a:rPr lang="en-US" sz="2400">
                <a:solidFill>
                  <a:schemeClr val="dk1"/>
                </a:solidFill>
                <a:latin typeface="Times New Roman"/>
                <a:ea typeface="Times New Roman"/>
                <a:cs typeface="Times New Roman"/>
                <a:sym typeface="Times New Roman"/>
              </a:rPr>
              <a:t>Sandblaster	Pneumatic Die Grinder	Flapper Wheel</a:t>
            </a:r>
            <a:endParaRPr/>
          </a:p>
          <a:p>
            <a:pPr marL="0" marR="0" lvl="0" indent="0" algn="l" rtl="0">
              <a:spcBef>
                <a:spcPts val="0"/>
              </a:spcBef>
              <a:spcAft>
                <a:spcPts val="0"/>
              </a:spcAft>
              <a:buNone/>
            </a:pPr>
            <a:endParaRPr sz="240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r>
              <a:rPr lang="en-US" sz="2400">
                <a:solidFill>
                  <a:schemeClr val="dk1"/>
                </a:solidFill>
                <a:latin typeface="Times New Roman"/>
                <a:ea typeface="Times New Roman"/>
                <a:cs typeface="Times New Roman"/>
                <a:sym typeface="Times New Roman"/>
              </a:rPr>
              <a:t>Layout Tools (Hammer, Square, Center Punch, Steel Rule, SoapStone, Sharpie, Bent Wire, Number &amp; Letter Stamps)</a:t>
            </a:r>
            <a:endParaRPr/>
          </a:p>
          <a:p>
            <a:pPr marL="0" marR="0" lvl="0" indent="0" algn="l" rtl="0">
              <a:spcBef>
                <a:spcPts val="0"/>
              </a:spcBef>
              <a:spcAft>
                <a:spcPts val="0"/>
              </a:spcAft>
              <a:buNone/>
            </a:pPr>
            <a:endParaRPr sz="180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endParaRPr sz="1800">
              <a:solidFill>
                <a:schemeClr val="dk1"/>
              </a:solidFill>
              <a:latin typeface="Times New Roman"/>
              <a:ea typeface="Times New Roman"/>
              <a:cs typeface="Times New Roman"/>
              <a:sym typeface="Times New Roman"/>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32"/>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309" name="Google Shape;309;p32"/>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310" name="Google Shape;310;p32"/>
          <p:cNvSpPr txBox="1"/>
          <p:nvPr/>
        </p:nvSpPr>
        <p:spPr>
          <a:xfrm>
            <a:off x="212435" y="1034624"/>
            <a:ext cx="663170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r>
              <a:rPr lang="en-US" sz="2400">
                <a:solidFill>
                  <a:schemeClr val="dk1"/>
                </a:solidFill>
                <a:latin typeface="Times New Roman"/>
                <a:ea typeface="Times New Roman"/>
                <a:cs typeface="Times New Roman"/>
                <a:sym typeface="Times New Roman"/>
              </a:rPr>
              <a:t> Anvil Horn Shaping</a:t>
            </a:r>
            <a:endParaRPr sz="2400" u="sng">
              <a:solidFill>
                <a:schemeClr val="dk1"/>
              </a:solidFill>
              <a:latin typeface="Times New Roman"/>
              <a:ea typeface="Times New Roman"/>
              <a:cs typeface="Times New Roman"/>
              <a:sym typeface="Times New Roman"/>
            </a:endParaRPr>
          </a:p>
        </p:txBody>
      </p:sp>
      <p:sp>
        <p:nvSpPr>
          <p:cNvPr id="311" name="Google Shape;311;p32"/>
          <p:cNvSpPr txBox="1"/>
          <p:nvPr/>
        </p:nvSpPr>
        <p:spPr>
          <a:xfrm>
            <a:off x="212436" y="1530018"/>
            <a:ext cx="11831781" cy="1015663"/>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15"/>
            </a:pPr>
            <a:r>
              <a:rPr lang="en-US" sz="2000">
                <a:solidFill>
                  <a:schemeClr val="dk1"/>
                </a:solidFill>
                <a:latin typeface="Times New Roman"/>
                <a:ea typeface="Times New Roman"/>
                <a:cs typeface="Times New Roman"/>
                <a:sym typeface="Times New Roman"/>
              </a:rPr>
              <a:t>Use a 5” angle grinder to rough shape the anvil horn (Fig. 30). Check with the instructor as you progress and when given the OK, switch to a 4” grinder with a sanding disc and smooth out the grinder marks. Your anvil should now look like (Fig. 31 &amp; 32).</a:t>
            </a:r>
            <a:endParaRPr/>
          </a:p>
        </p:txBody>
      </p:sp>
      <p:sp>
        <p:nvSpPr>
          <p:cNvPr id="312" name="Google Shape;312;p32"/>
          <p:cNvSpPr txBox="1"/>
          <p:nvPr/>
        </p:nvSpPr>
        <p:spPr>
          <a:xfrm>
            <a:off x="5945162" y="2530405"/>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31)</a:t>
            </a:r>
            <a:endParaRPr/>
          </a:p>
        </p:txBody>
      </p:sp>
      <p:pic>
        <p:nvPicPr>
          <p:cNvPr id="313" name="Google Shape;313;p3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rot="5400000">
            <a:off x="-25536" y="3040938"/>
            <a:ext cx="3819507" cy="3509818"/>
          </a:xfrm>
          <a:prstGeom prst="rect">
            <a:avLst/>
          </a:prstGeom>
          <a:noFill/>
          <a:ln>
            <a:noFill/>
          </a:ln>
        </p:spPr>
      </p:pic>
      <p:pic>
        <p:nvPicPr>
          <p:cNvPr id="314" name="Google Shape;314;p3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rot="5400000">
            <a:off x="4550336" y="3378812"/>
            <a:ext cx="3819507" cy="2834073"/>
          </a:xfrm>
          <a:prstGeom prst="rect">
            <a:avLst/>
          </a:prstGeom>
          <a:noFill/>
          <a:ln>
            <a:noFill/>
          </a:ln>
        </p:spPr>
      </p:pic>
      <p:pic>
        <p:nvPicPr>
          <p:cNvPr id="315" name="Google Shape;315;p32"/>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rot="10800000">
            <a:off x="8148629" y="3870035"/>
            <a:ext cx="3895588" cy="2835565"/>
          </a:xfrm>
          <a:prstGeom prst="rect">
            <a:avLst/>
          </a:prstGeom>
          <a:noFill/>
          <a:ln>
            <a:noFill/>
          </a:ln>
        </p:spPr>
      </p:pic>
      <p:sp>
        <p:nvSpPr>
          <p:cNvPr id="316" name="Google Shape;316;p32"/>
          <p:cNvSpPr txBox="1"/>
          <p:nvPr/>
        </p:nvSpPr>
        <p:spPr>
          <a:xfrm>
            <a:off x="3791527" y="3426480"/>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30)</a:t>
            </a:r>
            <a:endParaRPr/>
          </a:p>
        </p:txBody>
      </p:sp>
      <p:sp>
        <p:nvSpPr>
          <p:cNvPr id="317" name="Google Shape;317;p32"/>
          <p:cNvSpPr txBox="1"/>
          <p:nvPr/>
        </p:nvSpPr>
        <p:spPr>
          <a:xfrm>
            <a:off x="9581496" y="3426480"/>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32)</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33"/>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323" name="Google Shape;323;p33"/>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324" name="Google Shape;324;p33"/>
          <p:cNvSpPr txBox="1"/>
          <p:nvPr/>
        </p:nvSpPr>
        <p:spPr>
          <a:xfrm>
            <a:off x="212435" y="1034624"/>
            <a:ext cx="663170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r>
              <a:rPr lang="en-US" sz="2400">
                <a:solidFill>
                  <a:schemeClr val="dk1"/>
                </a:solidFill>
                <a:latin typeface="Times New Roman"/>
                <a:ea typeface="Times New Roman"/>
                <a:cs typeface="Times New Roman"/>
                <a:sym typeface="Times New Roman"/>
              </a:rPr>
              <a:t> Tacking Rear Platform</a:t>
            </a:r>
            <a:endParaRPr sz="2400" u="sng">
              <a:solidFill>
                <a:schemeClr val="dk1"/>
              </a:solidFill>
              <a:latin typeface="Times New Roman"/>
              <a:ea typeface="Times New Roman"/>
              <a:cs typeface="Times New Roman"/>
              <a:sym typeface="Times New Roman"/>
            </a:endParaRPr>
          </a:p>
        </p:txBody>
      </p:sp>
      <p:sp>
        <p:nvSpPr>
          <p:cNvPr id="325" name="Google Shape;325;p33"/>
          <p:cNvSpPr txBox="1"/>
          <p:nvPr/>
        </p:nvSpPr>
        <p:spPr>
          <a:xfrm>
            <a:off x="212437" y="1530018"/>
            <a:ext cx="9531928" cy="1631216"/>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16"/>
            </a:pPr>
            <a:r>
              <a:rPr lang="en-US" sz="2000">
                <a:solidFill>
                  <a:schemeClr val="dk1"/>
                </a:solidFill>
                <a:latin typeface="Times New Roman"/>
                <a:ea typeface="Times New Roman"/>
                <a:cs typeface="Times New Roman"/>
                <a:sym typeface="Times New Roman"/>
              </a:rPr>
              <a:t>For this step you will need the 2-1/2” piece you cut off the track back in Step 5. Position the piece upside-down on the cut-out section on the rear of the anvil.  Use a vice-grip C-clamp and a square to help to position the piece correctly and square with the rest of the anvil (Fig. 33 &amp; 33.5). When you are satisfied that everything is positioned correctly, tack it in place using E6010 rods (Fig. 34 &amp; 35).</a:t>
            </a:r>
            <a:endParaRPr/>
          </a:p>
        </p:txBody>
      </p:sp>
      <p:sp>
        <p:nvSpPr>
          <p:cNvPr id="326" name="Google Shape;326;p33"/>
          <p:cNvSpPr txBox="1"/>
          <p:nvPr/>
        </p:nvSpPr>
        <p:spPr>
          <a:xfrm>
            <a:off x="746288" y="3244334"/>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33)</a:t>
            </a:r>
            <a:endParaRPr/>
          </a:p>
        </p:txBody>
      </p:sp>
      <p:pic>
        <p:nvPicPr>
          <p:cNvPr id="327" name="Google Shape;327;p33"/>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rot="5400000">
            <a:off x="-189545" y="3998575"/>
            <a:ext cx="3068025" cy="2438398"/>
          </a:xfrm>
          <a:prstGeom prst="rect">
            <a:avLst/>
          </a:prstGeom>
          <a:noFill/>
          <a:ln>
            <a:noFill/>
          </a:ln>
        </p:spPr>
      </p:pic>
      <p:pic>
        <p:nvPicPr>
          <p:cNvPr id="328" name="Google Shape;328;p33"/>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rot="5400000">
            <a:off x="6478050" y="3881308"/>
            <a:ext cx="3079236" cy="2584807"/>
          </a:xfrm>
          <a:prstGeom prst="rect">
            <a:avLst/>
          </a:prstGeom>
          <a:noFill/>
          <a:ln>
            <a:noFill/>
          </a:ln>
        </p:spPr>
      </p:pic>
      <p:pic>
        <p:nvPicPr>
          <p:cNvPr id="329" name="Google Shape;329;p33"/>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rot="5400000">
            <a:off x="8368583" y="3060398"/>
            <a:ext cx="4912867" cy="2438398"/>
          </a:xfrm>
          <a:prstGeom prst="rect">
            <a:avLst/>
          </a:prstGeom>
          <a:noFill/>
          <a:ln>
            <a:noFill/>
          </a:ln>
        </p:spPr>
      </p:pic>
      <p:sp>
        <p:nvSpPr>
          <p:cNvPr id="330" name="Google Shape;330;p33"/>
          <p:cNvSpPr txBox="1"/>
          <p:nvPr/>
        </p:nvSpPr>
        <p:spPr>
          <a:xfrm>
            <a:off x="7502741" y="3180085"/>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34)</a:t>
            </a:r>
            <a:endParaRPr/>
          </a:p>
        </p:txBody>
      </p:sp>
      <p:sp>
        <p:nvSpPr>
          <p:cNvPr id="331" name="Google Shape;331;p33"/>
          <p:cNvSpPr txBox="1"/>
          <p:nvPr/>
        </p:nvSpPr>
        <p:spPr>
          <a:xfrm>
            <a:off x="10183092" y="1453831"/>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35)</a:t>
            </a:r>
            <a:endParaRPr/>
          </a:p>
        </p:txBody>
      </p:sp>
      <p:pic>
        <p:nvPicPr>
          <p:cNvPr id="332" name="Google Shape;332;p33"/>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2689761" y="3805083"/>
            <a:ext cx="3888861" cy="2930947"/>
          </a:xfrm>
          <a:prstGeom prst="rect">
            <a:avLst/>
          </a:prstGeom>
          <a:noFill/>
          <a:ln>
            <a:noFill/>
          </a:ln>
        </p:spPr>
      </p:pic>
      <p:sp>
        <p:nvSpPr>
          <p:cNvPr id="333" name="Google Shape;333;p33"/>
          <p:cNvSpPr txBox="1"/>
          <p:nvPr/>
        </p:nvSpPr>
        <p:spPr>
          <a:xfrm>
            <a:off x="3903269" y="3413601"/>
            <a:ext cx="130291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33.5)</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34"/>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339" name="Google Shape;339;p34"/>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340" name="Google Shape;340;p34"/>
          <p:cNvSpPr txBox="1"/>
          <p:nvPr/>
        </p:nvSpPr>
        <p:spPr>
          <a:xfrm>
            <a:off x="212435" y="1034624"/>
            <a:ext cx="663170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r>
              <a:rPr lang="en-US" sz="2400">
                <a:solidFill>
                  <a:schemeClr val="dk1"/>
                </a:solidFill>
                <a:latin typeface="Times New Roman"/>
                <a:ea typeface="Times New Roman"/>
                <a:cs typeface="Times New Roman"/>
                <a:sym typeface="Times New Roman"/>
              </a:rPr>
              <a:t> Welding Rear Platform</a:t>
            </a:r>
            <a:endParaRPr sz="2400" u="sng">
              <a:solidFill>
                <a:schemeClr val="dk1"/>
              </a:solidFill>
              <a:latin typeface="Times New Roman"/>
              <a:ea typeface="Times New Roman"/>
              <a:cs typeface="Times New Roman"/>
              <a:sym typeface="Times New Roman"/>
            </a:endParaRPr>
          </a:p>
        </p:txBody>
      </p:sp>
      <p:sp>
        <p:nvSpPr>
          <p:cNvPr id="341" name="Google Shape;341;p34"/>
          <p:cNvSpPr txBox="1"/>
          <p:nvPr/>
        </p:nvSpPr>
        <p:spPr>
          <a:xfrm>
            <a:off x="212437" y="1530018"/>
            <a:ext cx="11508508" cy="707886"/>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17"/>
            </a:pPr>
            <a:r>
              <a:rPr lang="en-US" sz="2000">
                <a:solidFill>
                  <a:schemeClr val="dk1"/>
                </a:solidFill>
                <a:latin typeface="Times New Roman"/>
                <a:ea typeface="Times New Roman"/>
                <a:cs typeface="Times New Roman"/>
                <a:sym typeface="Times New Roman"/>
              </a:rPr>
              <a:t>Weld the pieces together all around (Fig. 36).  You will have to make multiple passes to fill in the spaces and gaps (Fig. 37).  Be sure to chip the slag and brush the welds between passes.</a:t>
            </a:r>
            <a:endParaRPr/>
          </a:p>
        </p:txBody>
      </p:sp>
      <p:sp>
        <p:nvSpPr>
          <p:cNvPr id="342" name="Google Shape;342;p34"/>
          <p:cNvSpPr txBox="1"/>
          <p:nvPr/>
        </p:nvSpPr>
        <p:spPr>
          <a:xfrm>
            <a:off x="4752109" y="2733449"/>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36)</a:t>
            </a:r>
            <a:endParaRPr/>
          </a:p>
        </p:txBody>
      </p:sp>
      <p:pic>
        <p:nvPicPr>
          <p:cNvPr id="343" name="Google Shape;343;p3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rot="10800000">
            <a:off x="83125" y="2337482"/>
            <a:ext cx="4516584" cy="4358881"/>
          </a:xfrm>
          <a:prstGeom prst="rect">
            <a:avLst/>
          </a:prstGeom>
          <a:noFill/>
          <a:ln>
            <a:noFill/>
          </a:ln>
        </p:spPr>
      </p:pic>
      <p:pic>
        <p:nvPicPr>
          <p:cNvPr id="344" name="Google Shape;344;p34"/>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6512445" y="2859662"/>
            <a:ext cx="5550246" cy="3836701"/>
          </a:xfrm>
          <a:prstGeom prst="rect">
            <a:avLst/>
          </a:prstGeom>
          <a:noFill/>
          <a:ln>
            <a:noFill/>
          </a:ln>
        </p:spPr>
      </p:pic>
      <p:sp>
        <p:nvSpPr>
          <p:cNvPr id="345" name="Google Shape;345;p34"/>
          <p:cNvSpPr txBox="1"/>
          <p:nvPr/>
        </p:nvSpPr>
        <p:spPr>
          <a:xfrm>
            <a:off x="8663708" y="2364117"/>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37)</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35"/>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351" name="Google Shape;351;p35"/>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352" name="Google Shape;352;p35"/>
          <p:cNvSpPr txBox="1"/>
          <p:nvPr/>
        </p:nvSpPr>
        <p:spPr>
          <a:xfrm>
            <a:off x="212435" y="1034624"/>
            <a:ext cx="663170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r>
              <a:rPr lang="en-US" sz="2400">
                <a:solidFill>
                  <a:schemeClr val="dk1"/>
                </a:solidFill>
                <a:latin typeface="Times New Roman"/>
                <a:ea typeface="Times New Roman"/>
                <a:cs typeface="Times New Roman"/>
                <a:sym typeface="Times New Roman"/>
              </a:rPr>
              <a:t> Rear Platform Clean-up</a:t>
            </a:r>
            <a:endParaRPr sz="2400" u="sng">
              <a:solidFill>
                <a:schemeClr val="dk1"/>
              </a:solidFill>
              <a:latin typeface="Times New Roman"/>
              <a:ea typeface="Times New Roman"/>
              <a:cs typeface="Times New Roman"/>
              <a:sym typeface="Times New Roman"/>
            </a:endParaRPr>
          </a:p>
        </p:txBody>
      </p:sp>
      <p:sp>
        <p:nvSpPr>
          <p:cNvPr id="353" name="Google Shape;353;p35"/>
          <p:cNvSpPr txBox="1"/>
          <p:nvPr/>
        </p:nvSpPr>
        <p:spPr>
          <a:xfrm>
            <a:off x="212437" y="1530018"/>
            <a:ext cx="11508508" cy="1015663"/>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18"/>
            </a:pPr>
            <a:r>
              <a:rPr lang="en-US" sz="2000">
                <a:solidFill>
                  <a:schemeClr val="dk1"/>
                </a:solidFill>
                <a:latin typeface="Times New Roman"/>
                <a:ea typeface="Times New Roman"/>
                <a:cs typeface="Times New Roman"/>
                <a:sym typeface="Times New Roman"/>
              </a:rPr>
              <a:t>Use the angle grinder to smooth out as much of the welds as you can (Fig. 38 &amp; 39). Some of the weld will be in hard to reach areas for the angle grinder. The pneumatic </a:t>
            </a:r>
            <a:r>
              <a:rPr lang="en-US" sz="2000" u="sng">
                <a:solidFill>
                  <a:schemeClr val="dk1"/>
                </a:solidFill>
                <a:latin typeface="Times New Roman"/>
                <a:ea typeface="Times New Roman"/>
                <a:cs typeface="Times New Roman"/>
                <a:sym typeface="Times New Roman"/>
              </a:rPr>
              <a:t>die grinder </a:t>
            </a:r>
            <a:r>
              <a:rPr lang="en-US" sz="2000">
                <a:solidFill>
                  <a:schemeClr val="dk1"/>
                </a:solidFill>
                <a:latin typeface="Times New Roman"/>
                <a:ea typeface="Times New Roman"/>
                <a:cs typeface="Times New Roman"/>
                <a:sym typeface="Times New Roman"/>
              </a:rPr>
              <a:t>or a </a:t>
            </a:r>
            <a:r>
              <a:rPr lang="en-US" sz="2000" u="sng">
                <a:solidFill>
                  <a:schemeClr val="dk1"/>
                </a:solidFill>
                <a:latin typeface="Times New Roman"/>
                <a:ea typeface="Times New Roman"/>
                <a:cs typeface="Times New Roman"/>
                <a:sym typeface="Times New Roman"/>
              </a:rPr>
              <a:t>flapper wheel </a:t>
            </a:r>
            <a:r>
              <a:rPr lang="en-US" sz="2000">
                <a:solidFill>
                  <a:schemeClr val="dk1"/>
                </a:solidFill>
                <a:latin typeface="Times New Roman"/>
                <a:ea typeface="Times New Roman"/>
                <a:cs typeface="Times New Roman"/>
                <a:sym typeface="Times New Roman"/>
              </a:rPr>
              <a:t>on a cordless drill may help.</a:t>
            </a:r>
            <a:endParaRPr/>
          </a:p>
        </p:txBody>
      </p:sp>
      <p:sp>
        <p:nvSpPr>
          <p:cNvPr id="354" name="Google Shape;354;p35"/>
          <p:cNvSpPr txBox="1"/>
          <p:nvPr/>
        </p:nvSpPr>
        <p:spPr>
          <a:xfrm>
            <a:off x="5884087" y="3010171"/>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39)</a:t>
            </a:r>
            <a:endParaRPr/>
          </a:p>
        </p:txBody>
      </p:sp>
      <p:sp>
        <p:nvSpPr>
          <p:cNvPr id="355" name="Google Shape;355;p35"/>
          <p:cNvSpPr txBox="1"/>
          <p:nvPr/>
        </p:nvSpPr>
        <p:spPr>
          <a:xfrm>
            <a:off x="1667909" y="3010171"/>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38)</a:t>
            </a:r>
            <a:endParaRPr/>
          </a:p>
        </p:txBody>
      </p:sp>
      <p:pic>
        <p:nvPicPr>
          <p:cNvPr id="356" name="Google Shape;356;p3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12434" y="3428999"/>
            <a:ext cx="4009207" cy="3221037"/>
          </a:xfrm>
          <a:prstGeom prst="rect">
            <a:avLst/>
          </a:prstGeom>
          <a:noFill/>
          <a:ln>
            <a:noFill/>
          </a:ln>
        </p:spPr>
      </p:pic>
      <p:pic>
        <p:nvPicPr>
          <p:cNvPr id="357" name="Google Shape;357;p35"/>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rot="5400000">
            <a:off x="8212327" y="2882800"/>
            <a:ext cx="3951078" cy="3583393"/>
          </a:xfrm>
          <a:prstGeom prst="rect">
            <a:avLst/>
          </a:prstGeom>
          <a:noFill/>
          <a:ln>
            <a:noFill/>
          </a:ln>
        </p:spPr>
      </p:pic>
      <p:pic>
        <p:nvPicPr>
          <p:cNvPr id="358" name="Google Shape;358;p35"/>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rot="5400000">
            <a:off x="4763748" y="3403421"/>
            <a:ext cx="3270533" cy="3222697"/>
          </a:xfrm>
          <a:prstGeom prst="rect">
            <a:avLst/>
          </a:prstGeom>
          <a:noFill/>
          <a:ln>
            <a:noFill/>
          </a:ln>
        </p:spPr>
      </p:pic>
      <p:cxnSp>
        <p:nvCxnSpPr>
          <p:cNvPr id="359" name="Google Shape;359;p35"/>
          <p:cNvCxnSpPr/>
          <p:nvPr/>
        </p:nvCxnSpPr>
        <p:spPr>
          <a:xfrm flipH="1">
            <a:off x="8781619" y="2182660"/>
            <a:ext cx="922820" cy="858566"/>
          </a:xfrm>
          <a:prstGeom prst="straightConnector1">
            <a:avLst/>
          </a:prstGeom>
          <a:noFill/>
          <a:ln w="38100" cap="flat" cmpd="sng">
            <a:solidFill>
              <a:srgbClr val="FF0000"/>
            </a:solidFill>
            <a:prstDash val="solid"/>
            <a:miter lim="800000"/>
            <a:headEnd type="none" w="sm" len="sm"/>
            <a:tailEnd type="triangle" w="lg" len="lg"/>
          </a:ln>
        </p:spPr>
      </p:cxnSp>
      <p:cxnSp>
        <p:nvCxnSpPr>
          <p:cNvPr id="360" name="Google Shape;360;p35"/>
          <p:cNvCxnSpPr/>
          <p:nvPr/>
        </p:nvCxnSpPr>
        <p:spPr>
          <a:xfrm rot="-5400000" flipH="1">
            <a:off x="7405282" y="2951559"/>
            <a:ext cx="3702300" cy="2164500"/>
          </a:xfrm>
          <a:prstGeom prst="bentConnector3">
            <a:avLst>
              <a:gd name="adj1" fmla="val 89436"/>
            </a:avLst>
          </a:prstGeom>
          <a:noFill/>
          <a:ln w="38100" cap="flat" cmpd="sng">
            <a:solidFill>
              <a:srgbClr val="FF0000"/>
            </a:solidFill>
            <a:prstDash val="solid"/>
            <a:miter lim="800000"/>
            <a:headEnd type="none" w="sm" len="sm"/>
            <a:tailEnd type="triangle" w="lg" len="lg"/>
          </a:ln>
        </p:spPr>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36"/>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366" name="Google Shape;366;p36"/>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367" name="Google Shape;367;p36"/>
          <p:cNvSpPr txBox="1"/>
          <p:nvPr/>
        </p:nvSpPr>
        <p:spPr>
          <a:xfrm>
            <a:off x="212435" y="1034624"/>
            <a:ext cx="663170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r>
              <a:rPr lang="en-US" sz="2400">
                <a:solidFill>
                  <a:schemeClr val="dk1"/>
                </a:solidFill>
                <a:latin typeface="Times New Roman"/>
                <a:ea typeface="Times New Roman"/>
                <a:cs typeface="Times New Roman"/>
                <a:sym typeface="Times New Roman"/>
              </a:rPr>
              <a:t> Shaping &amp; Finishing</a:t>
            </a:r>
            <a:endParaRPr sz="2400" u="sng">
              <a:solidFill>
                <a:schemeClr val="dk1"/>
              </a:solidFill>
              <a:latin typeface="Times New Roman"/>
              <a:ea typeface="Times New Roman"/>
              <a:cs typeface="Times New Roman"/>
              <a:sym typeface="Times New Roman"/>
            </a:endParaRPr>
          </a:p>
        </p:txBody>
      </p:sp>
      <p:sp>
        <p:nvSpPr>
          <p:cNvPr id="368" name="Google Shape;368;p36"/>
          <p:cNvSpPr txBox="1"/>
          <p:nvPr/>
        </p:nvSpPr>
        <p:spPr>
          <a:xfrm>
            <a:off x="212437" y="1530018"/>
            <a:ext cx="8179395" cy="1631216"/>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20"/>
            </a:pPr>
            <a:r>
              <a:rPr lang="en-US" sz="2000">
                <a:solidFill>
                  <a:schemeClr val="dk1"/>
                </a:solidFill>
                <a:latin typeface="Times New Roman"/>
                <a:ea typeface="Times New Roman"/>
                <a:cs typeface="Times New Roman"/>
                <a:sym typeface="Times New Roman"/>
              </a:rPr>
              <a:t>Use the angle grinder with a sanding disc (Fig. to smooth out all of your grinder marks. Then use the angle grinder with a flapper wheel (Fig. 42) to polish the bottom of the horn and the top of the anvil. Next you will use the cordless drill with a flapper wheel attachment (Fig. 43) with the correct size wheel to fit the curve under the horn (Fig. 44).</a:t>
            </a:r>
            <a:endParaRPr/>
          </a:p>
        </p:txBody>
      </p:sp>
      <p:sp>
        <p:nvSpPr>
          <p:cNvPr id="369" name="Google Shape;369;p36"/>
          <p:cNvSpPr txBox="1"/>
          <p:nvPr/>
        </p:nvSpPr>
        <p:spPr>
          <a:xfrm>
            <a:off x="1726016" y="3951945"/>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41)</a:t>
            </a:r>
            <a:endParaRPr/>
          </a:p>
        </p:txBody>
      </p:sp>
      <p:pic>
        <p:nvPicPr>
          <p:cNvPr id="370" name="Google Shape;370;p36"/>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12435" y="4321277"/>
            <a:ext cx="4578335" cy="2328760"/>
          </a:xfrm>
          <a:prstGeom prst="rect">
            <a:avLst/>
          </a:prstGeom>
          <a:noFill/>
          <a:ln>
            <a:noFill/>
          </a:ln>
        </p:spPr>
      </p:pic>
      <p:pic>
        <p:nvPicPr>
          <p:cNvPr id="371" name="Google Shape;371;p36"/>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5018906" y="4321277"/>
            <a:ext cx="4128190" cy="2328760"/>
          </a:xfrm>
          <a:prstGeom prst="rect">
            <a:avLst/>
          </a:prstGeom>
          <a:noFill/>
          <a:ln>
            <a:noFill/>
          </a:ln>
        </p:spPr>
      </p:pic>
      <p:pic>
        <p:nvPicPr>
          <p:cNvPr id="372" name="Google Shape;372;p36"/>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8812412" y="1193103"/>
            <a:ext cx="3167151" cy="1969723"/>
          </a:xfrm>
          <a:prstGeom prst="rect">
            <a:avLst/>
          </a:prstGeom>
          <a:noFill/>
          <a:ln>
            <a:noFill/>
          </a:ln>
        </p:spPr>
      </p:pic>
      <p:pic>
        <p:nvPicPr>
          <p:cNvPr id="373" name="Google Shape;373;p36"/>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rot="5400000">
            <a:off x="9057552" y="3605448"/>
            <a:ext cx="3181302" cy="2662720"/>
          </a:xfrm>
          <a:prstGeom prst="rect">
            <a:avLst/>
          </a:prstGeom>
          <a:noFill/>
          <a:ln>
            <a:noFill/>
          </a:ln>
        </p:spPr>
      </p:pic>
      <p:sp>
        <p:nvSpPr>
          <p:cNvPr id="374" name="Google Shape;374;p36"/>
          <p:cNvSpPr txBox="1"/>
          <p:nvPr/>
        </p:nvSpPr>
        <p:spPr>
          <a:xfrm>
            <a:off x="6023953" y="3942988"/>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42)</a:t>
            </a:r>
            <a:endParaRPr/>
          </a:p>
        </p:txBody>
      </p:sp>
      <p:sp>
        <p:nvSpPr>
          <p:cNvPr id="375" name="Google Shape;375;p36"/>
          <p:cNvSpPr txBox="1"/>
          <p:nvPr/>
        </p:nvSpPr>
        <p:spPr>
          <a:xfrm>
            <a:off x="7782558" y="1244366"/>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43)</a:t>
            </a:r>
            <a:endParaRPr/>
          </a:p>
        </p:txBody>
      </p:sp>
      <p:sp>
        <p:nvSpPr>
          <p:cNvPr id="376" name="Google Shape;376;p36"/>
          <p:cNvSpPr txBox="1"/>
          <p:nvPr/>
        </p:nvSpPr>
        <p:spPr>
          <a:xfrm>
            <a:off x="8297485" y="3443794"/>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44)</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p37"/>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382" name="Google Shape;382;p37"/>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383" name="Google Shape;383;p37"/>
          <p:cNvSpPr txBox="1"/>
          <p:nvPr/>
        </p:nvSpPr>
        <p:spPr>
          <a:xfrm>
            <a:off x="212435" y="1034624"/>
            <a:ext cx="663170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r>
              <a:rPr lang="en-US" sz="2400">
                <a:solidFill>
                  <a:schemeClr val="dk1"/>
                </a:solidFill>
                <a:latin typeface="Times New Roman"/>
                <a:ea typeface="Times New Roman"/>
                <a:cs typeface="Times New Roman"/>
                <a:sym typeface="Times New Roman"/>
              </a:rPr>
              <a:t> Shaping &amp; Finishing – Part 2</a:t>
            </a:r>
            <a:endParaRPr sz="2400" u="sng">
              <a:solidFill>
                <a:schemeClr val="dk1"/>
              </a:solidFill>
              <a:latin typeface="Times New Roman"/>
              <a:ea typeface="Times New Roman"/>
              <a:cs typeface="Times New Roman"/>
              <a:sym typeface="Times New Roman"/>
            </a:endParaRPr>
          </a:p>
        </p:txBody>
      </p:sp>
      <p:sp>
        <p:nvSpPr>
          <p:cNvPr id="384" name="Google Shape;384;p37"/>
          <p:cNvSpPr txBox="1"/>
          <p:nvPr/>
        </p:nvSpPr>
        <p:spPr>
          <a:xfrm>
            <a:off x="212437" y="1530018"/>
            <a:ext cx="8179395" cy="400110"/>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20"/>
            </a:pPr>
            <a:r>
              <a:rPr lang="en-US" sz="2000">
                <a:solidFill>
                  <a:schemeClr val="dk1"/>
                </a:solidFill>
                <a:latin typeface="Times New Roman"/>
                <a:ea typeface="Times New Roman"/>
                <a:cs typeface="Times New Roman"/>
                <a:sym typeface="Times New Roman"/>
              </a:rPr>
              <a:t>Your anvil should look like the anvil in the pictures below (Fig. 45-46). </a:t>
            </a:r>
            <a:endParaRPr/>
          </a:p>
        </p:txBody>
      </p:sp>
      <p:sp>
        <p:nvSpPr>
          <p:cNvPr id="385" name="Google Shape;385;p37"/>
          <p:cNvSpPr txBox="1"/>
          <p:nvPr/>
        </p:nvSpPr>
        <p:spPr>
          <a:xfrm>
            <a:off x="2284359" y="2807189"/>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45)</a:t>
            </a:r>
            <a:endParaRPr/>
          </a:p>
        </p:txBody>
      </p:sp>
      <p:sp>
        <p:nvSpPr>
          <p:cNvPr id="386" name="Google Shape;386;p37"/>
          <p:cNvSpPr txBox="1"/>
          <p:nvPr/>
        </p:nvSpPr>
        <p:spPr>
          <a:xfrm>
            <a:off x="8947758" y="2173161"/>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46)</a:t>
            </a:r>
            <a:endParaRPr/>
          </a:p>
        </p:txBody>
      </p:sp>
      <p:pic>
        <p:nvPicPr>
          <p:cNvPr id="387" name="Google Shape;387;p3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52400" y="3257573"/>
            <a:ext cx="5943600" cy="3392464"/>
          </a:xfrm>
          <a:prstGeom prst="rect">
            <a:avLst/>
          </a:prstGeom>
          <a:noFill/>
          <a:ln>
            <a:noFill/>
          </a:ln>
        </p:spPr>
      </p:pic>
      <p:pic>
        <p:nvPicPr>
          <p:cNvPr id="388" name="Google Shape;388;p37"/>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6885770" y="2586737"/>
            <a:ext cx="5153830" cy="406672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Google Shape;393;p38"/>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394" name="Google Shape;394;p38"/>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395" name="Google Shape;395;p38"/>
          <p:cNvSpPr txBox="1"/>
          <p:nvPr/>
        </p:nvSpPr>
        <p:spPr>
          <a:xfrm>
            <a:off x="212435" y="1034624"/>
            <a:ext cx="663170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r>
              <a:rPr lang="en-US" sz="2400">
                <a:solidFill>
                  <a:schemeClr val="dk1"/>
                </a:solidFill>
                <a:latin typeface="Times New Roman"/>
                <a:ea typeface="Times New Roman"/>
                <a:cs typeface="Times New Roman"/>
                <a:sym typeface="Times New Roman"/>
              </a:rPr>
              <a:t> Sandblasting</a:t>
            </a:r>
            <a:endParaRPr sz="2400" u="sng">
              <a:solidFill>
                <a:schemeClr val="dk1"/>
              </a:solidFill>
              <a:latin typeface="Times New Roman"/>
              <a:ea typeface="Times New Roman"/>
              <a:cs typeface="Times New Roman"/>
              <a:sym typeface="Times New Roman"/>
            </a:endParaRPr>
          </a:p>
        </p:txBody>
      </p:sp>
      <p:sp>
        <p:nvSpPr>
          <p:cNvPr id="396" name="Google Shape;396;p38"/>
          <p:cNvSpPr txBox="1"/>
          <p:nvPr/>
        </p:nvSpPr>
        <p:spPr>
          <a:xfrm>
            <a:off x="212437" y="1530018"/>
            <a:ext cx="8179395" cy="707886"/>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21"/>
            </a:pPr>
            <a:r>
              <a:rPr lang="en-US" sz="2000">
                <a:solidFill>
                  <a:schemeClr val="dk1"/>
                </a:solidFill>
                <a:latin typeface="Times New Roman"/>
                <a:ea typeface="Times New Roman"/>
                <a:cs typeface="Times New Roman"/>
                <a:sym typeface="Times New Roman"/>
              </a:rPr>
              <a:t>With the instructor’s help, use the sandblaster to thoroughly clean your anvil.  It should look like the anvil in the pictures below (Fig. 47-49). </a:t>
            </a:r>
            <a:endParaRPr/>
          </a:p>
        </p:txBody>
      </p:sp>
      <p:sp>
        <p:nvSpPr>
          <p:cNvPr id="397" name="Google Shape;397;p38"/>
          <p:cNvSpPr txBox="1"/>
          <p:nvPr/>
        </p:nvSpPr>
        <p:spPr>
          <a:xfrm>
            <a:off x="2284359" y="2698333"/>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47)</a:t>
            </a:r>
            <a:endParaRPr/>
          </a:p>
        </p:txBody>
      </p:sp>
      <p:sp>
        <p:nvSpPr>
          <p:cNvPr id="398" name="Google Shape;398;p38"/>
          <p:cNvSpPr txBox="1"/>
          <p:nvPr/>
        </p:nvSpPr>
        <p:spPr>
          <a:xfrm>
            <a:off x="7361978" y="3244334"/>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48)</a:t>
            </a:r>
            <a:endParaRPr/>
          </a:p>
        </p:txBody>
      </p:sp>
      <p:sp>
        <p:nvSpPr>
          <p:cNvPr id="399" name="Google Shape;399;p38"/>
          <p:cNvSpPr txBox="1"/>
          <p:nvPr/>
        </p:nvSpPr>
        <p:spPr>
          <a:xfrm>
            <a:off x="7311784" y="5467264"/>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49)</a:t>
            </a:r>
            <a:endParaRPr/>
          </a:p>
        </p:txBody>
      </p:sp>
      <p:pic>
        <p:nvPicPr>
          <p:cNvPr id="400" name="Google Shape;400;p3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66839" y="3067665"/>
            <a:ext cx="6294748" cy="3582372"/>
          </a:xfrm>
          <a:prstGeom prst="rect">
            <a:avLst/>
          </a:prstGeom>
          <a:noFill/>
          <a:ln>
            <a:noFill/>
          </a:ln>
        </p:spPr>
      </p:pic>
      <p:pic>
        <p:nvPicPr>
          <p:cNvPr id="401" name="Google Shape;401;p38"/>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8341638" y="4513020"/>
            <a:ext cx="3683523" cy="2170372"/>
          </a:xfrm>
          <a:prstGeom prst="rect">
            <a:avLst/>
          </a:prstGeom>
          <a:noFill/>
          <a:ln>
            <a:noFill/>
          </a:ln>
        </p:spPr>
      </p:pic>
      <p:pic>
        <p:nvPicPr>
          <p:cNvPr id="402" name="Google Shape;402;p38"/>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8342660" y="2271633"/>
            <a:ext cx="3696160" cy="2189201"/>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39"/>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408" name="Google Shape;408;p39"/>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409" name="Google Shape;409;p39"/>
          <p:cNvSpPr txBox="1"/>
          <p:nvPr/>
        </p:nvSpPr>
        <p:spPr>
          <a:xfrm>
            <a:off x="212435" y="1034624"/>
            <a:ext cx="663170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r>
              <a:rPr lang="en-US" sz="2400">
                <a:solidFill>
                  <a:schemeClr val="dk1"/>
                </a:solidFill>
                <a:latin typeface="Times New Roman"/>
                <a:ea typeface="Times New Roman"/>
                <a:cs typeface="Times New Roman"/>
                <a:sym typeface="Times New Roman"/>
              </a:rPr>
              <a:t> Final Weight</a:t>
            </a:r>
            <a:endParaRPr sz="2400" u="sng">
              <a:solidFill>
                <a:schemeClr val="dk1"/>
              </a:solidFill>
              <a:latin typeface="Times New Roman"/>
              <a:ea typeface="Times New Roman"/>
              <a:cs typeface="Times New Roman"/>
              <a:sym typeface="Times New Roman"/>
            </a:endParaRPr>
          </a:p>
        </p:txBody>
      </p:sp>
      <p:sp>
        <p:nvSpPr>
          <p:cNvPr id="410" name="Google Shape;410;p39"/>
          <p:cNvSpPr txBox="1"/>
          <p:nvPr/>
        </p:nvSpPr>
        <p:spPr>
          <a:xfrm>
            <a:off x="212437" y="1530018"/>
            <a:ext cx="6416963" cy="707886"/>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22"/>
            </a:pPr>
            <a:r>
              <a:rPr lang="en-US" sz="2000">
                <a:solidFill>
                  <a:schemeClr val="dk1"/>
                </a:solidFill>
                <a:latin typeface="Times New Roman"/>
                <a:ea typeface="Times New Roman"/>
                <a:cs typeface="Times New Roman"/>
                <a:sym typeface="Times New Roman"/>
              </a:rPr>
              <a:t>Weigh your anvil again and record your weight on your worksheet.</a:t>
            </a:r>
            <a:endParaRPr/>
          </a:p>
        </p:txBody>
      </p:sp>
      <p:sp>
        <p:nvSpPr>
          <p:cNvPr id="411" name="Google Shape;411;p39"/>
          <p:cNvSpPr txBox="1"/>
          <p:nvPr/>
        </p:nvSpPr>
        <p:spPr>
          <a:xfrm>
            <a:off x="5800080" y="3845289"/>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50)</a:t>
            </a:r>
            <a:endParaRPr/>
          </a:p>
        </p:txBody>
      </p:sp>
      <p:pic>
        <p:nvPicPr>
          <p:cNvPr id="412" name="Google Shape;412;p3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rot="5400000">
            <a:off x="6838801" y="1471055"/>
            <a:ext cx="5720181" cy="498621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p40"/>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418" name="Google Shape;418;p40"/>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419" name="Google Shape;419;p40"/>
          <p:cNvSpPr txBox="1"/>
          <p:nvPr/>
        </p:nvSpPr>
        <p:spPr>
          <a:xfrm>
            <a:off x="212435" y="1034624"/>
            <a:ext cx="663170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r>
              <a:rPr lang="en-US" sz="2400">
                <a:solidFill>
                  <a:schemeClr val="dk1"/>
                </a:solidFill>
                <a:latin typeface="Times New Roman"/>
                <a:ea typeface="Times New Roman"/>
                <a:cs typeface="Times New Roman"/>
                <a:sym typeface="Times New Roman"/>
              </a:rPr>
              <a:t> Finishing</a:t>
            </a:r>
            <a:endParaRPr sz="2400" u="sng">
              <a:solidFill>
                <a:schemeClr val="dk1"/>
              </a:solidFill>
              <a:latin typeface="Times New Roman"/>
              <a:ea typeface="Times New Roman"/>
              <a:cs typeface="Times New Roman"/>
              <a:sym typeface="Times New Roman"/>
            </a:endParaRPr>
          </a:p>
        </p:txBody>
      </p:sp>
      <p:sp>
        <p:nvSpPr>
          <p:cNvPr id="420" name="Google Shape;420;p40"/>
          <p:cNvSpPr txBox="1"/>
          <p:nvPr/>
        </p:nvSpPr>
        <p:spPr>
          <a:xfrm>
            <a:off x="212437" y="1530018"/>
            <a:ext cx="7407563" cy="1015663"/>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23"/>
            </a:pPr>
            <a:r>
              <a:rPr lang="en-US" sz="2000">
                <a:solidFill>
                  <a:schemeClr val="dk1"/>
                </a:solidFill>
                <a:latin typeface="Times New Roman"/>
                <a:ea typeface="Times New Roman"/>
                <a:cs typeface="Times New Roman"/>
                <a:sym typeface="Times New Roman"/>
              </a:rPr>
              <a:t>The next step is to put a finish on the anvil. Start by taping off the top of the anvil (Fig. 51). Then trim the tape as shown in figures 52-53. </a:t>
            </a:r>
            <a:endParaRPr sz="2000">
              <a:solidFill>
                <a:schemeClr val="dk1"/>
              </a:solidFill>
              <a:latin typeface="Times New Roman"/>
              <a:ea typeface="Times New Roman"/>
              <a:cs typeface="Times New Roman"/>
              <a:sym typeface="Times New Roman"/>
            </a:endParaRPr>
          </a:p>
        </p:txBody>
      </p:sp>
      <p:sp>
        <p:nvSpPr>
          <p:cNvPr id="421" name="Google Shape;421;p40"/>
          <p:cNvSpPr txBox="1"/>
          <p:nvPr/>
        </p:nvSpPr>
        <p:spPr>
          <a:xfrm>
            <a:off x="4676738" y="2531299"/>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52)</a:t>
            </a:r>
            <a:endParaRPr sz="1800" b="1">
              <a:solidFill>
                <a:schemeClr val="dk1"/>
              </a:solidFill>
              <a:latin typeface="Times New Roman"/>
              <a:ea typeface="Times New Roman"/>
              <a:cs typeface="Times New Roman"/>
              <a:sym typeface="Times New Roman"/>
            </a:endParaRPr>
          </a:p>
        </p:txBody>
      </p:sp>
      <p:pic>
        <p:nvPicPr>
          <p:cNvPr id="422" name="Google Shape;422;p40"/>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37780" y="4061215"/>
            <a:ext cx="4481111" cy="2672862"/>
          </a:xfrm>
          <a:prstGeom prst="rect">
            <a:avLst/>
          </a:prstGeom>
          <a:noFill/>
          <a:ln>
            <a:noFill/>
          </a:ln>
        </p:spPr>
      </p:pic>
      <p:pic>
        <p:nvPicPr>
          <p:cNvPr id="423" name="Google Shape;423;p40"/>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rot="5400000">
            <a:off x="4282340" y="3380789"/>
            <a:ext cx="3841262" cy="2880947"/>
          </a:xfrm>
          <a:prstGeom prst="rect">
            <a:avLst/>
          </a:prstGeom>
          <a:noFill/>
          <a:ln>
            <a:noFill/>
          </a:ln>
        </p:spPr>
      </p:pic>
      <p:pic>
        <p:nvPicPr>
          <p:cNvPr id="424" name="Google Shape;424;p40"/>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rot="5400000">
            <a:off x="7228253" y="1853370"/>
            <a:ext cx="5423877" cy="4353169"/>
          </a:xfrm>
          <a:prstGeom prst="rect">
            <a:avLst/>
          </a:prstGeom>
          <a:noFill/>
          <a:ln>
            <a:noFill/>
          </a:ln>
        </p:spPr>
      </p:pic>
      <p:sp>
        <p:nvSpPr>
          <p:cNvPr id="425" name="Google Shape;425;p40"/>
          <p:cNvSpPr txBox="1"/>
          <p:nvPr/>
        </p:nvSpPr>
        <p:spPr>
          <a:xfrm>
            <a:off x="423042" y="3576577"/>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51)</a:t>
            </a:r>
            <a:endParaRPr/>
          </a:p>
        </p:txBody>
      </p:sp>
      <p:sp>
        <p:nvSpPr>
          <p:cNvPr id="426" name="Google Shape;426;p40"/>
          <p:cNvSpPr txBox="1"/>
          <p:nvPr/>
        </p:nvSpPr>
        <p:spPr>
          <a:xfrm>
            <a:off x="7763607" y="923636"/>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53)</a:t>
            </a:r>
            <a:endParaRPr sz="1800" b="1">
              <a:solidFill>
                <a:schemeClr val="dk1"/>
              </a:solidFill>
              <a:latin typeface="Times New Roman"/>
              <a:ea typeface="Times New Roman"/>
              <a:cs typeface="Times New Roman"/>
              <a:sym typeface="Times New Roman"/>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41"/>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432" name="Google Shape;432;p41"/>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433" name="Google Shape;433;p41"/>
          <p:cNvSpPr txBox="1"/>
          <p:nvPr/>
        </p:nvSpPr>
        <p:spPr>
          <a:xfrm>
            <a:off x="212435" y="1034624"/>
            <a:ext cx="663170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r>
              <a:rPr lang="en-US" sz="2400">
                <a:solidFill>
                  <a:schemeClr val="dk1"/>
                </a:solidFill>
                <a:latin typeface="Times New Roman"/>
                <a:ea typeface="Times New Roman"/>
                <a:cs typeface="Times New Roman"/>
                <a:sym typeface="Times New Roman"/>
              </a:rPr>
              <a:t> Finishing</a:t>
            </a:r>
            <a:endParaRPr sz="2400" u="sng">
              <a:solidFill>
                <a:schemeClr val="dk1"/>
              </a:solidFill>
              <a:latin typeface="Times New Roman"/>
              <a:ea typeface="Times New Roman"/>
              <a:cs typeface="Times New Roman"/>
              <a:sym typeface="Times New Roman"/>
            </a:endParaRPr>
          </a:p>
        </p:txBody>
      </p:sp>
      <p:sp>
        <p:nvSpPr>
          <p:cNvPr id="434" name="Google Shape;434;p41"/>
          <p:cNvSpPr txBox="1"/>
          <p:nvPr/>
        </p:nvSpPr>
        <p:spPr>
          <a:xfrm>
            <a:off x="77667" y="1530018"/>
            <a:ext cx="7979995" cy="1323439"/>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24"/>
            </a:pPr>
            <a:r>
              <a:rPr lang="en-US" sz="2000">
                <a:solidFill>
                  <a:schemeClr val="dk1"/>
                </a:solidFill>
                <a:latin typeface="Times New Roman"/>
                <a:ea typeface="Times New Roman"/>
                <a:cs typeface="Times New Roman"/>
                <a:sym typeface="Times New Roman"/>
              </a:rPr>
              <a:t>Set up a place to paint making sure you cover the floor or table from overspray (Fig 54). Lay the anvil on it’s side and paint the bottom and the side and ends (Fig. 55-56). Be careful to put on a glossy coat but not so much that the paint runs (Fig 56).</a:t>
            </a:r>
            <a:endParaRPr sz="2000">
              <a:solidFill>
                <a:schemeClr val="dk1"/>
              </a:solidFill>
              <a:latin typeface="Times New Roman"/>
              <a:ea typeface="Times New Roman"/>
              <a:cs typeface="Times New Roman"/>
              <a:sym typeface="Times New Roman"/>
            </a:endParaRPr>
          </a:p>
        </p:txBody>
      </p:sp>
      <p:sp>
        <p:nvSpPr>
          <p:cNvPr id="435" name="Google Shape;435;p41"/>
          <p:cNvSpPr txBox="1"/>
          <p:nvPr/>
        </p:nvSpPr>
        <p:spPr>
          <a:xfrm>
            <a:off x="904452" y="2795901"/>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54)</a:t>
            </a:r>
            <a:endParaRPr sz="1800" b="1">
              <a:solidFill>
                <a:schemeClr val="dk1"/>
              </a:solidFill>
              <a:latin typeface="Times New Roman"/>
              <a:ea typeface="Times New Roman"/>
              <a:cs typeface="Times New Roman"/>
              <a:sym typeface="Times New Roman"/>
            </a:endParaRPr>
          </a:p>
        </p:txBody>
      </p:sp>
      <p:pic>
        <p:nvPicPr>
          <p:cNvPr id="436" name="Google Shape;436;p41"/>
          <p:cNvPicPr preferRelativeResize="0"/>
          <p:nvPr/>
        </p:nvPicPr>
        <p:blipFill rotWithShape="1">
          <a:blip r:embed="rId3" cstate="screen">
            <a:alphaModFix/>
            <a:extLst>
              <a:ext uri="{28A0092B-C50C-407E-A947-70E740481C1C}">
                <a14:useLocalDpi xmlns:a14="http://schemas.microsoft.com/office/drawing/2010/main"/>
              </a:ext>
            </a:extLst>
          </a:blip>
          <a:srcRect l="-1035"/>
          <a:stretch/>
        </p:blipFill>
        <p:spPr>
          <a:xfrm rot="5400000">
            <a:off x="-288374" y="3531274"/>
            <a:ext cx="3579444" cy="2847363"/>
          </a:xfrm>
          <a:prstGeom prst="rect">
            <a:avLst/>
          </a:prstGeom>
          <a:noFill/>
          <a:ln>
            <a:noFill/>
          </a:ln>
        </p:spPr>
      </p:pic>
      <p:pic>
        <p:nvPicPr>
          <p:cNvPr id="437" name="Google Shape;437;p41"/>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rot="5400000">
            <a:off x="2728323" y="3503385"/>
            <a:ext cx="3579444" cy="2903143"/>
          </a:xfrm>
          <a:prstGeom prst="rect">
            <a:avLst/>
          </a:prstGeom>
          <a:noFill/>
          <a:ln>
            <a:noFill/>
          </a:ln>
        </p:spPr>
      </p:pic>
      <p:sp>
        <p:nvSpPr>
          <p:cNvPr id="438" name="Google Shape;438;p41"/>
          <p:cNvSpPr txBox="1"/>
          <p:nvPr/>
        </p:nvSpPr>
        <p:spPr>
          <a:xfrm>
            <a:off x="3916218" y="2795901"/>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55)</a:t>
            </a:r>
            <a:endParaRPr sz="1800" b="1">
              <a:solidFill>
                <a:schemeClr val="dk1"/>
              </a:solidFill>
              <a:latin typeface="Times New Roman"/>
              <a:ea typeface="Times New Roman"/>
              <a:cs typeface="Times New Roman"/>
              <a:sym typeface="Times New Roman"/>
            </a:endParaRPr>
          </a:p>
        </p:txBody>
      </p:sp>
      <p:pic>
        <p:nvPicPr>
          <p:cNvPr id="439" name="Google Shape;439;p41"/>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rot="5400000">
            <a:off x="7714733" y="2411509"/>
            <a:ext cx="4767386" cy="3905808"/>
          </a:xfrm>
          <a:prstGeom prst="rect">
            <a:avLst/>
          </a:prstGeom>
          <a:noFill/>
          <a:ln>
            <a:noFill/>
          </a:ln>
        </p:spPr>
      </p:pic>
      <p:sp>
        <p:nvSpPr>
          <p:cNvPr id="440" name="Google Shape;440;p41"/>
          <p:cNvSpPr txBox="1"/>
          <p:nvPr/>
        </p:nvSpPr>
        <p:spPr>
          <a:xfrm>
            <a:off x="9760760" y="1568990"/>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56)</a:t>
            </a:r>
            <a:endParaRPr sz="1800" b="1">
              <a:solidFill>
                <a:schemeClr val="dk1"/>
              </a:solidFill>
              <a:latin typeface="Times New Roman"/>
              <a:ea typeface="Times New Roman"/>
              <a:cs typeface="Times New Roman"/>
              <a:sym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5"/>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100" name="Google Shape;100;p15"/>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101" name="Google Shape;101;p15"/>
          <p:cNvSpPr txBox="1"/>
          <p:nvPr/>
        </p:nvSpPr>
        <p:spPr>
          <a:xfrm>
            <a:off x="318655" y="1623411"/>
            <a:ext cx="8289636" cy="1477328"/>
          </a:xfrm>
          <a:prstGeom prst="rect">
            <a:avLst/>
          </a:prstGeom>
          <a:noFill/>
          <a:ln>
            <a:noFill/>
          </a:ln>
        </p:spPr>
        <p:txBody>
          <a:bodyPr spcFirstLastPara="1" wrap="square" lIns="91425" tIns="45700" rIns="91425" bIns="45700" anchor="t" anchorCtr="0">
            <a:spAutoFit/>
          </a:bodyPr>
          <a:lstStyle/>
          <a:p>
            <a:pPr marL="341313" marR="0" lvl="0" indent="-341313" algn="l" rtl="0">
              <a:spcBef>
                <a:spcPts val="0"/>
              </a:spcBef>
              <a:spcAft>
                <a:spcPts val="0"/>
              </a:spcAft>
              <a:buNone/>
            </a:pPr>
            <a:r>
              <a:rPr lang="en-US" sz="2400">
                <a:solidFill>
                  <a:schemeClr val="dk1"/>
                </a:solidFill>
                <a:latin typeface="Times New Roman"/>
                <a:ea typeface="Times New Roman"/>
                <a:cs typeface="Times New Roman"/>
                <a:sym typeface="Times New Roman"/>
              </a:rPr>
              <a:t>1. 	Cut a 12” section of railroad track using the bandsaw (Fig. 1). Make sure the track is flat on the bed of the band saw (Fig. 2). Your piece should look like the picture below (Fig. 3).</a:t>
            </a:r>
            <a:endParaRPr/>
          </a:p>
          <a:p>
            <a:pPr marL="0" marR="0" lvl="0" indent="0" algn="l" rtl="0">
              <a:spcBef>
                <a:spcPts val="0"/>
              </a:spcBef>
              <a:spcAft>
                <a:spcPts val="0"/>
              </a:spcAft>
              <a:buNone/>
            </a:pPr>
            <a:endParaRPr sz="1800">
              <a:solidFill>
                <a:schemeClr val="dk1"/>
              </a:solidFill>
              <a:latin typeface="Times New Roman"/>
              <a:ea typeface="Times New Roman"/>
              <a:cs typeface="Times New Roman"/>
              <a:sym typeface="Times New Roman"/>
            </a:endParaRPr>
          </a:p>
        </p:txBody>
      </p:sp>
      <p:pic>
        <p:nvPicPr>
          <p:cNvPr id="102" name="Google Shape;102;p1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rot="5400000">
            <a:off x="9378372" y="1607913"/>
            <a:ext cx="2761673" cy="2071255"/>
          </a:xfrm>
          <a:prstGeom prst="rect">
            <a:avLst/>
          </a:prstGeom>
          <a:noFill/>
          <a:ln>
            <a:noFill/>
          </a:ln>
        </p:spPr>
      </p:pic>
      <p:pic>
        <p:nvPicPr>
          <p:cNvPr id="103" name="Google Shape;103;p15"/>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318655" y="3527923"/>
            <a:ext cx="3519055" cy="2639291"/>
          </a:xfrm>
          <a:prstGeom prst="rect">
            <a:avLst/>
          </a:prstGeom>
          <a:noFill/>
          <a:ln>
            <a:noFill/>
          </a:ln>
        </p:spPr>
      </p:pic>
      <p:pic>
        <p:nvPicPr>
          <p:cNvPr id="104" name="Google Shape;104;p15"/>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4578293" y="4024377"/>
            <a:ext cx="4519524" cy="2142837"/>
          </a:xfrm>
          <a:prstGeom prst="rect">
            <a:avLst/>
          </a:prstGeom>
          <a:noFill/>
          <a:ln>
            <a:noFill/>
          </a:ln>
        </p:spPr>
      </p:pic>
      <p:sp>
        <p:nvSpPr>
          <p:cNvPr id="105" name="Google Shape;105;p15"/>
          <p:cNvSpPr txBox="1"/>
          <p:nvPr/>
        </p:nvSpPr>
        <p:spPr>
          <a:xfrm>
            <a:off x="1542473" y="6234545"/>
            <a:ext cx="99752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2)</a:t>
            </a:r>
            <a:endParaRPr/>
          </a:p>
        </p:txBody>
      </p:sp>
      <p:sp>
        <p:nvSpPr>
          <p:cNvPr id="106" name="Google Shape;106;p15"/>
          <p:cNvSpPr txBox="1"/>
          <p:nvPr/>
        </p:nvSpPr>
        <p:spPr>
          <a:xfrm>
            <a:off x="6414655" y="6294336"/>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3)</a:t>
            </a:r>
            <a:endParaRPr/>
          </a:p>
        </p:txBody>
      </p:sp>
      <p:sp>
        <p:nvSpPr>
          <p:cNvPr id="107" name="Google Shape;107;p15"/>
          <p:cNvSpPr txBox="1"/>
          <p:nvPr/>
        </p:nvSpPr>
        <p:spPr>
          <a:xfrm>
            <a:off x="10437090" y="4151745"/>
            <a:ext cx="91440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1)</a:t>
            </a:r>
            <a:endParaRPr/>
          </a:p>
        </p:txBody>
      </p:sp>
      <p:sp>
        <p:nvSpPr>
          <p:cNvPr id="108" name="Google Shape;108;p15"/>
          <p:cNvSpPr txBox="1"/>
          <p:nvPr/>
        </p:nvSpPr>
        <p:spPr>
          <a:xfrm>
            <a:off x="212436" y="1034624"/>
            <a:ext cx="1833418"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42"/>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446" name="Google Shape;446;p42"/>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447" name="Google Shape;447;p42"/>
          <p:cNvSpPr txBox="1"/>
          <p:nvPr/>
        </p:nvSpPr>
        <p:spPr>
          <a:xfrm>
            <a:off x="212435" y="1034624"/>
            <a:ext cx="663170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r>
              <a:rPr lang="en-US" sz="2400">
                <a:solidFill>
                  <a:schemeClr val="dk1"/>
                </a:solidFill>
                <a:latin typeface="Times New Roman"/>
                <a:ea typeface="Times New Roman"/>
                <a:cs typeface="Times New Roman"/>
                <a:sym typeface="Times New Roman"/>
              </a:rPr>
              <a:t> Finishing</a:t>
            </a:r>
            <a:endParaRPr sz="2400" u="sng">
              <a:solidFill>
                <a:schemeClr val="dk1"/>
              </a:solidFill>
              <a:latin typeface="Times New Roman"/>
              <a:ea typeface="Times New Roman"/>
              <a:cs typeface="Times New Roman"/>
              <a:sym typeface="Times New Roman"/>
            </a:endParaRPr>
          </a:p>
        </p:txBody>
      </p:sp>
      <p:sp>
        <p:nvSpPr>
          <p:cNvPr id="448" name="Google Shape;448;p42"/>
          <p:cNvSpPr txBox="1"/>
          <p:nvPr/>
        </p:nvSpPr>
        <p:spPr>
          <a:xfrm>
            <a:off x="77667" y="1530018"/>
            <a:ext cx="11981471" cy="707886"/>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25"/>
            </a:pPr>
            <a:r>
              <a:rPr lang="en-US" sz="2000">
                <a:solidFill>
                  <a:schemeClr val="dk1"/>
                </a:solidFill>
                <a:latin typeface="Times New Roman"/>
                <a:ea typeface="Times New Roman"/>
                <a:cs typeface="Times New Roman"/>
                <a:sym typeface="Times New Roman"/>
              </a:rPr>
              <a:t>Once the paint in step 24 has dried to the touch, tip the anvil up on its base (Fig 57) and paint the remaining side (Fig 58).</a:t>
            </a:r>
            <a:endParaRPr sz="2000">
              <a:solidFill>
                <a:schemeClr val="dk1"/>
              </a:solidFill>
              <a:latin typeface="Times New Roman"/>
              <a:ea typeface="Times New Roman"/>
              <a:cs typeface="Times New Roman"/>
              <a:sym typeface="Times New Roman"/>
            </a:endParaRPr>
          </a:p>
        </p:txBody>
      </p:sp>
      <p:sp>
        <p:nvSpPr>
          <p:cNvPr id="449" name="Google Shape;449;p42"/>
          <p:cNvSpPr txBox="1"/>
          <p:nvPr/>
        </p:nvSpPr>
        <p:spPr>
          <a:xfrm>
            <a:off x="8121072" y="2787491"/>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58)</a:t>
            </a:r>
            <a:endParaRPr sz="1800" b="1">
              <a:solidFill>
                <a:schemeClr val="dk1"/>
              </a:solidFill>
              <a:latin typeface="Times New Roman"/>
              <a:ea typeface="Times New Roman"/>
              <a:cs typeface="Times New Roman"/>
              <a:sym typeface="Times New Roman"/>
            </a:endParaRPr>
          </a:p>
        </p:txBody>
      </p:sp>
      <p:pic>
        <p:nvPicPr>
          <p:cNvPr id="450" name="Google Shape;450;p4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rot="5400000">
            <a:off x="-709841" y="3186830"/>
            <a:ext cx="4387981" cy="2812965"/>
          </a:xfrm>
          <a:prstGeom prst="rect">
            <a:avLst/>
          </a:prstGeom>
          <a:noFill/>
          <a:ln>
            <a:noFill/>
          </a:ln>
        </p:spPr>
      </p:pic>
      <p:pic>
        <p:nvPicPr>
          <p:cNvPr id="451" name="Google Shape;451;p4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5150338" y="3200042"/>
            <a:ext cx="6971323" cy="3587262"/>
          </a:xfrm>
          <a:prstGeom prst="rect">
            <a:avLst/>
          </a:prstGeom>
          <a:noFill/>
          <a:ln>
            <a:noFill/>
          </a:ln>
        </p:spPr>
      </p:pic>
      <p:sp>
        <p:nvSpPr>
          <p:cNvPr id="452" name="Google Shape;452;p42"/>
          <p:cNvSpPr txBox="1"/>
          <p:nvPr/>
        </p:nvSpPr>
        <p:spPr>
          <a:xfrm>
            <a:off x="3218873" y="4306043"/>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57)</a:t>
            </a:r>
            <a:endParaRPr sz="1800" b="1">
              <a:solidFill>
                <a:schemeClr val="dk1"/>
              </a:solidFill>
              <a:latin typeface="Times New Roman"/>
              <a:ea typeface="Times New Roman"/>
              <a:cs typeface="Times New Roman"/>
              <a:sym typeface="Times New Roman"/>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7" name="Google Shape;457;p43"/>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458" name="Google Shape;458;p43"/>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459" name="Google Shape;459;p43"/>
          <p:cNvSpPr txBox="1"/>
          <p:nvPr/>
        </p:nvSpPr>
        <p:spPr>
          <a:xfrm>
            <a:off x="212435" y="1034624"/>
            <a:ext cx="663170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r>
              <a:rPr lang="en-US" sz="2400">
                <a:solidFill>
                  <a:schemeClr val="dk1"/>
                </a:solidFill>
                <a:latin typeface="Times New Roman"/>
                <a:ea typeface="Times New Roman"/>
                <a:cs typeface="Times New Roman"/>
                <a:sym typeface="Times New Roman"/>
              </a:rPr>
              <a:t> Finishing</a:t>
            </a:r>
            <a:endParaRPr sz="2400" u="sng">
              <a:solidFill>
                <a:schemeClr val="dk1"/>
              </a:solidFill>
              <a:latin typeface="Times New Roman"/>
              <a:ea typeface="Times New Roman"/>
              <a:cs typeface="Times New Roman"/>
              <a:sym typeface="Times New Roman"/>
            </a:endParaRPr>
          </a:p>
        </p:txBody>
      </p:sp>
      <p:sp>
        <p:nvSpPr>
          <p:cNvPr id="460" name="Google Shape;460;p43"/>
          <p:cNvSpPr txBox="1"/>
          <p:nvPr/>
        </p:nvSpPr>
        <p:spPr>
          <a:xfrm>
            <a:off x="69276" y="1525735"/>
            <a:ext cx="11981471" cy="1015663"/>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26"/>
            </a:pPr>
            <a:r>
              <a:rPr lang="en-US" sz="2000">
                <a:solidFill>
                  <a:schemeClr val="dk1"/>
                </a:solidFill>
                <a:latin typeface="Times New Roman"/>
                <a:ea typeface="Times New Roman"/>
                <a:cs typeface="Times New Roman"/>
                <a:sym typeface="Times New Roman"/>
              </a:rPr>
              <a:t>Remove the tape on the top of the anvil. It should now look like Fig 59. Next, sand the anvil tops to remove unwanted paint, and to obtain the desired smoothness. Use the grinder with a flapper wheel or the drill with a flapper wheel (Fig 60-61).</a:t>
            </a:r>
            <a:endParaRPr sz="2000">
              <a:solidFill>
                <a:schemeClr val="dk1"/>
              </a:solidFill>
              <a:latin typeface="Times New Roman"/>
              <a:ea typeface="Times New Roman"/>
              <a:cs typeface="Times New Roman"/>
              <a:sym typeface="Times New Roman"/>
            </a:endParaRPr>
          </a:p>
        </p:txBody>
      </p:sp>
      <p:sp>
        <p:nvSpPr>
          <p:cNvPr id="461" name="Google Shape;461;p43"/>
          <p:cNvSpPr txBox="1"/>
          <p:nvPr/>
        </p:nvSpPr>
        <p:spPr>
          <a:xfrm>
            <a:off x="7736660" y="3188832"/>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60)</a:t>
            </a:r>
            <a:endParaRPr sz="1800" b="1">
              <a:solidFill>
                <a:schemeClr val="dk1"/>
              </a:solidFill>
              <a:latin typeface="Times New Roman"/>
              <a:ea typeface="Times New Roman"/>
              <a:cs typeface="Times New Roman"/>
              <a:sym typeface="Times New Roman"/>
            </a:endParaRPr>
          </a:p>
        </p:txBody>
      </p:sp>
      <p:pic>
        <p:nvPicPr>
          <p:cNvPr id="462" name="Google Shape;462;p43"/>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9276" y="2852616"/>
            <a:ext cx="6710808" cy="3938954"/>
          </a:xfrm>
          <a:prstGeom prst="rect">
            <a:avLst/>
          </a:prstGeom>
          <a:noFill/>
          <a:ln>
            <a:noFill/>
          </a:ln>
        </p:spPr>
      </p:pic>
      <p:pic>
        <p:nvPicPr>
          <p:cNvPr id="463" name="Google Shape;463;p43"/>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8766514" y="2423403"/>
            <a:ext cx="3346753" cy="1890687"/>
          </a:xfrm>
          <a:prstGeom prst="rect">
            <a:avLst/>
          </a:prstGeom>
          <a:noFill/>
          <a:ln>
            <a:noFill/>
          </a:ln>
        </p:spPr>
      </p:pic>
      <p:pic>
        <p:nvPicPr>
          <p:cNvPr id="464" name="Google Shape;464;p43"/>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8758151" y="4392247"/>
            <a:ext cx="3362931" cy="2399322"/>
          </a:xfrm>
          <a:prstGeom prst="rect">
            <a:avLst/>
          </a:prstGeom>
          <a:noFill/>
          <a:ln>
            <a:noFill/>
          </a:ln>
        </p:spPr>
      </p:pic>
      <p:sp>
        <p:nvSpPr>
          <p:cNvPr id="465" name="Google Shape;465;p43"/>
          <p:cNvSpPr txBox="1"/>
          <p:nvPr/>
        </p:nvSpPr>
        <p:spPr>
          <a:xfrm>
            <a:off x="4688342" y="2467546"/>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59)</a:t>
            </a:r>
            <a:endParaRPr sz="1800" b="1">
              <a:solidFill>
                <a:schemeClr val="dk1"/>
              </a:solidFill>
              <a:latin typeface="Times New Roman"/>
              <a:ea typeface="Times New Roman"/>
              <a:cs typeface="Times New Roman"/>
              <a:sym typeface="Times New Roman"/>
            </a:endParaRPr>
          </a:p>
        </p:txBody>
      </p:sp>
      <p:sp>
        <p:nvSpPr>
          <p:cNvPr id="466" name="Google Shape;466;p43"/>
          <p:cNvSpPr txBox="1"/>
          <p:nvPr/>
        </p:nvSpPr>
        <p:spPr>
          <a:xfrm>
            <a:off x="7732970" y="5222576"/>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61)</a:t>
            </a:r>
            <a:endParaRPr sz="1800" b="1">
              <a:solidFill>
                <a:schemeClr val="dk1"/>
              </a:solidFill>
              <a:latin typeface="Times New Roman"/>
              <a:ea typeface="Times New Roman"/>
              <a:cs typeface="Times New Roman"/>
              <a:sym typeface="Times New Roman"/>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44"/>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472" name="Google Shape;472;p44"/>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473" name="Google Shape;473;p44"/>
          <p:cNvSpPr txBox="1"/>
          <p:nvPr/>
        </p:nvSpPr>
        <p:spPr>
          <a:xfrm>
            <a:off x="212435" y="1034624"/>
            <a:ext cx="663170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r>
              <a:rPr lang="en-US" sz="2400">
                <a:solidFill>
                  <a:schemeClr val="dk1"/>
                </a:solidFill>
                <a:latin typeface="Times New Roman"/>
                <a:ea typeface="Times New Roman"/>
                <a:cs typeface="Times New Roman"/>
                <a:sym typeface="Times New Roman"/>
              </a:rPr>
              <a:t> Finishing</a:t>
            </a:r>
            <a:endParaRPr sz="2400" u="sng">
              <a:solidFill>
                <a:schemeClr val="dk1"/>
              </a:solidFill>
              <a:latin typeface="Times New Roman"/>
              <a:ea typeface="Times New Roman"/>
              <a:cs typeface="Times New Roman"/>
              <a:sym typeface="Times New Roman"/>
            </a:endParaRPr>
          </a:p>
        </p:txBody>
      </p:sp>
      <p:sp>
        <p:nvSpPr>
          <p:cNvPr id="474" name="Google Shape;474;p44"/>
          <p:cNvSpPr txBox="1"/>
          <p:nvPr/>
        </p:nvSpPr>
        <p:spPr>
          <a:xfrm>
            <a:off x="69276" y="1544190"/>
            <a:ext cx="11981471" cy="707886"/>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27"/>
            </a:pPr>
            <a:r>
              <a:rPr lang="en-US" sz="2000">
                <a:solidFill>
                  <a:schemeClr val="dk1"/>
                </a:solidFill>
                <a:latin typeface="Times New Roman"/>
                <a:ea typeface="Times New Roman"/>
                <a:cs typeface="Times New Roman"/>
                <a:sym typeface="Times New Roman"/>
              </a:rPr>
              <a:t>Your anvil should look something like the one pictured below (Fig 62-64). Your anvil project is now complete and you can turn it in to be graded.  Answer the questions on the next slides.</a:t>
            </a:r>
            <a:endParaRPr sz="2000">
              <a:solidFill>
                <a:schemeClr val="dk1"/>
              </a:solidFill>
              <a:latin typeface="Times New Roman"/>
              <a:ea typeface="Times New Roman"/>
              <a:cs typeface="Times New Roman"/>
              <a:sym typeface="Times New Roman"/>
            </a:endParaRPr>
          </a:p>
        </p:txBody>
      </p:sp>
      <p:sp>
        <p:nvSpPr>
          <p:cNvPr id="475" name="Google Shape;475;p44"/>
          <p:cNvSpPr txBox="1"/>
          <p:nvPr/>
        </p:nvSpPr>
        <p:spPr>
          <a:xfrm>
            <a:off x="5647506" y="2735952"/>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63)</a:t>
            </a:r>
            <a:endParaRPr sz="1800" b="1">
              <a:solidFill>
                <a:schemeClr val="dk1"/>
              </a:solidFill>
              <a:latin typeface="Times New Roman"/>
              <a:ea typeface="Times New Roman"/>
              <a:cs typeface="Times New Roman"/>
              <a:sym typeface="Times New Roman"/>
            </a:endParaRPr>
          </a:p>
        </p:txBody>
      </p:sp>
      <p:pic>
        <p:nvPicPr>
          <p:cNvPr id="476" name="Google Shape;476;p4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9276" y="3806092"/>
            <a:ext cx="4634723" cy="2977662"/>
          </a:xfrm>
          <a:prstGeom prst="rect">
            <a:avLst/>
          </a:prstGeom>
          <a:noFill/>
          <a:ln>
            <a:noFill/>
          </a:ln>
        </p:spPr>
      </p:pic>
      <p:pic>
        <p:nvPicPr>
          <p:cNvPr id="477" name="Google Shape;477;p44"/>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rot="5400000">
            <a:off x="4343878" y="3718645"/>
            <a:ext cx="3637110" cy="2493108"/>
          </a:xfrm>
          <a:prstGeom prst="rect">
            <a:avLst/>
          </a:prstGeom>
          <a:noFill/>
          <a:ln>
            <a:noFill/>
          </a:ln>
        </p:spPr>
      </p:pic>
      <p:pic>
        <p:nvPicPr>
          <p:cNvPr id="478" name="Google Shape;478;p44"/>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7587702" y="3806092"/>
            <a:ext cx="4518329" cy="2976572"/>
          </a:xfrm>
          <a:prstGeom prst="rect">
            <a:avLst/>
          </a:prstGeom>
          <a:noFill/>
          <a:ln>
            <a:noFill/>
          </a:ln>
        </p:spPr>
      </p:pic>
      <p:sp>
        <p:nvSpPr>
          <p:cNvPr id="479" name="Google Shape;479;p44"/>
          <p:cNvSpPr txBox="1"/>
          <p:nvPr/>
        </p:nvSpPr>
        <p:spPr>
          <a:xfrm>
            <a:off x="1773279" y="3436760"/>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62)</a:t>
            </a:r>
            <a:endParaRPr sz="1800" b="1">
              <a:solidFill>
                <a:schemeClr val="dk1"/>
              </a:solidFill>
              <a:latin typeface="Times New Roman"/>
              <a:ea typeface="Times New Roman"/>
              <a:cs typeface="Times New Roman"/>
              <a:sym typeface="Times New Roman"/>
            </a:endParaRPr>
          </a:p>
        </p:txBody>
      </p:sp>
      <p:sp>
        <p:nvSpPr>
          <p:cNvPr id="480" name="Google Shape;480;p44"/>
          <p:cNvSpPr txBox="1"/>
          <p:nvPr/>
        </p:nvSpPr>
        <p:spPr>
          <a:xfrm>
            <a:off x="9521733" y="3404494"/>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64)</a:t>
            </a:r>
            <a:endParaRPr sz="1800" b="1">
              <a:solidFill>
                <a:schemeClr val="dk1"/>
              </a:solidFill>
              <a:latin typeface="Times New Roman"/>
              <a:ea typeface="Times New Roman"/>
              <a:cs typeface="Times New Roman"/>
              <a:sym typeface="Times New Roman"/>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p45"/>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486" name="Google Shape;486;p45"/>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487" name="Google Shape;487;p45"/>
          <p:cNvSpPr txBox="1"/>
          <p:nvPr/>
        </p:nvSpPr>
        <p:spPr>
          <a:xfrm>
            <a:off x="212435" y="1034624"/>
            <a:ext cx="663170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r>
              <a:rPr lang="en-US" sz="2400">
                <a:solidFill>
                  <a:schemeClr val="dk1"/>
                </a:solidFill>
                <a:latin typeface="Times New Roman"/>
                <a:ea typeface="Times New Roman"/>
                <a:cs typeface="Times New Roman"/>
                <a:sym typeface="Times New Roman"/>
              </a:rPr>
              <a:t> Questions</a:t>
            </a:r>
            <a:endParaRPr sz="2400" u="sng">
              <a:solidFill>
                <a:schemeClr val="dk1"/>
              </a:solidFill>
              <a:latin typeface="Times New Roman"/>
              <a:ea typeface="Times New Roman"/>
              <a:cs typeface="Times New Roman"/>
              <a:sym typeface="Times New Roman"/>
            </a:endParaRPr>
          </a:p>
        </p:txBody>
      </p:sp>
      <p:sp>
        <p:nvSpPr>
          <p:cNvPr id="488" name="Google Shape;488;p45"/>
          <p:cNvSpPr txBox="1"/>
          <p:nvPr/>
        </p:nvSpPr>
        <p:spPr>
          <a:xfrm>
            <a:off x="69276" y="1458225"/>
            <a:ext cx="12021124" cy="5478423"/>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a:pPr>
            <a:r>
              <a:rPr lang="en-US" sz="2000">
                <a:solidFill>
                  <a:schemeClr val="dk1"/>
                </a:solidFill>
                <a:latin typeface="Times New Roman"/>
                <a:ea typeface="Times New Roman"/>
                <a:cs typeface="Times New Roman"/>
                <a:sym typeface="Times New Roman"/>
              </a:rPr>
              <a:t>What is the difference in weight of your anvil between the initial weight in step 2 and step 22? 	</a:t>
            </a:r>
            <a:r>
              <a:rPr lang="en-US" sz="2000" u="sng">
                <a:solidFill>
                  <a:schemeClr val="dk1"/>
                </a:solidFill>
                <a:latin typeface="Times New Roman"/>
                <a:ea typeface="Times New Roman"/>
                <a:cs typeface="Times New Roman"/>
                <a:sym typeface="Times New Roman"/>
              </a:rPr>
              <a:t>				</a:t>
            </a:r>
            <a:r>
              <a:rPr lang="en-US" sz="2000">
                <a:solidFill>
                  <a:schemeClr val="dk1"/>
                </a:solidFill>
                <a:latin typeface="Times New Roman"/>
                <a:ea typeface="Times New Roman"/>
                <a:cs typeface="Times New Roman"/>
                <a:sym typeface="Times New Roman"/>
              </a:rPr>
              <a:t> (10 pts)</a:t>
            </a:r>
            <a:endParaRPr/>
          </a:p>
          <a:p>
            <a:pPr marL="0" marR="0" lvl="0" indent="0" algn="l" rtl="0">
              <a:spcBef>
                <a:spcPts val="0"/>
              </a:spcBef>
              <a:spcAft>
                <a:spcPts val="0"/>
              </a:spcAft>
              <a:buNone/>
            </a:pPr>
            <a:endParaRPr sz="2000">
              <a:solidFill>
                <a:schemeClr val="dk1"/>
              </a:solidFill>
              <a:latin typeface="Times New Roman"/>
              <a:ea typeface="Times New Roman"/>
              <a:cs typeface="Times New Roman"/>
              <a:sym typeface="Times New Roman"/>
            </a:endParaRPr>
          </a:p>
          <a:p>
            <a:pPr marL="457200" marR="0" lvl="0" indent="-457200" algn="l" rtl="0">
              <a:spcBef>
                <a:spcPts val="0"/>
              </a:spcBef>
              <a:spcAft>
                <a:spcPts val="0"/>
              </a:spcAft>
              <a:buClr>
                <a:schemeClr val="dk1"/>
              </a:buClr>
              <a:buSzPts val="2000"/>
              <a:buFont typeface="Calibri"/>
              <a:buAutoNum type="arabicPeriod"/>
            </a:pPr>
            <a:r>
              <a:rPr lang="en-US" sz="2000">
                <a:solidFill>
                  <a:schemeClr val="dk1"/>
                </a:solidFill>
                <a:latin typeface="Times New Roman"/>
                <a:ea typeface="Times New Roman"/>
                <a:cs typeface="Times New Roman"/>
                <a:sym typeface="Times New Roman"/>
              </a:rPr>
              <a:t> Which steps in the construction of your anvil contributed to any weight loss of the anvil? (10 pts)</a:t>
            </a:r>
            <a:endParaRPr/>
          </a:p>
          <a:p>
            <a:pPr marL="457200" marR="0" lvl="0" indent="-330200" algn="l" rtl="0">
              <a:spcBef>
                <a:spcPts val="0"/>
              </a:spcBef>
              <a:spcAft>
                <a:spcPts val="0"/>
              </a:spcAft>
              <a:buClr>
                <a:schemeClr val="dk1"/>
              </a:buClr>
              <a:buSzPts val="2000"/>
              <a:buFont typeface="Calibri"/>
              <a:buNone/>
            </a:pPr>
            <a:endParaRPr sz="2000">
              <a:solidFill>
                <a:schemeClr val="dk1"/>
              </a:solidFill>
              <a:latin typeface="Times New Roman"/>
              <a:ea typeface="Times New Roman"/>
              <a:cs typeface="Times New Roman"/>
              <a:sym typeface="Times New Roman"/>
            </a:endParaRPr>
          </a:p>
          <a:p>
            <a:pPr marL="457200" marR="0" lvl="0" indent="-457200" algn="l" rtl="0">
              <a:spcBef>
                <a:spcPts val="0"/>
              </a:spcBef>
              <a:spcAft>
                <a:spcPts val="0"/>
              </a:spcAft>
              <a:buClr>
                <a:schemeClr val="dk1"/>
              </a:buClr>
              <a:buSzPts val="2000"/>
              <a:buFont typeface="Calibri"/>
              <a:buAutoNum type="arabicPeriod"/>
            </a:pPr>
            <a:r>
              <a:rPr lang="en-US" sz="2000">
                <a:solidFill>
                  <a:schemeClr val="dk1"/>
                </a:solidFill>
                <a:latin typeface="Times New Roman"/>
                <a:ea typeface="Times New Roman"/>
                <a:cs typeface="Times New Roman"/>
                <a:sym typeface="Times New Roman"/>
              </a:rPr>
              <a:t>Which steps would have added weight to the anvil? (10 pts)</a:t>
            </a:r>
            <a:endParaRPr/>
          </a:p>
          <a:p>
            <a:pPr marL="457200" marR="0" lvl="0" indent="-330200" algn="l" rtl="0">
              <a:spcBef>
                <a:spcPts val="0"/>
              </a:spcBef>
              <a:spcAft>
                <a:spcPts val="0"/>
              </a:spcAft>
              <a:buClr>
                <a:schemeClr val="dk1"/>
              </a:buClr>
              <a:buSzPts val="2000"/>
              <a:buFont typeface="Calibri"/>
              <a:buNone/>
            </a:pPr>
            <a:endParaRPr sz="2000">
              <a:solidFill>
                <a:schemeClr val="dk1"/>
              </a:solidFill>
              <a:latin typeface="Times New Roman"/>
              <a:ea typeface="Times New Roman"/>
              <a:cs typeface="Times New Roman"/>
              <a:sym typeface="Times New Roman"/>
            </a:endParaRPr>
          </a:p>
          <a:p>
            <a:pPr marL="457200" marR="0" lvl="0" indent="-457200" algn="l" rtl="0">
              <a:spcBef>
                <a:spcPts val="0"/>
              </a:spcBef>
              <a:spcAft>
                <a:spcPts val="0"/>
              </a:spcAft>
              <a:buClr>
                <a:schemeClr val="dk1"/>
              </a:buClr>
              <a:buSzPts val="2000"/>
              <a:buFont typeface="Calibri"/>
              <a:buAutoNum type="arabicPeriod"/>
            </a:pPr>
            <a:r>
              <a:rPr lang="en-US" sz="2000">
                <a:solidFill>
                  <a:schemeClr val="dk1"/>
                </a:solidFill>
                <a:latin typeface="Times New Roman"/>
                <a:ea typeface="Times New Roman"/>
                <a:cs typeface="Times New Roman"/>
                <a:sym typeface="Times New Roman"/>
              </a:rPr>
              <a:t>Using the “Railroad-Track-Components-Section” handout, under the “Tee Rail Data Diagram section on page 1, determine the nominal weight per yard of the rail track used to make your anvil. List the dimensions of yout track here: (25 pts)</a:t>
            </a:r>
            <a:endParaRPr/>
          </a:p>
          <a:p>
            <a:pPr marL="0" marR="0" lvl="0" indent="0" algn="l" rtl="0">
              <a:lnSpc>
                <a:spcPct val="150000"/>
              </a:lnSpc>
              <a:spcBef>
                <a:spcPts val="0"/>
              </a:spcBef>
              <a:spcAft>
                <a:spcPts val="0"/>
              </a:spcAft>
              <a:buNone/>
            </a:pPr>
            <a:r>
              <a:rPr lang="en-US" sz="2000">
                <a:solidFill>
                  <a:schemeClr val="dk1"/>
                </a:solidFill>
                <a:latin typeface="Times New Roman"/>
                <a:ea typeface="Times New Roman"/>
                <a:cs typeface="Times New Roman"/>
                <a:sym typeface="Times New Roman"/>
              </a:rPr>
              <a:t>	HT - 	</a:t>
            </a:r>
            <a:r>
              <a:rPr lang="en-US" sz="2000" u="sng">
                <a:solidFill>
                  <a:schemeClr val="dk1"/>
                </a:solidFill>
                <a:latin typeface="Times New Roman"/>
                <a:ea typeface="Times New Roman"/>
                <a:cs typeface="Times New Roman"/>
                <a:sym typeface="Times New Roman"/>
              </a:rPr>
              <a:t>		</a:t>
            </a:r>
            <a:endParaRPr sz="2000">
              <a:solidFill>
                <a:schemeClr val="dk1"/>
              </a:solidFill>
              <a:latin typeface="Times New Roman"/>
              <a:ea typeface="Times New Roman"/>
              <a:cs typeface="Times New Roman"/>
              <a:sym typeface="Times New Roman"/>
            </a:endParaRPr>
          </a:p>
          <a:p>
            <a:pPr marL="0" marR="0" lvl="0" indent="0" algn="l" rtl="0">
              <a:lnSpc>
                <a:spcPct val="150000"/>
              </a:lnSpc>
              <a:spcBef>
                <a:spcPts val="0"/>
              </a:spcBef>
              <a:spcAft>
                <a:spcPts val="0"/>
              </a:spcAft>
              <a:buNone/>
            </a:pPr>
            <a:r>
              <a:rPr lang="en-US" sz="2000">
                <a:solidFill>
                  <a:schemeClr val="dk1"/>
                </a:solidFill>
                <a:latin typeface="Times New Roman"/>
                <a:ea typeface="Times New Roman"/>
                <a:cs typeface="Times New Roman"/>
                <a:sym typeface="Times New Roman"/>
              </a:rPr>
              <a:t>	BW - 	</a:t>
            </a:r>
            <a:r>
              <a:rPr lang="en-US" sz="2000" u="sng">
                <a:solidFill>
                  <a:schemeClr val="dk1"/>
                </a:solidFill>
                <a:latin typeface="Times New Roman"/>
                <a:ea typeface="Times New Roman"/>
                <a:cs typeface="Times New Roman"/>
                <a:sym typeface="Times New Roman"/>
              </a:rPr>
              <a:t>		</a:t>
            </a:r>
            <a:endParaRPr sz="2000">
              <a:solidFill>
                <a:schemeClr val="dk1"/>
              </a:solidFill>
              <a:latin typeface="Times New Roman"/>
              <a:ea typeface="Times New Roman"/>
              <a:cs typeface="Times New Roman"/>
              <a:sym typeface="Times New Roman"/>
            </a:endParaRPr>
          </a:p>
          <a:p>
            <a:pPr marL="0" marR="0" lvl="0" indent="0" algn="l" rtl="0">
              <a:lnSpc>
                <a:spcPct val="150000"/>
              </a:lnSpc>
              <a:spcBef>
                <a:spcPts val="0"/>
              </a:spcBef>
              <a:spcAft>
                <a:spcPts val="0"/>
              </a:spcAft>
              <a:buNone/>
            </a:pPr>
            <a:r>
              <a:rPr lang="en-US" sz="2000">
                <a:solidFill>
                  <a:schemeClr val="dk1"/>
                </a:solidFill>
                <a:latin typeface="Times New Roman"/>
                <a:ea typeface="Times New Roman"/>
                <a:cs typeface="Times New Roman"/>
                <a:sym typeface="Times New Roman"/>
              </a:rPr>
              <a:t>	HW - 	</a:t>
            </a:r>
            <a:r>
              <a:rPr lang="en-US" sz="2000" u="sng">
                <a:solidFill>
                  <a:schemeClr val="dk1"/>
                </a:solidFill>
                <a:latin typeface="Times New Roman"/>
                <a:ea typeface="Times New Roman"/>
                <a:cs typeface="Times New Roman"/>
                <a:sym typeface="Times New Roman"/>
              </a:rPr>
              <a:t>		</a:t>
            </a:r>
            <a:endParaRPr sz="2000">
              <a:solidFill>
                <a:schemeClr val="dk1"/>
              </a:solidFill>
              <a:latin typeface="Times New Roman"/>
              <a:ea typeface="Times New Roman"/>
              <a:cs typeface="Times New Roman"/>
              <a:sym typeface="Times New Roman"/>
            </a:endParaRPr>
          </a:p>
          <a:p>
            <a:pPr marL="0" marR="0" lvl="0" indent="0" algn="l" rtl="0">
              <a:lnSpc>
                <a:spcPct val="150000"/>
              </a:lnSpc>
              <a:spcBef>
                <a:spcPts val="0"/>
              </a:spcBef>
              <a:spcAft>
                <a:spcPts val="0"/>
              </a:spcAft>
              <a:buNone/>
            </a:pPr>
            <a:r>
              <a:rPr lang="en-US" sz="2000">
                <a:solidFill>
                  <a:schemeClr val="dk1"/>
                </a:solidFill>
                <a:latin typeface="Times New Roman"/>
                <a:ea typeface="Times New Roman"/>
                <a:cs typeface="Times New Roman"/>
                <a:sym typeface="Times New Roman"/>
              </a:rPr>
              <a:t>	W - 	</a:t>
            </a:r>
            <a:r>
              <a:rPr lang="en-US" sz="2000" u="sng">
                <a:solidFill>
                  <a:schemeClr val="dk1"/>
                </a:solidFill>
                <a:latin typeface="Times New Roman"/>
                <a:ea typeface="Times New Roman"/>
                <a:cs typeface="Times New Roman"/>
                <a:sym typeface="Times New Roman"/>
              </a:rPr>
              <a:t>		</a:t>
            </a:r>
            <a:endParaRPr sz="2000">
              <a:solidFill>
                <a:schemeClr val="dk1"/>
              </a:solidFill>
              <a:latin typeface="Times New Roman"/>
              <a:ea typeface="Times New Roman"/>
              <a:cs typeface="Times New Roman"/>
              <a:sym typeface="Times New Roman"/>
            </a:endParaRPr>
          </a:p>
          <a:p>
            <a:pPr marL="0" marR="0" lvl="0" indent="0" algn="l" rtl="0">
              <a:lnSpc>
                <a:spcPct val="150000"/>
              </a:lnSpc>
              <a:spcBef>
                <a:spcPts val="0"/>
              </a:spcBef>
              <a:spcAft>
                <a:spcPts val="0"/>
              </a:spcAft>
              <a:buNone/>
            </a:pPr>
            <a:r>
              <a:rPr lang="en-US" sz="2000">
                <a:solidFill>
                  <a:schemeClr val="dk1"/>
                </a:solidFill>
                <a:latin typeface="Times New Roman"/>
                <a:ea typeface="Times New Roman"/>
                <a:cs typeface="Times New Roman"/>
                <a:sym typeface="Times New Roman"/>
              </a:rPr>
              <a:t>	Weight per yard: </a:t>
            </a:r>
            <a:r>
              <a:rPr lang="en-US" sz="2000" u="sng">
                <a:solidFill>
                  <a:schemeClr val="dk1"/>
                </a:solidFill>
                <a:latin typeface="Times New Roman"/>
                <a:ea typeface="Times New Roman"/>
                <a:cs typeface="Times New Roman"/>
                <a:sym typeface="Times New Roman"/>
              </a:rPr>
              <a:t>				</a:t>
            </a:r>
            <a:endParaRPr sz="2000">
              <a:solidFill>
                <a:schemeClr val="dk1"/>
              </a:solidFill>
              <a:latin typeface="Times New Roman"/>
              <a:ea typeface="Times New Roman"/>
              <a:cs typeface="Times New Roman"/>
              <a:sym typeface="Times New Roma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6"/>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114" name="Google Shape;114;p16"/>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115" name="Google Shape;115;p16"/>
          <p:cNvSpPr txBox="1"/>
          <p:nvPr/>
        </p:nvSpPr>
        <p:spPr>
          <a:xfrm>
            <a:off x="281710" y="1708604"/>
            <a:ext cx="5103090" cy="1292662"/>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2"/>
            </a:pPr>
            <a:r>
              <a:rPr lang="en-US" sz="2000">
                <a:solidFill>
                  <a:schemeClr val="dk1"/>
                </a:solidFill>
                <a:latin typeface="Times New Roman"/>
                <a:ea typeface="Times New Roman"/>
                <a:cs typeface="Times New Roman"/>
                <a:sym typeface="Times New Roman"/>
              </a:rPr>
              <a:t>Weigh your section of track and enter the weight on your worksheet.</a:t>
            </a:r>
            <a:endParaRPr/>
          </a:p>
          <a:p>
            <a:pPr marL="461963" marR="0" lvl="0" indent="-461963" algn="l" rtl="0">
              <a:spcBef>
                <a:spcPts val="0"/>
              </a:spcBef>
              <a:spcAft>
                <a:spcPts val="0"/>
              </a:spcAft>
              <a:buNone/>
            </a:pPr>
            <a:r>
              <a:rPr lang="en-US" sz="2000">
                <a:solidFill>
                  <a:schemeClr val="dk1"/>
                </a:solidFill>
                <a:latin typeface="Times New Roman"/>
                <a:ea typeface="Times New Roman"/>
                <a:cs typeface="Times New Roman"/>
                <a:sym typeface="Times New Roman"/>
              </a:rPr>
              <a:t>	(Fig. 4)</a:t>
            </a:r>
            <a:endParaRPr/>
          </a:p>
          <a:p>
            <a:pPr marL="0" marR="0" lvl="0" indent="0" algn="l" rtl="0">
              <a:spcBef>
                <a:spcPts val="0"/>
              </a:spcBef>
              <a:spcAft>
                <a:spcPts val="0"/>
              </a:spcAft>
              <a:buNone/>
            </a:pPr>
            <a:endParaRPr sz="1800">
              <a:solidFill>
                <a:schemeClr val="dk1"/>
              </a:solidFill>
              <a:latin typeface="Times New Roman"/>
              <a:ea typeface="Times New Roman"/>
              <a:cs typeface="Times New Roman"/>
              <a:sym typeface="Times New Roman"/>
            </a:endParaRPr>
          </a:p>
        </p:txBody>
      </p:sp>
      <p:sp>
        <p:nvSpPr>
          <p:cNvPr id="116" name="Google Shape;116;p16"/>
          <p:cNvSpPr txBox="1"/>
          <p:nvPr/>
        </p:nvSpPr>
        <p:spPr>
          <a:xfrm>
            <a:off x="8299641" y="6146799"/>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4)</a:t>
            </a:r>
            <a:endParaRPr/>
          </a:p>
        </p:txBody>
      </p:sp>
      <p:pic>
        <p:nvPicPr>
          <p:cNvPr id="117" name="Google Shape;117;p16"/>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5751174" y="1551708"/>
            <a:ext cx="6126788" cy="4595091"/>
          </a:xfrm>
          <a:prstGeom prst="rect">
            <a:avLst/>
          </a:prstGeom>
          <a:noFill/>
          <a:ln>
            <a:noFill/>
          </a:ln>
        </p:spPr>
      </p:pic>
      <p:sp>
        <p:nvSpPr>
          <p:cNvPr id="118" name="Google Shape;118;p16"/>
          <p:cNvSpPr txBox="1"/>
          <p:nvPr/>
        </p:nvSpPr>
        <p:spPr>
          <a:xfrm>
            <a:off x="212436" y="1034624"/>
            <a:ext cx="1833418"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17"/>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124" name="Google Shape;124;p17"/>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125" name="Google Shape;125;p17"/>
          <p:cNvSpPr txBox="1"/>
          <p:nvPr/>
        </p:nvSpPr>
        <p:spPr>
          <a:xfrm>
            <a:off x="212436" y="1034624"/>
            <a:ext cx="1833418"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endParaRPr/>
          </a:p>
        </p:txBody>
      </p:sp>
      <p:sp>
        <p:nvSpPr>
          <p:cNvPr id="126" name="Google Shape;126;p17"/>
          <p:cNvSpPr txBox="1"/>
          <p:nvPr/>
        </p:nvSpPr>
        <p:spPr>
          <a:xfrm>
            <a:off x="6682509" y="4225635"/>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5)</a:t>
            </a:r>
            <a:endParaRPr/>
          </a:p>
        </p:txBody>
      </p:sp>
      <p:sp>
        <p:nvSpPr>
          <p:cNvPr id="127" name="Google Shape;127;p17"/>
          <p:cNvSpPr txBox="1"/>
          <p:nvPr/>
        </p:nvSpPr>
        <p:spPr>
          <a:xfrm>
            <a:off x="281709" y="1708604"/>
            <a:ext cx="5684981" cy="1938992"/>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rgbClr val="000000"/>
              </a:buClr>
              <a:buSzPts val="2000"/>
              <a:buFont typeface="Calibri"/>
              <a:buAutoNum type="arabicPeriod" startAt="3"/>
            </a:pPr>
            <a:r>
              <a:rPr lang="en-US" sz="2000">
                <a:solidFill>
                  <a:srgbClr val="000000"/>
                </a:solidFill>
                <a:latin typeface="Times New Roman"/>
                <a:ea typeface="Times New Roman"/>
                <a:cs typeface="Times New Roman"/>
                <a:sym typeface="Times New Roman"/>
              </a:rPr>
              <a:t>Stamp your ID# on the bottom of your track, in the center, towards one end (This will be the back of the anvil). Make sure it is readable! You may need to use the hand grinder with a sanding disk to clean the spot before you stamp the numbers to see them better. (Fig. 5)</a:t>
            </a:r>
            <a:endParaRPr sz="1800">
              <a:solidFill>
                <a:schemeClr val="dk1"/>
              </a:solidFill>
              <a:latin typeface="Times New Roman"/>
              <a:ea typeface="Times New Roman"/>
              <a:cs typeface="Times New Roman"/>
              <a:sym typeface="Times New Roman"/>
            </a:endParaRPr>
          </a:p>
        </p:txBody>
      </p:sp>
      <p:pic>
        <p:nvPicPr>
          <p:cNvPr id="128" name="Google Shape;128;p1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rot="5400000">
            <a:off x="6993434" y="1642566"/>
            <a:ext cx="5751430" cy="431357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18"/>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134" name="Google Shape;134;p18"/>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135" name="Google Shape;135;p18"/>
          <p:cNvSpPr txBox="1"/>
          <p:nvPr/>
        </p:nvSpPr>
        <p:spPr>
          <a:xfrm>
            <a:off x="212436" y="1034624"/>
            <a:ext cx="1833418"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endParaRPr/>
          </a:p>
        </p:txBody>
      </p:sp>
      <p:sp>
        <p:nvSpPr>
          <p:cNvPr id="136" name="Google Shape;136;p18"/>
          <p:cNvSpPr txBox="1"/>
          <p:nvPr/>
        </p:nvSpPr>
        <p:spPr>
          <a:xfrm>
            <a:off x="6425712" y="3969181"/>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6)</a:t>
            </a:r>
            <a:endParaRPr/>
          </a:p>
        </p:txBody>
      </p:sp>
      <p:sp>
        <p:nvSpPr>
          <p:cNvPr id="137" name="Google Shape;137;p18"/>
          <p:cNvSpPr txBox="1"/>
          <p:nvPr/>
        </p:nvSpPr>
        <p:spPr>
          <a:xfrm>
            <a:off x="281709" y="1708604"/>
            <a:ext cx="5684981" cy="1938992"/>
          </a:xfrm>
          <a:prstGeom prst="rect">
            <a:avLst/>
          </a:prstGeom>
          <a:noFill/>
          <a:ln>
            <a:noFill/>
          </a:ln>
        </p:spPr>
        <p:txBody>
          <a:bodyPr spcFirstLastPara="1" wrap="square" lIns="91425" tIns="45700" rIns="91425" bIns="45700" anchor="t" anchorCtr="0">
            <a:spAutoFit/>
          </a:bodyPr>
          <a:lstStyle/>
          <a:p>
            <a:pPr marL="461963" marR="0" lvl="0" indent="-461963" algn="l" rtl="0">
              <a:spcBef>
                <a:spcPts val="0"/>
              </a:spcBef>
              <a:spcAft>
                <a:spcPts val="0"/>
              </a:spcAft>
              <a:buClr>
                <a:srgbClr val="000000"/>
              </a:buClr>
              <a:buSzPts val="2000"/>
              <a:buFont typeface="Calibri"/>
              <a:buAutoNum type="arabicPeriod" startAt="4"/>
            </a:pPr>
            <a:r>
              <a:rPr lang="en-US" sz="2000">
                <a:solidFill>
                  <a:srgbClr val="000000"/>
                </a:solidFill>
                <a:latin typeface="Times New Roman"/>
                <a:ea typeface="Times New Roman"/>
                <a:cs typeface="Times New Roman"/>
                <a:sym typeface="Times New Roman"/>
              </a:rPr>
              <a:t>Take a picture of yourself holding your track and show it to the instructor.</a:t>
            </a:r>
            <a:endParaRPr sz="2000">
              <a:solidFill>
                <a:srgbClr val="000000"/>
              </a:solidFill>
              <a:latin typeface="Calibri"/>
              <a:ea typeface="Calibri"/>
              <a:cs typeface="Calibri"/>
              <a:sym typeface="Calibri"/>
            </a:endParaRPr>
          </a:p>
          <a:p>
            <a:pPr marL="461963" marR="0" lvl="0" indent="0" algn="l" rtl="0">
              <a:spcBef>
                <a:spcPts val="0"/>
              </a:spcBef>
              <a:spcAft>
                <a:spcPts val="0"/>
              </a:spcAft>
              <a:buNone/>
            </a:pPr>
            <a:r>
              <a:rPr lang="en-US" sz="2000">
                <a:solidFill>
                  <a:srgbClr val="000000"/>
                </a:solidFill>
                <a:latin typeface="Times New Roman"/>
                <a:ea typeface="Times New Roman"/>
                <a:cs typeface="Times New Roman"/>
                <a:sym typeface="Times New Roman"/>
              </a:rPr>
              <a:t>Later tonight, upload it to your AET as your weekly picture.  Be sure to add a caption. (This will be worth 20 Points).</a:t>
            </a: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Times New Roman"/>
              <a:ea typeface="Times New Roman"/>
              <a:cs typeface="Times New Roman"/>
              <a:sym typeface="Times New Roman"/>
            </a:endParaRPr>
          </a:p>
        </p:txBody>
      </p:sp>
      <p:pic>
        <p:nvPicPr>
          <p:cNvPr id="138" name="Google Shape;138;p1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rot="5400000">
            <a:off x="7042393" y="1701499"/>
            <a:ext cx="5361711" cy="453536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19"/>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144" name="Google Shape;144;p19"/>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145" name="Google Shape;145;p19"/>
          <p:cNvSpPr txBox="1"/>
          <p:nvPr/>
        </p:nvSpPr>
        <p:spPr>
          <a:xfrm>
            <a:off x="212436" y="1034624"/>
            <a:ext cx="1833418"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endParaRPr/>
          </a:p>
        </p:txBody>
      </p:sp>
      <p:sp>
        <p:nvSpPr>
          <p:cNvPr id="146" name="Google Shape;146;p19"/>
          <p:cNvSpPr txBox="1"/>
          <p:nvPr/>
        </p:nvSpPr>
        <p:spPr>
          <a:xfrm>
            <a:off x="4692069" y="5006986"/>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7)</a:t>
            </a:r>
            <a:endParaRPr/>
          </a:p>
        </p:txBody>
      </p:sp>
      <p:sp>
        <p:nvSpPr>
          <p:cNvPr id="147" name="Google Shape;147;p19"/>
          <p:cNvSpPr txBox="1"/>
          <p:nvPr/>
        </p:nvSpPr>
        <p:spPr>
          <a:xfrm>
            <a:off x="281709" y="1708604"/>
            <a:ext cx="6885709" cy="1323439"/>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5"/>
            </a:pPr>
            <a:r>
              <a:rPr lang="en-US" sz="2000">
                <a:solidFill>
                  <a:schemeClr val="dk1"/>
                </a:solidFill>
                <a:latin typeface="Times New Roman"/>
                <a:ea typeface="Times New Roman"/>
                <a:cs typeface="Times New Roman"/>
                <a:sym typeface="Times New Roman"/>
              </a:rPr>
              <a:t>Next, cut 2-½” off of the front end of your track (opposite the end with the number stamped on it) with the band saw (Fig 7). Your piece should look like (Fig. 8). (Put this piece in your locker RIGHT NOW!)</a:t>
            </a:r>
            <a:endParaRPr/>
          </a:p>
        </p:txBody>
      </p:sp>
      <p:pic>
        <p:nvPicPr>
          <p:cNvPr id="148" name="Google Shape;148;p1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rot="5400000">
            <a:off x="8117868" y="2812160"/>
            <a:ext cx="4036292" cy="3713652"/>
          </a:xfrm>
          <a:prstGeom prst="rect">
            <a:avLst/>
          </a:prstGeom>
          <a:noFill/>
          <a:ln>
            <a:noFill/>
          </a:ln>
        </p:spPr>
      </p:pic>
      <p:sp>
        <p:nvSpPr>
          <p:cNvPr id="149" name="Google Shape;149;p19"/>
          <p:cNvSpPr txBox="1"/>
          <p:nvPr/>
        </p:nvSpPr>
        <p:spPr>
          <a:xfrm>
            <a:off x="9511145" y="2154880"/>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8)</a:t>
            </a:r>
            <a:endParaRPr/>
          </a:p>
        </p:txBody>
      </p:sp>
      <p:pic>
        <p:nvPicPr>
          <p:cNvPr id="150" name="Google Shape;150;p19"/>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89349" y="3190443"/>
            <a:ext cx="4262578" cy="3496689"/>
          </a:xfrm>
          <a:prstGeom prst="rect">
            <a:avLst/>
          </a:prstGeom>
          <a:noFill/>
          <a:ln>
            <a:noFill/>
          </a:ln>
        </p:spPr>
      </p:pic>
      <p:cxnSp>
        <p:nvCxnSpPr>
          <p:cNvPr id="151" name="Google Shape;151;p19"/>
          <p:cNvCxnSpPr/>
          <p:nvPr/>
        </p:nvCxnSpPr>
        <p:spPr>
          <a:xfrm>
            <a:off x="4064000" y="2827867"/>
            <a:ext cx="5132700" cy="601200"/>
          </a:xfrm>
          <a:prstGeom prst="bentConnector3">
            <a:avLst>
              <a:gd name="adj1" fmla="val 50000"/>
            </a:avLst>
          </a:prstGeom>
          <a:noFill/>
          <a:ln w="38100" cap="flat" cmpd="sng">
            <a:solidFill>
              <a:srgbClr val="FF0000"/>
            </a:solidFill>
            <a:prstDash val="solid"/>
            <a:miter lim="800000"/>
            <a:headEnd type="none" w="sm" len="sm"/>
            <a:tailEnd type="triangle" w="lg" len="lg"/>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0"/>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157" name="Google Shape;157;p20"/>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158" name="Google Shape;158;p20"/>
          <p:cNvSpPr txBox="1"/>
          <p:nvPr/>
        </p:nvSpPr>
        <p:spPr>
          <a:xfrm>
            <a:off x="212436" y="1034624"/>
            <a:ext cx="1833418"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endParaRPr/>
          </a:p>
        </p:txBody>
      </p:sp>
      <p:sp>
        <p:nvSpPr>
          <p:cNvPr id="159" name="Google Shape;159;p20"/>
          <p:cNvSpPr txBox="1"/>
          <p:nvPr/>
        </p:nvSpPr>
        <p:spPr>
          <a:xfrm>
            <a:off x="4326081" y="6428712"/>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11)</a:t>
            </a:r>
            <a:endParaRPr/>
          </a:p>
        </p:txBody>
      </p:sp>
      <p:sp>
        <p:nvSpPr>
          <p:cNvPr id="160" name="Google Shape;160;p20"/>
          <p:cNvSpPr txBox="1"/>
          <p:nvPr/>
        </p:nvSpPr>
        <p:spPr>
          <a:xfrm>
            <a:off x="281709" y="1550339"/>
            <a:ext cx="6885709" cy="1631216"/>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Calibri"/>
              <a:buAutoNum type="arabicPeriod" startAt="6"/>
            </a:pPr>
            <a:r>
              <a:rPr lang="en-US" sz="2000">
                <a:solidFill>
                  <a:schemeClr val="dk1"/>
                </a:solidFill>
                <a:latin typeface="Times New Roman"/>
                <a:ea typeface="Times New Roman"/>
                <a:cs typeface="Times New Roman"/>
                <a:sym typeface="Times New Roman"/>
              </a:rPr>
              <a:t>From the same end you just cut (front end), measure another 2-1/2” (Fig. 9) and make a cut with the band saw that stops at the base of the track (Fig. 10 &amp; 11). When the saw blade reaches the base, lift the saw (while it is still running), close the hydraulic valve, and then turn the saw off.</a:t>
            </a:r>
            <a:endParaRPr/>
          </a:p>
        </p:txBody>
      </p:sp>
      <p:sp>
        <p:nvSpPr>
          <p:cNvPr id="161" name="Google Shape;161;p20"/>
          <p:cNvSpPr txBox="1"/>
          <p:nvPr/>
        </p:nvSpPr>
        <p:spPr>
          <a:xfrm>
            <a:off x="1087582" y="6428712"/>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10)</a:t>
            </a:r>
            <a:endParaRPr/>
          </a:p>
        </p:txBody>
      </p:sp>
      <p:sp>
        <p:nvSpPr>
          <p:cNvPr id="162" name="Google Shape;162;p20"/>
          <p:cNvSpPr txBox="1"/>
          <p:nvPr/>
        </p:nvSpPr>
        <p:spPr>
          <a:xfrm>
            <a:off x="8395012" y="2354935"/>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9)</a:t>
            </a:r>
            <a:endParaRPr/>
          </a:p>
        </p:txBody>
      </p:sp>
      <p:pic>
        <p:nvPicPr>
          <p:cNvPr id="163" name="Google Shape;163;p20"/>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rot="5400000">
            <a:off x="8880473" y="1518307"/>
            <a:ext cx="3685892" cy="2597105"/>
          </a:xfrm>
          <a:prstGeom prst="rect">
            <a:avLst/>
          </a:prstGeom>
          <a:noFill/>
          <a:ln>
            <a:noFill/>
          </a:ln>
        </p:spPr>
      </p:pic>
      <p:pic>
        <p:nvPicPr>
          <p:cNvPr id="164" name="Google Shape;164;p20"/>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rot="5400000">
            <a:off x="162763" y="3598893"/>
            <a:ext cx="3151040" cy="2508598"/>
          </a:xfrm>
          <a:prstGeom prst="rect">
            <a:avLst/>
          </a:prstGeom>
          <a:noFill/>
          <a:ln>
            <a:noFill/>
          </a:ln>
        </p:spPr>
      </p:pic>
      <p:pic>
        <p:nvPicPr>
          <p:cNvPr id="165" name="Google Shape;165;p20"/>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rot="5400000">
            <a:off x="3404344" y="3554639"/>
            <a:ext cx="3151039" cy="259710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21"/>
          <p:cNvSpPr txBox="1">
            <a:spLocks noGrp="1"/>
          </p:cNvSpPr>
          <p:nvPr>
            <p:ph type="ctrTitle"/>
          </p:nvPr>
        </p:nvSpPr>
        <p:spPr>
          <a:xfrm>
            <a:off x="212436" y="207963"/>
            <a:ext cx="2854037" cy="71567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Hilmar Ag Department</a:t>
            </a:r>
            <a:br>
              <a:rPr lang="en-US" sz="2000">
                <a:latin typeface="Times New Roman"/>
                <a:ea typeface="Times New Roman"/>
                <a:cs typeface="Times New Roman"/>
                <a:sym typeface="Times New Roman"/>
              </a:rPr>
            </a:br>
            <a:r>
              <a:rPr lang="en-US" sz="2000">
                <a:latin typeface="Times New Roman"/>
                <a:ea typeface="Times New Roman"/>
                <a:cs typeface="Times New Roman"/>
                <a:sym typeface="Times New Roman"/>
              </a:rPr>
              <a:t>Ag Welding</a:t>
            </a:r>
            <a:endParaRPr/>
          </a:p>
        </p:txBody>
      </p:sp>
      <p:sp>
        <p:nvSpPr>
          <p:cNvPr id="171" name="Google Shape;171;p21"/>
          <p:cNvSpPr txBox="1">
            <a:spLocks noGrp="1"/>
          </p:cNvSpPr>
          <p:nvPr>
            <p:ph type="subTitle" idx="1"/>
          </p:nvPr>
        </p:nvSpPr>
        <p:spPr>
          <a:xfrm>
            <a:off x="8174182" y="207963"/>
            <a:ext cx="3703780" cy="82651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800"/>
              <a:buNone/>
            </a:pPr>
            <a:r>
              <a:rPr lang="en-US" sz="4800">
                <a:latin typeface="Times New Roman"/>
                <a:ea typeface="Times New Roman"/>
                <a:cs typeface="Times New Roman"/>
                <a:sym typeface="Times New Roman"/>
              </a:rPr>
              <a:t>Anvil Project</a:t>
            </a:r>
            <a:endParaRPr/>
          </a:p>
        </p:txBody>
      </p:sp>
      <p:sp>
        <p:nvSpPr>
          <p:cNvPr id="172" name="Google Shape;172;p21"/>
          <p:cNvSpPr txBox="1"/>
          <p:nvPr/>
        </p:nvSpPr>
        <p:spPr>
          <a:xfrm>
            <a:off x="212436" y="1034624"/>
            <a:ext cx="1833418"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u="sng">
                <a:solidFill>
                  <a:schemeClr val="dk1"/>
                </a:solidFill>
                <a:latin typeface="Times New Roman"/>
                <a:ea typeface="Times New Roman"/>
                <a:cs typeface="Times New Roman"/>
                <a:sym typeface="Times New Roman"/>
              </a:rPr>
              <a:t>Instructions:</a:t>
            </a:r>
            <a:endParaRPr/>
          </a:p>
        </p:txBody>
      </p:sp>
      <p:sp>
        <p:nvSpPr>
          <p:cNvPr id="173" name="Google Shape;173;p21"/>
          <p:cNvSpPr txBox="1"/>
          <p:nvPr/>
        </p:nvSpPr>
        <p:spPr>
          <a:xfrm>
            <a:off x="6266872" y="4491395"/>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13)</a:t>
            </a:r>
            <a:endParaRPr/>
          </a:p>
        </p:txBody>
      </p:sp>
      <p:sp>
        <p:nvSpPr>
          <p:cNvPr id="174" name="Google Shape;174;p21"/>
          <p:cNvSpPr txBox="1"/>
          <p:nvPr/>
        </p:nvSpPr>
        <p:spPr>
          <a:xfrm>
            <a:off x="212436" y="1530019"/>
            <a:ext cx="11591637" cy="1015663"/>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rgbClr val="000000"/>
              </a:buClr>
              <a:buSzPts val="2000"/>
              <a:buFont typeface="Calibri"/>
              <a:buAutoNum type="arabicPeriod" startAt="7"/>
            </a:pPr>
            <a:r>
              <a:rPr lang="en-US" sz="2000">
                <a:solidFill>
                  <a:srgbClr val="000000"/>
                </a:solidFill>
                <a:latin typeface="Times New Roman"/>
                <a:ea typeface="Times New Roman"/>
                <a:cs typeface="Times New Roman"/>
                <a:sym typeface="Times New Roman"/>
              </a:rPr>
              <a:t>Use the Oxy-Acetylene Torch to make a cut from the end of the track to the band saw cut (Fig. 12), parallel to the base. You should now have a cut piece like the one shown in (Fig. 13). Put this piece in your locker after you have cooled it off.</a:t>
            </a:r>
            <a:endParaRPr sz="2000">
              <a:solidFill>
                <a:schemeClr val="dk1"/>
              </a:solidFill>
              <a:latin typeface="Times New Roman"/>
              <a:ea typeface="Times New Roman"/>
              <a:cs typeface="Times New Roman"/>
              <a:sym typeface="Times New Roman"/>
            </a:endParaRPr>
          </a:p>
        </p:txBody>
      </p:sp>
      <p:sp>
        <p:nvSpPr>
          <p:cNvPr id="175" name="Google Shape;175;p21"/>
          <p:cNvSpPr txBox="1"/>
          <p:nvPr/>
        </p:nvSpPr>
        <p:spPr>
          <a:xfrm>
            <a:off x="3692237" y="4357948"/>
            <a:ext cx="102985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Times New Roman"/>
                <a:ea typeface="Times New Roman"/>
                <a:cs typeface="Times New Roman"/>
                <a:sym typeface="Times New Roman"/>
              </a:rPr>
              <a:t>(Fig. 12)</a:t>
            </a:r>
            <a:endParaRPr/>
          </a:p>
        </p:txBody>
      </p:sp>
      <p:pic>
        <p:nvPicPr>
          <p:cNvPr id="176" name="Google Shape;176;p21"/>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rot="5400000">
            <a:off x="-14694" y="3061112"/>
            <a:ext cx="3860803" cy="3229899"/>
          </a:xfrm>
          <a:prstGeom prst="rect">
            <a:avLst/>
          </a:prstGeom>
          <a:noFill/>
          <a:ln>
            <a:noFill/>
          </a:ln>
        </p:spPr>
      </p:pic>
      <p:pic>
        <p:nvPicPr>
          <p:cNvPr id="177" name="Google Shape;177;p21"/>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rot="5400000">
            <a:off x="7514190" y="2238668"/>
            <a:ext cx="4233997" cy="4668925"/>
          </a:xfrm>
          <a:prstGeom prst="rect">
            <a:avLst/>
          </a:prstGeom>
          <a:noFill/>
          <a:ln>
            <a:noFill/>
          </a:ln>
        </p:spPr>
      </p:pic>
      <p:cxnSp>
        <p:nvCxnSpPr>
          <p:cNvPr id="178" name="Google Shape;178;p21"/>
          <p:cNvCxnSpPr/>
          <p:nvPr/>
        </p:nvCxnSpPr>
        <p:spPr>
          <a:xfrm>
            <a:off x="3692237" y="2336800"/>
            <a:ext cx="4482000" cy="2991300"/>
          </a:xfrm>
          <a:prstGeom prst="bentConnector3">
            <a:avLst>
              <a:gd name="adj1" fmla="val 50000"/>
            </a:avLst>
          </a:prstGeom>
          <a:noFill/>
          <a:ln w="38100" cap="flat" cmpd="sng">
            <a:solidFill>
              <a:srgbClr val="FF0000"/>
            </a:solidFill>
            <a:prstDash val="solid"/>
            <a:miter lim="800000"/>
            <a:headEnd type="none" w="sm" len="sm"/>
            <a:tailEnd type="triangle" w="lg" len="lg"/>
          </a:ln>
        </p:spPr>
      </p:cxn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2395</Words>
  <Application>Microsoft Office PowerPoint</Application>
  <PresentationFormat>Widescreen</PresentationFormat>
  <Paragraphs>222</Paragraphs>
  <Slides>33</Slides>
  <Notes>33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Calibri</vt:lpstr>
      <vt:lpstr>Times New Roman</vt:lpstr>
      <vt:lpstr>Office Theme</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lpstr>Hilmar Ag Department Ag Welding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Hilmar Ag Department Ag Welding</dc:title>
  <dc:creator>Dick Piersma</dc:creator>
  <cp:lastModifiedBy>Michael Spiess</cp:lastModifiedBy>
  <cp:revision>3</cp:revision>
  <dcterms:modified xsi:type="dcterms:W3CDTF">2022-06-13T15:12:16Z</dcterms:modified>
</cp:coreProperties>
</file>