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45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C70C1-84BA-4526-B08B-06FCBF87F097}"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E0920-6BE1-42DF-9239-420BCD4D5298}" type="slidenum">
              <a:rPr lang="en-US" smtClean="0"/>
              <a:t>‹#›</a:t>
            </a:fld>
            <a:endParaRPr lang="en-US"/>
          </a:p>
        </p:txBody>
      </p:sp>
    </p:spTree>
    <p:extLst>
      <p:ext uri="{BB962C8B-B14F-4D97-AF65-F5344CB8AC3E}">
        <p14:creationId xmlns:p14="http://schemas.microsoft.com/office/powerpoint/2010/main" val="31561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Tools     Image: ArcWelder.jpg Height: 1200 Width: 1200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416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Tools     Image: gasRegulator.jpg Height: 253.2 Width: 144.6</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10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9708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Tools     Image: welding10.jpg Height: 480 Width: 480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11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691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Electrodes     Image: TungElectrode.jpg Height: 216 Width: 216</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12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91497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Electrodes     Image: GMAWElectrode.jpg Height: 216 Width: 216</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13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94067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Electrodes     Image: GMAWElectrode.jpg Height: 216 Width: 216</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14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06084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Electrodes     Image: SMAWelectrode.jpg Height: 216 Width: 216</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15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80775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Electrodes     Image: HardFacingElectrode.jpg Height: 117 Width: 150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16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9525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rosebud.jpg Height: 384 Width: 384</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17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5829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CopperClad.jpg Height: 216 Width: 216</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18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38447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CuttingTip.jpg Height: 85.2 Width: 179.4</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19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23577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Tools     Image: GMAW Welder.jpg Height: 399.9272 Width: 699.3818</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30302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OxyReg.jpg Height: 305.4 Width: 360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20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3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TipCleaner.jpg Height: 82.8 Width: 271.2</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21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83988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GasTorchHandle.jpg Height: 74.4 Width: 180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22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67772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welding8.jpg Height: 154.56 Width: 229.44</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23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0005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WeldingTip.jpg Height: 730.8 Width: 585</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24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00219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CuttingTorch.gif Height: 85.8 Width: 162</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25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39116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AcetReg.bmp Height: 120 Width: 120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26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64859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BrazingRod.jpg Height: 400 Width: 400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27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78311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Welding-Oxyacetylene Welding Tools     Image: BrazingRod2.jpg Height: 288 Width: 293.25</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28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03314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Welding-Other Welding Equipment     Image: SpotWelder.jpg Height: 330 Width: 549.6</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29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2724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Tools     Image: plasma-cutter.jpg Height: 142.8 Width: 120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0482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Tools     Image: welding7.jpg Height: 287.5279 Width: 230.1639</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8301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Tools     Image: welding9.jpg Height: 720 Width: 720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1419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Tools     Image: welding12.jpg Height: 480 Width: 480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261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Tools     Image: welding11.jpg Height: 700.2 Width: 900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4280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Tools     Image: TigTorch.jpg Height: 266.88 Width: 320.64</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2529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Welding-Arc Welding Tools     Image: MIG_Gun.jpg Height: 700 Width: 700</a:t>
            </a:r>
            <a:endParaRPr lang="en-US"/>
          </a:p>
        </p:txBody>
      </p:sp>
      <p:sp>
        <p:nvSpPr>
          <p:cNvPr id="4" name="Slide Number Placeholder 3"/>
          <p:cNvSpPr>
            <a:spLocks noGrp="1"/>
          </p:cNvSpPr>
          <p:nvPr>
            <p:ph type="sldNum" sz="quarter" idx="10"/>
          </p:nvPr>
        </p:nvSpPr>
        <p:spPr/>
        <p:txBody>
          <a:bodyPr/>
          <a:lstStyle/>
          <a:p>
            <a:fld id="{D81E0920-6BE1-42DF-9239-420BCD4D5298}" type="slidenum">
              <a:rPr lang="en-US" smtClean="0"/>
              <a:t>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3292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92EB3-D634-493F-BC85-F9F546FFB4D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AA85B-472F-49B0-88D2-23F7076D7412}" type="slidenum">
              <a:rPr lang="en-US" smtClean="0"/>
              <a:t>‹#›</a:t>
            </a:fld>
            <a:endParaRPr lang="en-US"/>
          </a:p>
        </p:txBody>
      </p:sp>
    </p:spTree>
    <p:extLst>
      <p:ext uri="{BB962C8B-B14F-4D97-AF65-F5344CB8AC3E}">
        <p14:creationId xmlns:p14="http://schemas.microsoft.com/office/powerpoint/2010/main" val="359995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92EB3-D634-493F-BC85-F9F546FFB4D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AA85B-472F-49B0-88D2-23F7076D7412}" type="slidenum">
              <a:rPr lang="en-US" smtClean="0"/>
              <a:t>‹#›</a:t>
            </a:fld>
            <a:endParaRPr lang="en-US"/>
          </a:p>
        </p:txBody>
      </p:sp>
    </p:spTree>
    <p:extLst>
      <p:ext uri="{BB962C8B-B14F-4D97-AF65-F5344CB8AC3E}">
        <p14:creationId xmlns:p14="http://schemas.microsoft.com/office/powerpoint/2010/main" val="372878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92EB3-D634-493F-BC85-F9F546FFB4D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AA85B-472F-49B0-88D2-23F7076D7412}" type="slidenum">
              <a:rPr lang="en-US" smtClean="0"/>
              <a:t>‹#›</a:t>
            </a:fld>
            <a:endParaRPr lang="en-US"/>
          </a:p>
        </p:txBody>
      </p:sp>
    </p:spTree>
    <p:extLst>
      <p:ext uri="{BB962C8B-B14F-4D97-AF65-F5344CB8AC3E}">
        <p14:creationId xmlns:p14="http://schemas.microsoft.com/office/powerpoint/2010/main" val="116610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92EB3-D634-493F-BC85-F9F546FFB4D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AA85B-472F-49B0-88D2-23F7076D7412}" type="slidenum">
              <a:rPr lang="en-US" smtClean="0"/>
              <a:t>‹#›</a:t>
            </a:fld>
            <a:endParaRPr lang="en-US"/>
          </a:p>
        </p:txBody>
      </p:sp>
    </p:spTree>
    <p:extLst>
      <p:ext uri="{BB962C8B-B14F-4D97-AF65-F5344CB8AC3E}">
        <p14:creationId xmlns:p14="http://schemas.microsoft.com/office/powerpoint/2010/main" val="392092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92EB3-D634-493F-BC85-F9F546FFB4D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AA85B-472F-49B0-88D2-23F7076D7412}" type="slidenum">
              <a:rPr lang="en-US" smtClean="0"/>
              <a:t>‹#›</a:t>
            </a:fld>
            <a:endParaRPr lang="en-US"/>
          </a:p>
        </p:txBody>
      </p:sp>
    </p:spTree>
    <p:extLst>
      <p:ext uri="{BB962C8B-B14F-4D97-AF65-F5344CB8AC3E}">
        <p14:creationId xmlns:p14="http://schemas.microsoft.com/office/powerpoint/2010/main" val="63965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92EB3-D634-493F-BC85-F9F546FFB4D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AA85B-472F-49B0-88D2-23F7076D7412}" type="slidenum">
              <a:rPr lang="en-US" smtClean="0"/>
              <a:t>‹#›</a:t>
            </a:fld>
            <a:endParaRPr lang="en-US"/>
          </a:p>
        </p:txBody>
      </p:sp>
    </p:spTree>
    <p:extLst>
      <p:ext uri="{BB962C8B-B14F-4D97-AF65-F5344CB8AC3E}">
        <p14:creationId xmlns:p14="http://schemas.microsoft.com/office/powerpoint/2010/main" val="118696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92EB3-D634-493F-BC85-F9F546FFB4DA}"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AA85B-472F-49B0-88D2-23F7076D7412}" type="slidenum">
              <a:rPr lang="en-US" smtClean="0"/>
              <a:t>‹#›</a:t>
            </a:fld>
            <a:endParaRPr lang="en-US"/>
          </a:p>
        </p:txBody>
      </p:sp>
    </p:spTree>
    <p:extLst>
      <p:ext uri="{BB962C8B-B14F-4D97-AF65-F5344CB8AC3E}">
        <p14:creationId xmlns:p14="http://schemas.microsoft.com/office/powerpoint/2010/main" val="3309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92EB3-D634-493F-BC85-F9F546FFB4DA}"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AA85B-472F-49B0-88D2-23F7076D7412}" type="slidenum">
              <a:rPr lang="en-US" smtClean="0"/>
              <a:t>‹#›</a:t>
            </a:fld>
            <a:endParaRPr lang="en-US"/>
          </a:p>
        </p:txBody>
      </p:sp>
    </p:spTree>
    <p:extLst>
      <p:ext uri="{BB962C8B-B14F-4D97-AF65-F5344CB8AC3E}">
        <p14:creationId xmlns:p14="http://schemas.microsoft.com/office/powerpoint/2010/main" val="252138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92EB3-D634-493F-BC85-F9F546FFB4DA}"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AA85B-472F-49B0-88D2-23F7076D7412}" type="slidenum">
              <a:rPr lang="en-US" smtClean="0"/>
              <a:t>‹#›</a:t>
            </a:fld>
            <a:endParaRPr lang="en-US"/>
          </a:p>
        </p:txBody>
      </p:sp>
    </p:spTree>
    <p:extLst>
      <p:ext uri="{BB962C8B-B14F-4D97-AF65-F5344CB8AC3E}">
        <p14:creationId xmlns:p14="http://schemas.microsoft.com/office/powerpoint/2010/main" val="335406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92EB3-D634-493F-BC85-F9F546FFB4D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AA85B-472F-49B0-88D2-23F7076D7412}" type="slidenum">
              <a:rPr lang="en-US" smtClean="0"/>
              <a:t>‹#›</a:t>
            </a:fld>
            <a:endParaRPr lang="en-US"/>
          </a:p>
        </p:txBody>
      </p:sp>
    </p:spTree>
    <p:extLst>
      <p:ext uri="{BB962C8B-B14F-4D97-AF65-F5344CB8AC3E}">
        <p14:creationId xmlns:p14="http://schemas.microsoft.com/office/powerpoint/2010/main" val="7978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92EB3-D634-493F-BC85-F9F546FFB4D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AA85B-472F-49B0-88D2-23F7076D7412}" type="slidenum">
              <a:rPr lang="en-US" smtClean="0"/>
              <a:t>‹#›</a:t>
            </a:fld>
            <a:endParaRPr lang="en-US"/>
          </a:p>
        </p:txBody>
      </p:sp>
    </p:spTree>
    <p:extLst>
      <p:ext uri="{BB962C8B-B14F-4D97-AF65-F5344CB8AC3E}">
        <p14:creationId xmlns:p14="http://schemas.microsoft.com/office/powerpoint/2010/main" val="74578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92EB3-D634-493F-BC85-F9F546FFB4DA}"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AA85B-472F-49B0-88D2-23F7076D7412}" type="slidenum">
              <a:rPr lang="en-US" smtClean="0"/>
              <a:t>‹#›</a:t>
            </a:fld>
            <a:endParaRPr lang="en-US"/>
          </a:p>
        </p:txBody>
      </p:sp>
    </p:spTree>
    <p:extLst>
      <p:ext uri="{BB962C8B-B14F-4D97-AF65-F5344CB8AC3E}">
        <p14:creationId xmlns:p14="http://schemas.microsoft.com/office/powerpoint/2010/main" val="160187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ArcWelder.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gasRegulator.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welding1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TungElectrode.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GMAWElectrode.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GMAWElectrode.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SMAWelectrode.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HardFacingElectrode.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rosebud.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CopperClad.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CuttingTip.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GMAW%20Welder.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OxyReg.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TipCleaner.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GasTorchHandle.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welding8.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WeldingTip.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CuttingTorch.gi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AcetReg.bm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BrazingRod.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BrazingRod2.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SpotWelder.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plasma-cutter.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welding7.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welding9.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welding12.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welding11.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TigTorch.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Welding\MIG_Gun.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Arc Welder Power Supply</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Converts AC power to welding current.  SMAW and GTAW processes use constant current power supplies and GMAW processes use constant voltage power supplies.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6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2175853"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Gas Flow Regulator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with GMAW and GTAW to control the flow of shielding gas.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883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Chipping Hammer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One end of the head is shaped with a blunt point, and the other end is shaped like a cold chisel.  Also called Slag hammer,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6094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Tungsten Electrode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Non-consumable electrode used for GTAW process welding.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0717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Tubular Wire Electrode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738664"/>
          </a:xfrm>
          <a:prstGeom prst="rect">
            <a:avLst/>
          </a:prstGeom>
          <a:noFill/>
        </p:spPr>
        <p:txBody>
          <a:bodyPr vert="horz" rtlCol="0">
            <a:spAutoFit/>
          </a:bodyPr>
          <a:lstStyle/>
          <a:p>
            <a:r>
              <a:rPr lang="en-US" sz="1400" smtClean="0"/>
              <a:t>Tubular electrode (e.g. E-70T-L)  is flux cored., and the last number is position and usability capabilities, as no gas is required for tubular flux cored rod. See Solid Welding Wire Electrode.  Also called innershield wire since the shielding flux is "inside".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5488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Solid Welding Wire Electrode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954107"/>
          </a:xfrm>
          <a:prstGeom prst="rect">
            <a:avLst/>
          </a:prstGeom>
          <a:noFill/>
        </p:spPr>
        <p:txBody>
          <a:bodyPr vert="horz" rtlCol="0">
            <a:spAutoFit/>
          </a:bodyPr>
          <a:lstStyle/>
          <a:p>
            <a:r>
              <a:rPr lang="en-US" sz="1400" smtClean="0"/>
              <a:t>Identified in a similar manner as SMAW rod . For example ER-70S-4.  Solid wire is classified in a ER means it is an electrode,  70 is tensile strength, S means it is solid wire, 4 is type of shielding gas. Shield Gases: 2. C02A-O,A-C02, 3. C02A-O,A-C02, 4. CO2, 5. CO2, 6. C02A-O, 7. C02A-O,A-C02 and C02=Carbon Dioxide, C02A-O=Carbon Dioxide, Argon and Oxygen, A-CO2 = Argon and CO2</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3382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SMAW Electrode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738664"/>
          </a:xfrm>
          <a:prstGeom prst="rect">
            <a:avLst/>
          </a:prstGeom>
          <a:noFill/>
        </p:spPr>
        <p:txBody>
          <a:bodyPr vert="horz" rtlCol="0">
            <a:spAutoFit/>
          </a:bodyPr>
          <a:lstStyle/>
          <a:p>
            <a:r>
              <a:rPr lang="en-US" sz="1400" smtClean="0"/>
              <a:t>Electrode used in the SMAW process for example E-6010.  E meaning it is an electrode, 60 means it has a tensile strength of 60,000 PSI, 1 indicates welding in all positions, 0 indicates the coating to be cellulose sodium and the welding current is DCEP or direct current electrode positive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9499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857500" cy="22288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Hard Facing Electrode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Hard facing rod is not classified by a numbering system. Each manufacturer has their own nomenclature for their particular rod.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030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Heating Tip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tip with multiple orifices used to for heating metal usually for bending.  Also called a rosebud.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2018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Copper Coated Mild Steel </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Available in 1/16 to 3/16 inch diameter and 36 inches long.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373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417570" cy="162306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Cutting Tip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larger center hole is for pure oxygen to oxidize or cut the metal.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5493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6662824"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GMAW Welder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A constant voltage power supply with a wire electrode feed.   May be used with solid or flux core wire.   Commonly used with a shielding gas (required for solid wire electrode).   Common shielding gasses are carbon dioxcide and argon.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474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4491159"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Oxygen Regulator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threads on the hose connector are right hand.  Commonly a two stage regulator.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901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166360" cy="157734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Tip Cleaner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consists of several needle-like round files of different sizes.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646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429000" cy="141732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Torch Handle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Quite often called a torch butt.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062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370832" cy="2944368"/>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Welding Goggles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 Used to protect the eyes from harmful rays and from spatter when using the welding torch.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889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1" y="1270000"/>
            <a:ext cx="3049877"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Welding Tip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tips come in various sizes.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4183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086100" cy="163449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Cutting Torch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It consists of valves for mixing oxygen and acetylene, and a valve lever attached to the torch handle to release oxygen which does the cutting.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4473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286000" cy="2286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Acetylene Regulator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threads on the hose connector are left hand.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4683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Flux Coated Brazing Rod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Generally available in 1/8 inch diameter rod.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769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3879453"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Brazing Rod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Available in1/16 to 3/16 inch diameter and 36 inches long.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7142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6345382"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Spot Welder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welding sheet metal.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494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286000" cy="272034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Plasma Cutter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Uses an arc and compressed gas to create a plasma stream for cutting and gouging of ferrous and non-ferrous metals.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9321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049877"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Welding Helmet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colored lens filters out harmful light rays.  Lens shades typically 10-12</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8229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Leather Gloves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Gauntlet style gloves are recommended.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9246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Electrode Holder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Connected to the welding cable and holds the electrode for SMAW process welding.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3968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4897172"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Ground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to connect one of the cable leads from the welding machine to the welding table or the material being welded so as to make a complete circuit.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7769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4577482"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GTAW Torch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Holds a non-consumable electrode and directs shielding gas to the weld.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5653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MIG Gun</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with a constant voltage power supply and a gas source (e.g. carbon dioxide, argon) for GMAW process.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506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1062</Words>
  <Application>Microsoft Office PowerPoint</Application>
  <PresentationFormat>On-screen Show (4:3)</PresentationFormat>
  <Paragraphs>116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Chico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Spiess</dc:creator>
  <cp:lastModifiedBy>Michael Spiess</cp:lastModifiedBy>
  <cp:revision>1</cp:revision>
  <dcterms:created xsi:type="dcterms:W3CDTF">2014-01-15T15:36:29Z</dcterms:created>
  <dcterms:modified xsi:type="dcterms:W3CDTF">2014-01-15T15:36:57Z</dcterms:modified>
</cp:coreProperties>
</file>